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257" r:id="rId3"/>
    <p:sldId id="258" r:id="rId4"/>
    <p:sldId id="259" r:id="rId5"/>
    <p:sldId id="260" r:id="rId6"/>
    <p:sldId id="262" r:id="rId7"/>
    <p:sldId id="261" r:id="rId8"/>
    <p:sldId id="263" r:id="rId9"/>
    <p:sldId id="265" r:id="rId10"/>
    <p:sldId id="300" r:id="rId11"/>
    <p:sldId id="301" r:id="rId12"/>
    <p:sldId id="305" r:id="rId13"/>
    <p:sldId id="304" r:id="rId14"/>
    <p:sldId id="266" r:id="rId15"/>
    <p:sldId id="306" r:id="rId16"/>
    <p:sldId id="307" r:id="rId17"/>
    <p:sldId id="308" r:id="rId18"/>
    <p:sldId id="309" r:id="rId19"/>
    <p:sldId id="312" r:id="rId20"/>
    <p:sldId id="313" r:id="rId21"/>
    <p:sldId id="334" r:id="rId22"/>
    <p:sldId id="335" r:id="rId23"/>
    <p:sldId id="314" r:id="rId24"/>
    <p:sldId id="316"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 id="332" r:id="rId38"/>
    <p:sldId id="333" r:id="rId39"/>
    <p:sldId id="336" r:id="rId40"/>
    <p:sldId id="337" r:id="rId41"/>
    <p:sldId id="338" r:id="rId42"/>
    <p:sldId id="339" r:id="rId43"/>
    <p:sldId id="340" r:id="rId44"/>
    <p:sldId id="341" r:id="rId45"/>
    <p:sldId id="343" r:id="rId46"/>
    <p:sldId id="344" r:id="rId47"/>
    <p:sldId id="345" r:id="rId48"/>
    <p:sldId id="346" r:id="rId49"/>
    <p:sldId id="347" r:id="rId50"/>
    <p:sldId id="267" r:id="rId51"/>
    <p:sldId id="271" r:id="rId52"/>
    <p:sldId id="281" r:id="rId53"/>
    <p:sldId id="276" r:id="rId54"/>
    <p:sldId id="277" r:id="rId55"/>
    <p:sldId id="272" r:id="rId56"/>
    <p:sldId id="278" r:id="rId57"/>
    <p:sldId id="279" r:id="rId58"/>
    <p:sldId id="273" r:id="rId59"/>
    <p:sldId id="280" r:id="rId60"/>
    <p:sldId id="282" r:id="rId61"/>
    <p:sldId id="283" r:id="rId62"/>
    <p:sldId id="284" r:id="rId63"/>
    <p:sldId id="285" r:id="rId64"/>
    <p:sldId id="342" r:id="rId65"/>
    <p:sldId id="310" r:id="rId66"/>
    <p:sldId id="311" r:id="rId67"/>
    <p:sldId id="315" r:id="rId68"/>
    <p:sldId id="317" r:id="rId6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7030A0"/>
    <a:srgbClr val="F4B183"/>
    <a:srgbClr val="00B0F0"/>
    <a:srgbClr val="92D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26" autoAdjust="0"/>
    <p:restoredTop sz="94660"/>
  </p:normalViewPr>
  <p:slideViewPr>
    <p:cSldViewPr snapToGrid="0">
      <p:cViewPr varScale="1">
        <p:scale>
          <a:sx n="73" d="100"/>
          <a:sy n="73" d="100"/>
        </p:scale>
        <p:origin x="66" y="1854"/>
      </p:cViewPr>
      <p:guideLst/>
    </p:cSldViewPr>
  </p:slideViewPr>
  <p:notesTextViewPr>
    <p:cViewPr>
      <p:scale>
        <a:sx n="1" d="1"/>
        <a:sy n="1" d="1"/>
      </p:scale>
      <p:origin x="0" y="0"/>
    </p:cViewPr>
  </p:notesTextViewPr>
  <p:sorterViewPr>
    <p:cViewPr>
      <p:scale>
        <a:sx n="100" d="100"/>
        <a:sy n="100" d="100"/>
      </p:scale>
      <p:origin x="0" y="-26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C299B4-EE77-492D-B481-4BA3CD695186}" type="doc">
      <dgm:prSet loTypeId="urn:microsoft.com/office/officeart/2005/8/layout/chevron2" loCatId="process" qsTypeId="urn:microsoft.com/office/officeart/2005/8/quickstyle/simple1" qsCatId="simple" csTypeId="urn:microsoft.com/office/officeart/2005/8/colors/accent1_2" csCatId="accent1"/>
      <dgm:spPr/>
      <dgm:t>
        <a:bodyPr/>
        <a:lstStyle/>
        <a:p>
          <a:endParaRPr lang="zh-TW" altLang="en-US"/>
        </a:p>
      </dgm:t>
    </dgm:pt>
    <dgm:pt modelId="{A6A80897-1D9A-4B1B-89F6-3F082EFEFE4C}">
      <dgm:prSet/>
      <dgm:spPr/>
      <dgm:t>
        <a:bodyPr/>
        <a:lstStyle/>
        <a:p>
          <a:r>
            <a:rPr lang="zh-TW" altLang="en-US" b="1" baseline="0">
              <a:latin typeface="Calibri" panose="020F0502020204030204" pitchFamily="34" charset="0"/>
              <a:ea typeface="微軟正黑體" panose="020B0604030504040204" pitchFamily="34" charset="-120"/>
            </a:rPr>
            <a:t>基本正規式</a:t>
          </a:r>
        </a:p>
      </dgm:t>
    </dgm:pt>
    <dgm:pt modelId="{7D91C94E-6C7E-4772-A497-9AD2DB299599}" type="parTrans" cxnId="{EE8985B7-328B-444E-B2E0-CED846DD8917}">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2CEFA88E-FE26-4910-99E8-5304463C2821}" type="sibTrans" cxnId="{EE8985B7-328B-444E-B2E0-CED846DD8917}">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84728024-2ED8-42A7-AF26-9EA77CCF842E}">
      <dgm:prSet/>
      <dgm:spPr/>
      <dgm:t>
        <a:bodyPr/>
        <a:lstStyle/>
        <a:p>
          <a:r>
            <a:rPr lang="zh-TW" altLang="en-US" b="1" baseline="0" dirty="0">
              <a:latin typeface="Calibri" panose="020F0502020204030204" pitchFamily="34" charset="0"/>
              <a:ea typeface="微軟正黑體" panose="020B0604030504040204" pitchFamily="34" charset="-120"/>
            </a:rPr>
            <a:t>第一正規式</a:t>
          </a:r>
        </a:p>
      </dgm:t>
    </dgm:pt>
    <dgm:pt modelId="{60012B6A-4843-4B69-93FB-344531293A5F}" type="parTrans" cxnId="{B9413156-CA28-4309-BD97-775C38FA55D2}">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825A51CF-D138-40B9-A7C4-F39044FA9971}" type="sibTrans" cxnId="{B9413156-CA28-4309-BD97-775C38FA55D2}">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20B5FA59-7876-43EA-AA58-08301DA5F88C}">
      <dgm:prSet/>
      <dgm:spPr/>
      <dgm:t>
        <a:bodyPr/>
        <a:lstStyle/>
        <a:p>
          <a:r>
            <a:rPr lang="zh-TW" altLang="en-US" b="1" baseline="0" dirty="0">
              <a:latin typeface="Calibri" panose="020F0502020204030204" pitchFamily="34" charset="0"/>
              <a:ea typeface="微軟正黑體" panose="020B0604030504040204" pitchFamily="34" charset="-120"/>
            </a:rPr>
            <a:t>第二正規式</a:t>
          </a:r>
        </a:p>
      </dgm:t>
    </dgm:pt>
    <dgm:pt modelId="{8B7CE8AA-A4EF-41C7-AB48-4EEBC809856A}" type="parTrans" cxnId="{47BF7217-FEBE-4DF5-866A-140B05868F35}">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D7A54852-B13B-435A-93F3-08A53BDB2FE2}" type="sibTrans" cxnId="{47BF7217-FEBE-4DF5-866A-140B05868F35}">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37864B12-010C-4556-89F1-CF6FA577DC1C}">
      <dgm:prSet/>
      <dgm:spPr/>
      <dgm:t>
        <a:bodyPr/>
        <a:lstStyle/>
        <a:p>
          <a:r>
            <a:rPr lang="zh-TW" altLang="en-US" b="1" baseline="0">
              <a:latin typeface="Calibri" panose="020F0502020204030204" pitchFamily="34" charset="0"/>
              <a:ea typeface="微軟正黑體" panose="020B0604030504040204" pitchFamily="34" charset="-120"/>
            </a:rPr>
            <a:t>第三正規式</a:t>
          </a:r>
        </a:p>
      </dgm:t>
    </dgm:pt>
    <dgm:pt modelId="{C4672E47-7AC4-47B6-AC59-2D914D70E4A3}" type="parTrans" cxnId="{E088ECE3-D2BE-41A4-987D-F2D8107D9356}">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2878306D-286E-42D3-AB12-613791D07A50}" type="sibTrans" cxnId="{E088ECE3-D2BE-41A4-987D-F2D8107D9356}">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8D6A1032-2E99-42F7-BED6-74D51207AAC5}">
      <dgm:prSet/>
      <dgm:spPr/>
      <dgm:t>
        <a:bodyPr/>
        <a:lstStyle/>
        <a:p>
          <a:r>
            <a:rPr lang="zh-TW" altLang="en-US" b="1" baseline="0">
              <a:latin typeface="Calibri" panose="020F0502020204030204" pitchFamily="34" charset="0"/>
              <a:ea typeface="微軟正黑體" panose="020B0604030504040204" pitchFamily="34" charset="-120"/>
            </a:rPr>
            <a:t>高等正規式</a:t>
          </a:r>
        </a:p>
      </dgm:t>
    </dgm:pt>
    <dgm:pt modelId="{4EE7F17C-A32D-4932-B265-198D9D8C6DFF}" type="parTrans" cxnId="{9C0D2F87-D031-4D95-A311-A165DE021A32}">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334998F7-1F7A-4C0C-8AAD-C06F95CA9D29}" type="sibTrans" cxnId="{9C0D2F87-D031-4D95-A311-A165DE021A32}">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064AABA3-0D1E-41C7-8405-D3E30CCC6B1D}">
      <dgm:prSet/>
      <dgm:spPr/>
      <dgm:t>
        <a:bodyPr/>
        <a:lstStyle/>
        <a:p>
          <a:r>
            <a:rPr lang="en-US" b="1" baseline="0">
              <a:latin typeface="Calibri" panose="020F0502020204030204" pitchFamily="34" charset="0"/>
              <a:ea typeface="微軟正黑體" panose="020B0604030504040204" pitchFamily="34" charset="-120"/>
            </a:rPr>
            <a:t>BCNF</a:t>
          </a:r>
          <a:r>
            <a:rPr lang="zh-TW" b="1" baseline="0">
              <a:latin typeface="Calibri" panose="020F0502020204030204" pitchFamily="34" charset="0"/>
              <a:ea typeface="微軟正黑體" panose="020B0604030504040204" pitchFamily="34" charset="-120"/>
            </a:rPr>
            <a:t> </a:t>
          </a:r>
          <a:r>
            <a:rPr lang="en-US" b="1" baseline="0">
              <a:latin typeface="Calibri" panose="020F0502020204030204" pitchFamily="34" charset="0"/>
              <a:ea typeface="微軟正黑體" panose="020B0604030504040204" pitchFamily="34" charset="-120"/>
            </a:rPr>
            <a:t>(</a:t>
          </a:r>
          <a:r>
            <a:rPr lang="zh-TW" b="1" baseline="0">
              <a:latin typeface="Calibri" panose="020F0502020204030204" pitchFamily="34" charset="0"/>
              <a:ea typeface="微軟正黑體" panose="020B0604030504040204" pitchFamily="34" charset="-120"/>
            </a:rPr>
            <a:t>一般最高階</a:t>
          </a:r>
          <a:r>
            <a:rPr lang="en-US" b="1" baseline="0">
              <a:latin typeface="Calibri" panose="020F0502020204030204" pitchFamily="34" charset="0"/>
              <a:ea typeface="微軟正黑體" panose="020B0604030504040204" pitchFamily="34" charset="-120"/>
            </a:rPr>
            <a:t>)</a:t>
          </a:r>
          <a:endParaRPr lang="zh-TW" b="1" baseline="0">
            <a:latin typeface="Calibri" panose="020F0502020204030204" pitchFamily="34" charset="0"/>
            <a:ea typeface="微軟正黑體" panose="020B0604030504040204" pitchFamily="34" charset="-120"/>
          </a:endParaRPr>
        </a:p>
      </dgm:t>
    </dgm:pt>
    <dgm:pt modelId="{A2A54FE1-3E23-4DF9-8E36-039D55CA2204}" type="parTrans" cxnId="{F0D5DCFC-E04F-43A4-B5BA-9CACF7EC1765}">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D7ED4E44-E7FE-4E08-9635-29D8413504C5}" type="sibTrans" cxnId="{F0D5DCFC-E04F-43A4-B5BA-9CACF7EC1765}">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561DEDC0-04D2-49CC-980D-9BC5D0763158}">
      <dgm:prSet/>
      <dgm:spPr/>
      <dgm:t>
        <a:bodyPr/>
        <a:lstStyle/>
        <a:p>
          <a:r>
            <a:rPr lang="zh-TW" altLang="en-US" b="1" baseline="0">
              <a:latin typeface="Calibri" panose="020F0502020204030204" pitchFamily="34" charset="0"/>
              <a:ea typeface="微軟正黑體" panose="020B0604030504040204" pitchFamily="34" charset="-120"/>
            </a:rPr>
            <a:t>第四正規式</a:t>
          </a:r>
        </a:p>
      </dgm:t>
    </dgm:pt>
    <dgm:pt modelId="{7A99E9D0-A039-4A6F-B481-304B49077039}" type="parTrans" cxnId="{5DC3300C-BF0B-43C9-9663-1B4B1C960A30}">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414FB6EB-54FA-4A96-9282-6E1D4E8FFC58}" type="sibTrans" cxnId="{5DC3300C-BF0B-43C9-9663-1B4B1C960A30}">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F6154770-F672-495E-B4BA-B945457168E6}">
      <dgm:prSet/>
      <dgm:spPr/>
      <dgm:t>
        <a:bodyPr/>
        <a:lstStyle/>
        <a:p>
          <a:r>
            <a:rPr lang="zh-TW" altLang="en-US" b="1" baseline="0">
              <a:latin typeface="Calibri" panose="020F0502020204030204" pitchFamily="34" charset="0"/>
              <a:ea typeface="微軟正黑體" panose="020B0604030504040204" pitchFamily="34" charset="-120"/>
            </a:rPr>
            <a:t>第五正規式</a:t>
          </a:r>
        </a:p>
      </dgm:t>
    </dgm:pt>
    <dgm:pt modelId="{61A8A9AE-A841-4AE8-98E7-180E59E21350}" type="parTrans" cxnId="{7F3D86D8-D116-4BF8-AE6C-B0973D41B235}">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E4EBCD25-EFCD-42D5-B03C-5E550F540DC8}" type="sibTrans" cxnId="{7F3D86D8-D116-4BF8-AE6C-B0973D41B235}">
      <dgm:prSet/>
      <dgm:spPr/>
      <dgm:t>
        <a:bodyPr/>
        <a:lstStyle/>
        <a:p>
          <a:endParaRPr lang="zh-TW" altLang="en-US" b="1" baseline="0">
            <a:latin typeface="Calibri" panose="020F0502020204030204" pitchFamily="34" charset="0"/>
            <a:ea typeface="微軟正黑體" panose="020B0604030504040204" pitchFamily="34" charset="-120"/>
          </a:endParaRPr>
        </a:p>
      </dgm:t>
    </dgm:pt>
    <dgm:pt modelId="{C0641E39-4DBB-4B1F-9C85-50205ECAE330}" type="pres">
      <dgm:prSet presAssocID="{2DC299B4-EE77-492D-B481-4BA3CD695186}" presName="linearFlow" presStyleCnt="0">
        <dgm:presLayoutVars>
          <dgm:dir/>
          <dgm:animLvl val="lvl"/>
          <dgm:resizeHandles val="exact"/>
        </dgm:presLayoutVars>
      </dgm:prSet>
      <dgm:spPr/>
    </dgm:pt>
    <dgm:pt modelId="{BD8AE4C1-4C1E-4BCD-839C-DCF2FF2C5D77}" type="pres">
      <dgm:prSet presAssocID="{A6A80897-1D9A-4B1B-89F6-3F082EFEFE4C}" presName="composite" presStyleCnt="0"/>
      <dgm:spPr/>
    </dgm:pt>
    <dgm:pt modelId="{005F0BD0-E2A6-48CA-AF6B-361ACF01A23C}" type="pres">
      <dgm:prSet presAssocID="{A6A80897-1D9A-4B1B-89F6-3F082EFEFE4C}" presName="parentText" presStyleLbl="alignNode1" presStyleIdx="0" presStyleCnt="2">
        <dgm:presLayoutVars>
          <dgm:chMax val="1"/>
          <dgm:bulletEnabled val="1"/>
        </dgm:presLayoutVars>
      </dgm:prSet>
      <dgm:spPr/>
    </dgm:pt>
    <dgm:pt modelId="{CF4AE108-B3F5-4F70-A2B3-625B76C2BAEE}" type="pres">
      <dgm:prSet presAssocID="{A6A80897-1D9A-4B1B-89F6-3F082EFEFE4C}" presName="descendantText" presStyleLbl="alignAcc1" presStyleIdx="0" presStyleCnt="2">
        <dgm:presLayoutVars>
          <dgm:bulletEnabled val="1"/>
        </dgm:presLayoutVars>
      </dgm:prSet>
      <dgm:spPr/>
    </dgm:pt>
    <dgm:pt modelId="{38DB3AA1-E50A-431F-A363-FA051E6A9076}" type="pres">
      <dgm:prSet presAssocID="{2CEFA88E-FE26-4910-99E8-5304463C2821}" presName="sp" presStyleCnt="0"/>
      <dgm:spPr/>
    </dgm:pt>
    <dgm:pt modelId="{6CE3F961-B98E-42BC-ABDF-C9C1BB02B209}" type="pres">
      <dgm:prSet presAssocID="{8D6A1032-2E99-42F7-BED6-74D51207AAC5}" presName="composite" presStyleCnt="0"/>
      <dgm:spPr/>
    </dgm:pt>
    <dgm:pt modelId="{BD95EC61-4682-4D6F-9435-61CA6FFAC11B}" type="pres">
      <dgm:prSet presAssocID="{8D6A1032-2E99-42F7-BED6-74D51207AAC5}" presName="parentText" presStyleLbl="alignNode1" presStyleIdx="1" presStyleCnt="2">
        <dgm:presLayoutVars>
          <dgm:chMax val="1"/>
          <dgm:bulletEnabled val="1"/>
        </dgm:presLayoutVars>
      </dgm:prSet>
      <dgm:spPr/>
    </dgm:pt>
    <dgm:pt modelId="{D3F9ABC2-F077-4858-BA15-B4B77ED3A620}" type="pres">
      <dgm:prSet presAssocID="{8D6A1032-2E99-42F7-BED6-74D51207AAC5}" presName="descendantText" presStyleLbl="alignAcc1" presStyleIdx="1" presStyleCnt="2">
        <dgm:presLayoutVars>
          <dgm:bulletEnabled val="1"/>
        </dgm:presLayoutVars>
      </dgm:prSet>
      <dgm:spPr/>
    </dgm:pt>
  </dgm:ptLst>
  <dgm:cxnLst>
    <dgm:cxn modelId="{5DC3300C-BF0B-43C9-9663-1B4B1C960A30}" srcId="{8D6A1032-2E99-42F7-BED6-74D51207AAC5}" destId="{561DEDC0-04D2-49CC-980D-9BC5D0763158}" srcOrd="1" destOrd="0" parTransId="{7A99E9D0-A039-4A6F-B481-304B49077039}" sibTransId="{414FB6EB-54FA-4A96-9282-6E1D4E8FFC58}"/>
    <dgm:cxn modelId="{47BF7217-FEBE-4DF5-866A-140B05868F35}" srcId="{A6A80897-1D9A-4B1B-89F6-3F082EFEFE4C}" destId="{20B5FA59-7876-43EA-AA58-08301DA5F88C}" srcOrd="1" destOrd="0" parTransId="{8B7CE8AA-A4EF-41C7-AB48-4EEBC809856A}" sibTransId="{D7A54852-B13B-435A-93F3-08A53BDB2FE2}"/>
    <dgm:cxn modelId="{123A3B1E-6D1B-424C-9FE3-BDD2E75B99C7}" type="presOf" srcId="{8D6A1032-2E99-42F7-BED6-74D51207AAC5}" destId="{BD95EC61-4682-4D6F-9435-61CA6FFAC11B}" srcOrd="0" destOrd="0" presId="urn:microsoft.com/office/officeart/2005/8/layout/chevron2"/>
    <dgm:cxn modelId="{B9413156-CA28-4309-BD97-775C38FA55D2}" srcId="{A6A80897-1D9A-4B1B-89F6-3F082EFEFE4C}" destId="{84728024-2ED8-42A7-AF26-9EA77CCF842E}" srcOrd="0" destOrd="0" parTransId="{60012B6A-4843-4B69-93FB-344531293A5F}" sibTransId="{825A51CF-D138-40B9-A7C4-F39044FA9971}"/>
    <dgm:cxn modelId="{F0A82757-647B-4B10-94A4-131CA870A83A}" type="presOf" srcId="{84728024-2ED8-42A7-AF26-9EA77CCF842E}" destId="{CF4AE108-B3F5-4F70-A2B3-625B76C2BAEE}" srcOrd="0" destOrd="0" presId="urn:microsoft.com/office/officeart/2005/8/layout/chevron2"/>
    <dgm:cxn modelId="{9C0D2F87-D031-4D95-A311-A165DE021A32}" srcId="{2DC299B4-EE77-492D-B481-4BA3CD695186}" destId="{8D6A1032-2E99-42F7-BED6-74D51207AAC5}" srcOrd="1" destOrd="0" parTransId="{4EE7F17C-A32D-4932-B265-198D9D8C6DFF}" sibTransId="{334998F7-1F7A-4C0C-8AAD-C06F95CA9D29}"/>
    <dgm:cxn modelId="{BA96888C-F42F-4B3E-80A4-B77E4EE7E5B1}" type="presOf" srcId="{20B5FA59-7876-43EA-AA58-08301DA5F88C}" destId="{CF4AE108-B3F5-4F70-A2B3-625B76C2BAEE}" srcOrd="0" destOrd="1" presId="urn:microsoft.com/office/officeart/2005/8/layout/chevron2"/>
    <dgm:cxn modelId="{75FD9A99-EEC0-448F-8C50-3A66F2D7CBFB}" type="presOf" srcId="{064AABA3-0D1E-41C7-8405-D3E30CCC6B1D}" destId="{D3F9ABC2-F077-4858-BA15-B4B77ED3A620}" srcOrd="0" destOrd="0" presId="urn:microsoft.com/office/officeart/2005/8/layout/chevron2"/>
    <dgm:cxn modelId="{EE8985B7-328B-444E-B2E0-CED846DD8917}" srcId="{2DC299B4-EE77-492D-B481-4BA3CD695186}" destId="{A6A80897-1D9A-4B1B-89F6-3F082EFEFE4C}" srcOrd="0" destOrd="0" parTransId="{7D91C94E-6C7E-4772-A497-9AD2DB299599}" sibTransId="{2CEFA88E-FE26-4910-99E8-5304463C2821}"/>
    <dgm:cxn modelId="{D46F31D2-1842-4406-A394-509792CFCA64}" type="presOf" srcId="{F6154770-F672-495E-B4BA-B945457168E6}" destId="{D3F9ABC2-F077-4858-BA15-B4B77ED3A620}" srcOrd="0" destOrd="2" presId="urn:microsoft.com/office/officeart/2005/8/layout/chevron2"/>
    <dgm:cxn modelId="{7F3D86D8-D116-4BF8-AE6C-B0973D41B235}" srcId="{8D6A1032-2E99-42F7-BED6-74D51207AAC5}" destId="{F6154770-F672-495E-B4BA-B945457168E6}" srcOrd="2" destOrd="0" parTransId="{61A8A9AE-A841-4AE8-98E7-180E59E21350}" sibTransId="{E4EBCD25-EFCD-42D5-B03C-5E550F540DC8}"/>
    <dgm:cxn modelId="{25DDB0E1-CAE5-4847-A5EC-1FB3D8020A93}" type="presOf" srcId="{A6A80897-1D9A-4B1B-89F6-3F082EFEFE4C}" destId="{005F0BD0-E2A6-48CA-AF6B-361ACF01A23C}" srcOrd="0" destOrd="0" presId="urn:microsoft.com/office/officeart/2005/8/layout/chevron2"/>
    <dgm:cxn modelId="{E088ECE3-D2BE-41A4-987D-F2D8107D9356}" srcId="{A6A80897-1D9A-4B1B-89F6-3F082EFEFE4C}" destId="{37864B12-010C-4556-89F1-CF6FA577DC1C}" srcOrd="2" destOrd="0" parTransId="{C4672E47-7AC4-47B6-AC59-2D914D70E4A3}" sibTransId="{2878306D-286E-42D3-AB12-613791D07A50}"/>
    <dgm:cxn modelId="{E18E8BE4-4959-4D8E-85C3-9454CDF8B732}" type="presOf" srcId="{37864B12-010C-4556-89F1-CF6FA577DC1C}" destId="{CF4AE108-B3F5-4F70-A2B3-625B76C2BAEE}" srcOrd="0" destOrd="2" presId="urn:microsoft.com/office/officeart/2005/8/layout/chevron2"/>
    <dgm:cxn modelId="{A79FFBF0-77D5-46E7-B6FB-B0C57B9724DE}" type="presOf" srcId="{2DC299B4-EE77-492D-B481-4BA3CD695186}" destId="{C0641E39-4DBB-4B1F-9C85-50205ECAE330}" srcOrd="0" destOrd="0" presId="urn:microsoft.com/office/officeart/2005/8/layout/chevron2"/>
    <dgm:cxn modelId="{F0D5DCFC-E04F-43A4-B5BA-9CACF7EC1765}" srcId="{8D6A1032-2E99-42F7-BED6-74D51207AAC5}" destId="{064AABA3-0D1E-41C7-8405-D3E30CCC6B1D}" srcOrd="0" destOrd="0" parTransId="{A2A54FE1-3E23-4DF9-8E36-039D55CA2204}" sibTransId="{D7ED4E44-E7FE-4E08-9635-29D8413504C5}"/>
    <dgm:cxn modelId="{9EC257FF-E773-4FF4-81C9-A4FEF5311B49}" type="presOf" srcId="{561DEDC0-04D2-49CC-980D-9BC5D0763158}" destId="{D3F9ABC2-F077-4858-BA15-B4B77ED3A620}" srcOrd="0" destOrd="1" presId="urn:microsoft.com/office/officeart/2005/8/layout/chevron2"/>
    <dgm:cxn modelId="{61C18A4F-3CF4-4DD1-ABF8-07CFD0D01D17}" type="presParOf" srcId="{C0641E39-4DBB-4B1F-9C85-50205ECAE330}" destId="{BD8AE4C1-4C1E-4BCD-839C-DCF2FF2C5D77}" srcOrd="0" destOrd="0" presId="urn:microsoft.com/office/officeart/2005/8/layout/chevron2"/>
    <dgm:cxn modelId="{F87AAA1B-5324-4173-BD93-C7204FFC5423}" type="presParOf" srcId="{BD8AE4C1-4C1E-4BCD-839C-DCF2FF2C5D77}" destId="{005F0BD0-E2A6-48CA-AF6B-361ACF01A23C}" srcOrd="0" destOrd="0" presId="urn:microsoft.com/office/officeart/2005/8/layout/chevron2"/>
    <dgm:cxn modelId="{0E2C1C4E-05F1-4B0F-959C-B9B22144DB7A}" type="presParOf" srcId="{BD8AE4C1-4C1E-4BCD-839C-DCF2FF2C5D77}" destId="{CF4AE108-B3F5-4F70-A2B3-625B76C2BAEE}" srcOrd="1" destOrd="0" presId="urn:microsoft.com/office/officeart/2005/8/layout/chevron2"/>
    <dgm:cxn modelId="{78047877-460C-40BF-9453-DBD61556221D}" type="presParOf" srcId="{C0641E39-4DBB-4B1F-9C85-50205ECAE330}" destId="{38DB3AA1-E50A-431F-A363-FA051E6A9076}" srcOrd="1" destOrd="0" presId="urn:microsoft.com/office/officeart/2005/8/layout/chevron2"/>
    <dgm:cxn modelId="{6810381F-113D-41C0-A36F-8812997814F7}" type="presParOf" srcId="{C0641E39-4DBB-4B1F-9C85-50205ECAE330}" destId="{6CE3F961-B98E-42BC-ABDF-C9C1BB02B209}" srcOrd="2" destOrd="0" presId="urn:microsoft.com/office/officeart/2005/8/layout/chevron2"/>
    <dgm:cxn modelId="{C27AA6FB-7F3A-4F85-8554-FB27CA549611}" type="presParOf" srcId="{6CE3F961-B98E-42BC-ABDF-C9C1BB02B209}" destId="{BD95EC61-4682-4D6F-9435-61CA6FFAC11B}" srcOrd="0" destOrd="0" presId="urn:microsoft.com/office/officeart/2005/8/layout/chevron2"/>
    <dgm:cxn modelId="{C6410EC0-E661-41F3-B215-1EA0FC1B44B3}" type="presParOf" srcId="{6CE3F961-B98E-42BC-ABDF-C9C1BB02B209}" destId="{D3F9ABC2-F077-4858-BA15-B4B77ED3A62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43FAA8-98E2-41C6-8AC1-99202D815F49}" type="doc">
      <dgm:prSet loTypeId="urn:microsoft.com/office/officeart/2005/8/layout/StepDownProcess" loCatId="process" qsTypeId="urn:microsoft.com/office/officeart/2005/8/quickstyle/simple1" qsCatId="simple" csTypeId="urn:microsoft.com/office/officeart/2005/8/colors/colorful1" csCatId="colorful" phldr="1"/>
      <dgm:spPr/>
      <dgm:t>
        <a:bodyPr/>
        <a:lstStyle/>
        <a:p>
          <a:endParaRPr lang="zh-TW" altLang="en-US"/>
        </a:p>
      </dgm:t>
    </dgm:pt>
    <dgm:pt modelId="{4641EF36-0D14-44EF-B5DD-B0DA4EE69F47}">
      <dgm:prSet phldrT="[文字]"/>
      <dgm:spPr>
        <a:solidFill>
          <a:schemeClr val="bg1">
            <a:lumMod val="75000"/>
          </a:schemeClr>
        </a:solidFill>
      </dgm:spPr>
      <dgm:t>
        <a:bodyPr/>
        <a:lstStyle/>
        <a:p>
          <a:r>
            <a:rPr lang="zh-TW" altLang="en-US" dirty="0"/>
            <a:t>未正規化資料表</a:t>
          </a:r>
        </a:p>
      </dgm:t>
    </dgm:pt>
    <dgm:pt modelId="{DB97329A-93DE-498E-9984-9687147EFE68}" type="parTrans" cxnId="{63B442E5-708B-4B26-990C-CD76029136F5}">
      <dgm:prSet/>
      <dgm:spPr/>
      <dgm:t>
        <a:bodyPr/>
        <a:lstStyle/>
        <a:p>
          <a:endParaRPr lang="zh-TW" altLang="en-US"/>
        </a:p>
      </dgm:t>
    </dgm:pt>
    <dgm:pt modelId="{F74966FD-6F36-4136-97EA-5C495E12FA79}" type="sibTrans" cxnId="{63B442E5-708B-4B26-990C-CD76029136F5}">
      <dgm:prSet/>
      <dgm:spPr/>
      <dgm:t>
        <a:bodyPr/>
        <a:lstStyle/>
        <a:p>
          <a:endParaRPr lang="zh-TW" altLang="en-US"/>
        </a:p>
      </dgm:t>
    </dgm:pt>
    <dgm:pt modelId="{FDB89860-1854-482B-A5DC-675EF5D4FA8E}">
      <dgm:prSet phldrT="[文字]"/>
      <dgm:spPr>
        <a:solidFill>
          <a:schemeClr val="accent4">
            <a:lumMod val="60000"/>
            <a:lumOff val="40000"/>
          </a:schemeClr>
        </a:solidFill>
      </dgm:spPr>
      <dgm:t>
        <a:bodyPr/>
        <a:lstStyle/>
        <a:p>
          <a:r>
            <a:rPr lang="zh-TW" altLang="en-US" dirty="0"/>
            <a:t>第一正規化形式</a:t>
          </a:r>
        </a:p>
      </dgm:t>
    </dgm:pt>
    <dgm:pt modelId="{41A8355F-CC29-45C2-B543-8B89D09AE959}" type="parTrans" cxnId="{C1485652-34B3-4939-944A-8DD800290527}">
      <dgm:prSet/>
      <dgm:spPr/>
      <dgm:t>
        <a:bodyPr/>
        <a:lstStyle/>
        <a:p>
          <a:endParaRPr lang="zh-TW" altLang="en-US"/>
        </a:p>
      </dgm:t>
    </dgm:pt>
    <dgm:pt modelId="{BB3FEC1E-CDFF-4276-A290-07EFD1DF9282}" type="sibTrans" cxnId="{C1485652-34B3-4939-944A-8DD800290527}">
      <dgm:prSet/>
      <dgm:spPr/>
      <dgm:t>
        <a:bodyPr/>
        <a:lstStyle/>
        <a:p>
          <a:endParaRPr lang="zh-TW" altLang="en-US"/>
        </a:p>
      </dgm:t>
    </dgm:pt>
    <dgm:pt modelId="{593D847E-A5CE-4EF6-997C-7F05B2FB4129}">
      <dgm:prSet phldrT="[文字]"/>
      <dgm:spPr>
        <a:solidFill>
          <a:schemeClr val="accent2">
            <a:lumMod val="75000"/>
          </a:schemeClr>
        </a:solidFill>
      </dgm:spPr>
      <dgm:t>
        <a:bodyPr/>
        <a:lstStyle/>
        <a:p>
          <a:r>
            <a:rPr lang="zh-TW" altLang="en-US" dirty="0"/>
            <a:t>第二正規化形式</a:t>
          </a:r>
        </a:p>
      </dgm:t>
    </dgm:pt>
    <dgm:pt modelId="{B0C45652-2707-4786-88DF-333EF0A5AA51}" type="parTrans" cxnId="{3358F3C2-C340-46DD-A8BB-2761C0CFCAB8}">
      <dgm:prSet/>
      <dgm:spPr/>
      <dgm:t>
        <a:bodyPr/>
        <a:lstStyle/>
        <a:p>
          <a:endParaRPr lang="zh-TW" altLang="en-US"/>
        </a:p>
      </dgm:t>
    </dgm:pt>
    <dgm:pt modelId="{BDFAEA7E-28A9-44DB-95A7-CA9D42D1BD43}" type="sibTrans" cxnId="{3358F3C2-C340-46DD-A8BB-2761C0CFCAB8}">
      <dgm:prSet/>
      <dgm:spPr/>
      <dgm:t>
        <a:bodyPr/>
        <a:lstStyle/>
        <a:p>
          <a:endParaRPr lang="zh-TW" altLang="en-US"/>
        </a:p>
      </dgm:t>
    </dgm:pt>
    <dgm:pt modelId="{2268732A-0D29-44A5-96CB-6ECAEA0F40AF}">
      <dgm:prSet phldrT="[文字]"/>
      <dgm:spPr/>
      <dgm:t>
        <a:bodyPr/>
        <a:lstStyle/>
        <a:p>
          <a:r>
            <a:rPr lang="zh-TW" altLang="en-US" dirty="0"/>
            <a:t>第三正規化形式</a:t>
          </a:r>
        </a:p>
      </dgm:t>
    </dgm:pt>
    <dgm:pt modelId="{4D07D178-62DD-42A1-9230-BEBF5564A199}" type="parTrans" cxnId="{AF24C863-A887-470E-9379-BF5CD5F51FD2}">
      <dgm:prSet/>
      <dgm:spPr/>
      <dgm:t>
        <a:bodyPr/>
        <a:lstStyle/>
        <a:p>
          <a:endParaRPr lang="zh-TW" altLang="en-US"/>
        </a:p>
      </dgm:t>
    </dgm:pt>
    <dgm:pt modelId="{CAB09A5F-E931-40C0-BF4B-0B5C9460640D}" type="sibTrans" cxnId="{AF24C863-A887-470E-9379-BF5CD5F51FD2}">
      <dgm:prSet/>
      <dgm:spPr/>
      <dgm:t>
        <a:bodyPr/>
        <a:lstStyle/>
        <a:p>
          <a:endParaRPr lang="zh-TW" altLang="en-US"/>
        </a:p>
      </dgm:t>
    </dgm:pt>
    <dgm:pt modelId="{43C02844-7B94-4BF2-A338-90B7FC1FA4A5}">
      <dgm:prSet phldrT="[文字]"/>
      <dgm:spPr>
        <a:solidFill>
          <a:srgbClr val="C00000"/>
        </a:solidFill>
      </dgm:spPr>
      <dgm:t>
        <a:bodyPr/>
        <a:lstStyle/>
        <a:p>
          <a:r>
            <a:rPr lang="en-US" altLang="zh-TW" dirty="0" err="1"/>
            <a:t>Byoce</a:t>
          </a:r>
          <a:r>
            <a:rPr lang="en-US" altLang="zh-TW" dirty="0"/>
            <a:t>-Codd </a:t>
          </a:r>
          <a:r>
            <a:rPr lang="zh-TW" altLang="en-US" dirty="0"/>
            <a:t>正規化</a:t>
          </a:r>
        </a:p>
      </dgm:t>
    </dgm:pt>
    <dgm:pt modelId="{03800F2C-960A-4D39-BE0E-6EACAA8A951B}" type="parTrans" cxnId="{A200CDEF-85E8-4B9E-B6E1-4C94E27802FF}">
      <dgm:prSet/>
      <dgm:spPr/>
      <dgm:t>
        <a:bodyPr/>
        <a:lstStyle/>
        <a:p>
          <a:endParaRPr lang="zh-TW" altLang="en-US"/>
        </a:p>
      </dgm:t>
    </dgm:pt>
    <dgm:pt modelId="{1D206A6B-255A-4C4B-8AA5-7EA140F7C70D}" type="sibTrans" cxnId="{A200CDEF-85E8-4B9E-B6E1-4C94E27802FF}">
      <dgm:prSet/>
      <dgm:spPr/>
      <dgm:t>
        <a:bodyPr/>
        <a:lstStyle/>
        <a:p>
          <a:endParaRPr lang="zh-TW" altLang="en-US"/>
        </a:p>
      </dgm:t>
    </dgm:pt>
    <dgm:pt modelId="{5E1DFF7E-D9B1-4746-998A-55B2A2AA0E1F}">
      <dgm:prSet phldrT="[文字]"/>
      <dgm:spPr>
        <a:solidFill>
          <a:srgbClr val="7030A0"/>
        </a:solidFill>
      </dgm:spPr>
      <dgm:t>
        <a:bodyPr/>
        <a:lstStyle/>
        <a:p>
          <a:r>
            <a:rPr lang="zh-TW" altLang="en-US" dirty="0"/>
            <a:t>第四正規化形式</a:t>
          </a:r>
        </a:p>
      </dgm:t>
    </dgm:pt>
    <dgm:pt modelId="{31F7AA17-B094-4C1C-A7C4-45E69AD528F3}" type="parTrans" cxnId="{4ED49EC1-3050-4C02-BD20-F0B988414482}">
      <dgm:prSet/>
      <dgm:spPr/>
      <dgm:t>
        <a:bodyPr/>
        <a:lstStyle/>
        <a:p>
          <a:endParaRPr lang="zh-TW" altLang="en-US"/>
        </a:p>
      </dgm:t>
    </dgm:pt>
    <dgm:pt modelId="{B764DC02-6DD1-499A-BD37-D9A1AFFF5DB9}" type="sibTrans" cxnId="{4ED49EC1-3050-4C02-BD20-F0B988414482}">
      <dgm:prSet/>
      <dgm:spPr/>
      <dgm:t>
        <a:bodyPr/>
        <a:lstStyle/>
        <a:p>
          <a:endParaRPr lang="zh-TW" altLang="en-US"/>
        </a:p>
      </dgm:t>
    </dgm:pt>
    <dgm:pt modelId="{E7BCB6AF-4CEA-498F-B44F-5624383D27A6}">
      <dgm:prSet phldrT="[文字]"/>
      <dgm:spPr>
        <a:solidFill>
          <a:srgbClr val="00B050"/>
        </a:solidFill>
      </dgm:spPr>
      <dgm:t>
        <a:bodyPr/>
        <a:lstStyle/>
        <a:p>
          <a:r>
            <a:rPr lang="zh-TW" altLang="en-US" dirty="0"/>
            <a:t>第五正規化形式</a:t>
          </a:r>
        </a:p>
      </dgm:t>
    </dgm:pt>
    <dgm:pt modelId="{5BEEC66F-4539-4679-A741-F1AEC3CCB829}" type="parTrans" cxnId="{B2DC586C-73D3-4974-BB44-D0B457B66BD3}">
      <dgm:prSet/>
      <dgm:spPr/>
      <dgm:t>
        <a:bodyPr/>
        <a:lstStyle/>
        <a:p>
          <a:endParaRPr lang="zh-TW" altLang="en-US"/>
        </a:p>
      </dgm:t>
    </dgm:pt>
    <dgm:pt modelId="{EDD2BAAC-C14D-4C69-B401-95F2B8EC38A5}" type="sibTrans" cxnId="{B2DC586C-73D3-4974-BB44-D0B457B66BD3}">
      <dgm:prSet/>
      <dgm:spPr/>
      <dgm:t>
        <a:bodyPr/>
        <a:lstStyle/>
        <a:p>
          <a:endParaRPr lang="zh-TW" altLang="en-US"/>
        </a:p>
      </dgm:t>
    </dgm:pt>
    <dgm:pt modelId="{CFF6C66B-56A7-4640-990F-67CF7D4BBF21}" type="pres">
      <dgm:prSet presAssocID="{A343FAA8-98E2-41C6-8AC1-99202D815F49}" presName="rootnode" presStyleCnt="0">
        <dgm:presLayoutVars>
          <dgm:chMax/>
          <dgm:chPref/>
          <dgm:dir/>
          <dgm:animLvl val="lvl"/>
        </dgm:presLayoutVars>
      </dgm:prSet>
      <dgm:spPr/>
    </dgm:pt>
    <dgm:pt modelId="{E61A6B0F-1B86-4447-9B44-3BD68A448541}" type="pres">
      <dgm:prSet presAssocID="{4641EF36-0D14-44EF-B5DD-B0DA4EE69F47}" presName="composite" presStyleCnt="0"/>
      <dgm:spPr/>
    </dgm:pt>
    <dgm:pt modelId="{DB74D717-E0A5-4E02-A071-163D1CA05EEF}" type="pres">
      <dgm:prSet presAssocID="{4641EF36-0D14-44EF-B5DD-B0DA4EE69F47}" presName="bentUpArrow1" presStyleLbl="alignImgPlace1" presStyleIdx="0" presStyleCnt="6" custLinFactNeighborX="-23036"/>
      <dgm:spPr/>
    </dgm:pt>
    <dgm:pt modelId="{EBE722B2-93D0-4F0A-AF25-102C997E646D}" type="pres">
      <dgm:prSet presAssocID="{4641EF36-0D14-44EF-B5DD-B0DA4EE69F47}" presName="ParentText" presStyleLbl="node1" presStyleIdx="0" presStyleCnt="7" custScaleX="193237">
        <dgm:presLayoutVars>
          <dgm:chMax val="1"/>
          <dgm:chPref val="1"/>
          <dgm:bulletEnabled val="1"/>
        </dgm:presLayoutVars>
      </dgm:prSet>
      <dgm:spPr/>
    </dgm:pt>
    <dgm:pt modelId="{308DD7F3-CDA8-4107-9E89-20C8F214F1BF}" type="pres">
      <dgm:prSet presAssocID="{4641EF36-0D14-44EF-B5DD-B0DA4EE69F47}" presName="ChildText" presStyleLbl="revTx" presStyleIdx="0" presStyleCnt="6">
        <dgm:presLayoutVars>
          <dgm:chMax val="0"/>
          <dgm:chPref val="0"/>
          <dgm:bulletEnabled val="1"/>
        </dgm:presLayoutVars>
      </dgm:prSet>
      <dgm:spPr/>
    </dgm:pt>
    <dgm:pt modelId="{8C5A2BED-E3F1-46EF-8045-147C0EA577DF}" type="pres">
      <dgm:prSet presAssocID="{F74966FD-6F36-4136-97EA-5C495E12FA79}" presName="sibTrans" presStyleCnt="0"/>
      <dgm:spPr/>
    </dgm:pt>
    <dgm:pt modelId="{7AD6F67F-A28D-4D89-BA88-F2931EBEBF1A}" type="pres">
      <dgm:prSet presAssocID="{FDB89860-1854-482B-A5DC-675EF5D4FA8E}" presName="composite" presStyleCnt="0"/>
      <dgm:spPr/>
    </dgm:pt>
    <dgm:pt modelId="{12D91332-B8F2-4DF4-A5B0-3619D96B8F07}" type="pres">
      <dgm:prSet presAssocID="{FDB89860-1854-482B-A5DC-675EF5D4FA8E}" presName="bentUpArrow1" presStyleLbl="alignImgPlace1" presStyleIdx="1" presStyleCnt="6" custLinFactNeighborX="-14176"/>
      <dgm:spPr/>
    </dgm:pt>
    <dgm:pt modelId="{C2955456-6641-4E0F-A8D5-A47C4585593D}" type="pres">
      <dgm:prSet presAssocID="{FDB89860-1854-482B-A5DC-675EF5D4FA8E}" presName="ParentText" presStyleLbl="node1" presStyleIdx="1" presStyleCnt="7" custScaleX="176285">
        <dgm:presLayoutVars>
          <dgm:chMax val="1"/>
          <dgm:chPref val="1"/>
          <dgm:bulletEnabled val="1"/>
        </dgm:presLayoutVars>
      </dgm:prSet>
      <dgm:spPr/>
    </dgm:pt>
    <dgm:pt modelId="{9625D0D3-F213-42E4-86D6-36C4D10BC44E}" type="pres">
      <dgm:prSet presAssocID="{FDB89860-1854-482B-A5DC-675EF5D4FA8E}" presName="ChildText" presStyleLbl="revTx" presStyleIdx="1" presStyleCnt="6">
        <dgm:presLayoutVars>
          <dgm:chMax val="0"/>
          <dgm:chPref val="0"/>
          <dgm:bulletEnabled val="1"/>
        </dgm:presLayoutVars>
      </dgm:prSet>
      <dgm:spPr/>
    </dgm:pt>
    <dgm:pt modelId="{EA07DE6D-E14D-4C65-A8D7-62F8D61C24F8}" type="pres">
      <dgm:prSet presAssocID="{BB3FEC1E-CDFF-4276-A290-07EFD1DF9282}" presName="sibTrans" presStyleCnt="0"/>
      <dgm:spPr/>
    </dgm:pt>
    <dgm:pt modelId="{C47ABC40-D8EA-4D68-9A09-AAADF8E73D13}" type="pres">
      <dgm:prSet presAssocID="{593D847E-A5CE-4EF6-997C-7F05B2FB4129}" presName="composite" presStyleCnt="0"/>
      <dgm:spPr/>
    </dgm:pt>
    <dgm:pt modelId="{E2851399-A756-40D3-BF88-B7A128123F66}" type="pres">
      <dgm:prSet presAssocID="{593D847E-A5CE-4EF6-997C-7F05B2FB4129}" presName="bentUpArrow1" presStyleLbl="alignImgPlace1" presStyleIdx="2" presStyleCnt="6" custLinFactNeighborX="-7088"/>
      <dgm:spPr/>
    </dgm:pt>
    <dgm:pt modelId="{E2E28F7C-F45A-4F2E-B5ED-463EC2C1DD4F}" type="pres">
      <dgm:prSet presAssocID="{593D847E-A5CE-4EF6-997C-7F05B2FB4129}" presName="ParentText" presStyleLbl="node1" presStyleIdx="2" presStyleCnt="7" custScaleX="168528">
        <dgm:presLayoutVars>
          <dgm:chMax val="1"/>
          <dgm:chPref val="1"/>
          <dgm:bulletEnabled val="1"/>
        </dgm:presLayoutVars>
      </dgm:prSet>
      <dgm:spPr/>
    </dgm:pt>
    <dgm:pt modelId="{8DE118CE-51B6-4DCE-88E3-D8D47F88BE72}" type="pres">
      <dgm:prSet presAssocID="{593D847E-A5CE-4EF6-997C-7F05B2FB4129}" presName="ChildText" presStyleLbl="revTx" presStyleIdx="2" presStyleCnt="6">
        <dgm:presLayoutVars>
          <dgm:chMax val="0"/>
          <dgm:chPref val="0"/>
          <dgm:bulletEnabled val="1"/>
        </dgm:presLayoutVars>
      </dgm:prSet>
      <dgm:spPr/>
    </dgm:pt>
    <dgm:pt modelId="{2E6535FB-89A8-45C9-B6D0-5A90902155B5}" type="pres">
      <dgm:prSet presAssocID="{BDFAEA7E-28A9-44DB-95A7-CA9D42D1BD43}" presName="sibTrans" presStyleCnt="0"/>
      <dgm:spPr/>
    </dgm:pt>
    <dgm:pt modelId="{AFA4DCA5-81E1-48E2-901C-6C7124EA9499}" type="pres">
      <dgm:prSet presAssocID="{2268732A-0D29-44A5-96CB-6ECAEA0F40AF}" presName="composite" presStyleCnt="0"/>
      <dgm:spPr/>
    </dgm:pt>
    <dgm:pt modelId="{03EC075B-B4EB-43B7-B720-7564A10DB184}" type="pres">
      <dgm:prSet presAssocID="{2268732A-0D29-44A5-96CB-6ECAEA0F40AF}" presName="bentUpArrow1" presStyleLbl="alignImgPlace1" presStyleIdx="3" presStyleCnt="6" custLinFactNeighborX="-3544"/>
      <dgm:spPr/>
    </dgm:pt>
    <dgm:pt modelId="{3CEEBBB9-447C-4A96-AD18-0C95978565A6}" type="pres">
      <dgm:prSet presAssocID="{2268732A-0D29-44A5-96CB-6ECAEA0F40AF}" presName="ParentText" presStyleLbl="node1" presStyleIdx="3" presStyleCnt="7" custScaleX="163244">
        <dgm:presLayoutVars>
          <dgm:chMax val="1"/>
          <dgm:chPref val="1"/>
          <dgm:bulletEnabled val="1"/>
        </dgm:presLayoutVars>
      </dgm:prSet>
      <dgm:spPr/>
    </dgm:pt>
    <dgm:pt modelId="{27CCC2B3-57AB-4964-84C6-D31B19977BA9}" type="pres">
      <dgm:prSet presAssocID="{2268732A-0D29-44A5-96CB-6ECAEA0F40AF}" presName="ChildText" presStyleLbl="revTx" presStyleIdx="3" presStyleCnt="6">
        <dgm:presLayoutVars>
          <dgm:chMax val="0"/>
          <dgm:chPref val="0"/>
          <dgm:bulletEnabled val="1"/>
        </dgm:presLayoutVars>
      </dgm:prSet>
      <dgm:spPr/>
    </dgm:pt>
    <dgm:pt modelId="{4C02FD02-5664-46F0-B051-32F94E0D065E}" type="pres">
      <dgm:prSet presAssocID="{CAB09A5F-E931-40C0-BF4B-0B5C9460640D}" presName="sibTrans" presStyleCnt="0"/>
      <dgm:spPr/>
    </dgm:pt>
    <dgm:pt modelId="{4F0A545D-A99B-47B7-B125-DAE0DE956B2A}" type="pres">
      <dgm:prSet presAssocID="{43C02844-7B94-4BF2-A338-90B7FC1FA4A5}" presName="composite" presStyleCnt="0"/>
      <dgm:spPr/>
    </dgm:pt>
    <dgm:pt modelId="{D9B29590-4AE2-401E-8A49-4F750BC84C77}" type="pres">
      <dgm:prSet presAssocID="{43C02844-7B94-4BF2-A338-90B7FC1FA4A5}" presName="bentUpArrow1" presStyleLbl="alignImgPlace1" presStyleIdx="4" presStyleCnt="6" custLinFactNeighborX="-3544"/>
      <dgm:spPr/>
    </dgm:pt>
    <dgm:pt modelId="{AA0BEAA7-761B-486D-A8AE-77F4C4359D26}" type="pres">
      <dgm:prSet presAssocID="{43C02844-7B94-4BF2-A338-90B7FC1FA4A5}" presName="ParentText" presStyleLbl="node1" presStyleIdx="4" presStyleCnt="7" custScaleX="162907">
        <dgm:presLayoutVars>
          <dgm:chMax val="1"/>
          <dgm:chPref val="1"/>
          <dgm:bulletEnabled val="1"/>
        </dgm:presLayoutVars>
      </dgm:prSet>
      <dgm:spPr/>
    </dgm:pt>
    <dgm:pt modelId="{2E65A7FA-FDA2-4AA2-A7C3-DE3AF8E0F3CE}" type="pres">
      <dgm:prSet presAssocID="{43C02844-7B94-4BF2-A338-90B7FC1FA4A5}" presName="ChildText" presStyleLbl="revTx" presStyleIdx="4" presStyleCnt="6">
        <dgm:presLayoutVars>
          <dgm:chMax val="0"/>
          <dgm:chPref val="0"/>
          <dgm:bulletEnabled val="1"/>
        </dgm:presLayoutVars>
      </dgm:prSet>
      <dgm:spPr/>
    </dgm:pt>
    <dgm:pt modelId="{7FD35820-37A1-443D-9D36-DFAE57558128}" type="pres">
      <dgm:prSet presAssocID="{1D206A6B-255A-4C4B-8AA5-7EA140F7C70D}" presName="sibTrans" presStyleCnt="0"/>
      <dgm:spPr/>
    </dgm:pt>
    <dgm:pt modelId="{E24377DE-1D2D-44E5-91F7-46233B03029E}" type="pres">
      <dgm:prSet presAssocID="{5E1DFF7E-D9B1-4746-998A-55B2A2AA0E1F}" presName="composite" presStyleCnt="0"/>
      <dgm:spPr/>
    </dgm:pt>
    <dgm:pt modelId="{0DEE4EAB-D27C-4DDD-8769-9572271EB19B}" type="pres">
      <dgm:prSet presAssocID="{5E1DFF7E-D9B1-4746-998A-55B2A2AA0E1F}" presName="bentUpArrow1" presStyleLbl="alignImgPlace1" presStyleIdx="5" presStyleCnt="6" custLinFactNeighborX="-5316"/>
      <dgm:spPr/>
    </dgm:pt>
    <dgm:pt modelId="{0AC9DE45-8984-4C5E-B034-2DD0BC9C17ED}" type="pres">
      <dgm:prSet presAssocID="{5E1DFF7E-D9B1-4746-998A-55B2A2AA0E1F}" presName="ParentText" presStyleLbl="node1" presStyleIdx="5" presStyleCnt="7" custScaleX="169990">
        <dgm:presLayoutVars>
          <dgm:chMax val="1"/>
          <dgm:chPref val="1"/>
          <dgm:bulletEnabled val="1"/>
        </dgm:presLayoutVars>
      </dgm:prSet>
      <dgm:spPr/>
    </dgm:pt>
    <dgm:pt modelId="{F095694A-1317-4BF2-9355-25E5B0B6FA8C}" type="pres">
      <dgm:prSet presAssocID="{5E1DFF7E-D9B1-4746-998A-55B2A2AA0E1F}" presName="ChildText" presStyleLbl="revTx" presStyleIdx="5" presStyleCnt="6">
        <dgm:presLayoutVars>
          <dgm:chMax val="0"/>
          <dgm:chPref val="0"/>
          <dgm:bulletEnabled val="1"/>
        </dgm:presLayoutVars>
      </dgm:prSet>
      <dgm:spPr/>
    </dgm:pt>
    <dgm:pt modelId="{1A4AE6ED-B8A0-4C86-A979-DAE8F1D37F8C}" type="pres">
      <dgm:prSet presAssocID="{B764DC02-6DD1-499A-BD37-D9A1AFFF5DB9}" presName="sibTrans" presStyleCnt="0"/>
      <dgm:spPr/>
    </dgm:pt>
    <dgm:pt modelId="{4CBBF36E-B1E8-48F8-8CE9-EA41D8A33810}" type="pres">
      <dgm:prSet presAssocID="{E7BCB6AF-4CEA-498F-B44F-5624383D27A6}" presName="composite" presStyleCnt="0"/>
      <dgm:spPr/>
    </dgm:pt>
    <dgm:pt modelId="{56375827-5F2E-4402-B0A7-ED45A4D167E3}" type="pres">
      <dgm:prSet presAssocID="{E7BCB6AF-4CEA-498F-B44F-5624383D27A6}" presName="ParentText" presStyleLbl="node1" presStyleIdx="6" presStyleCnt="7" custScaleX="159808" custScaleY="88820">
        <dgm:presLayoutVars>
          <dgm:chMax val="1"/>
          <dgm:chPref val="1"/>
          <dgm:bulletEnabled val="1"/>
        </dgm:presLayoutVars>
      </dgm:prSet>
      <dgm:spPr/>
    </dgm:pt>
  </dgm:ptLst>
  <dgm:cxnLst>
    <dgm:cxn modelId="{5490C334-FB69-4368-858A-D1E5495A3B1A}" type="presOf" srcId="{593D847E-A5CE-4EF6-997C-7F05B2FB4129}" destId="{E2E28F7C-F45A-4F2E-B5ED-463EC2C1DD4F}" srcOrd="0" destOrd="0" presId="urn:microsoft.com/office/officeart/2005/8/layout/StepDownProcess"/>
    <dgm:cxn modelId="{AF24C863-A887-470E-9379-BF5CD5F51FD2}" srcId="{A343FAA8-98E2-41C6-8AC1-99202D815F49}" destId="{2268732A-0D29-44A5-96CB-6ECAEA0F40AF}" srcOrd="3" destOrd="0" parTransId="{4D07D178-62DD-42A1-9230-BEBF5564A199}" sibTransId="{CAB09A5F-E931-40C0-BF4B-0B5C9460640D}"/>
    <dgm:cxn modelId="{B2DC586C-73D3-4974-BB44-D0B457B66BD3}" srcId="{A343FAA8-98E2-41C6-8AC1-99202D815F49}" destId="{E7BCB6AF-4CEA-498F-B44F-5624383D27A6}" srcOrd="6" destOrd="0" parTransId="{5BEEC66F-4539-4679-A741-F1AEC3CCB829}" sibTransId="{EDD2BAAC-C14D-4C69-B401-95F2B8EC38A5}"/>
    <dgm:cxn modelId="{C1485652-34B3-4939-944A-8DD800290527}" srcId="{A343FAA8-98E2-41C6-8AC1-99202D815F49}" destId="{FDB89860-1854-482B-A5DC-675EF5D4FA8E}" srcOrd="1" destOrd="0" parTransId="{41A8355F-CC29-45C2-B543-8B89D09AE959}" sibTransId="{BB3FEC1E-CDFF-4276-A290-07EFD1DF9282}"/>
    <dgm:cxn modelId="{C33A1090-EBAB-472A-B254-2E3722AD6EA8}" type="presOf" srcId="{2268732A-0D29-44A5-96CB-6ECAEA0F40AF}" destId="{3CEEBBB9-447C-4A96-AD18-0C95978565A6}" srcOrd="0" destOrd="0" presId="urn:microsoft.com/office/officeart/2005/8/layout/StepDownProcess"/>
    <dgm:cxn modelId="{B3DD90A1-B6F6-41E3-B427-3842CF5256C0}" type="presOf" srcId="{A343FAA8-98E2-41C6-8AC1-99202D815F49}" destId="{CFF6C66B-56A7-4640-990F-67CF7D4BBF21}" srcOrd="0" destOrd="0" presId="urn:microsoft.com/office/officeart/2005/8/layout/StepDownProcess"/>
    <dgm:cxn modelId="{E3155DA5-C2EC-4195-AE60-F3C49F231FB0}" type="presOf" srcId="{43C02844-7B94-4BF2-A338-90B7FC1FA4A5}" destId="{AA0BEAA7-761B-486D-A8AE-77F4C4359D26}" srcOrd="0" destOrd="0" presId="urn:microsoft.com/office/officeart/2005/8/layout/StepDownProcess"/>
    <dgm:cxn modelId="{E15796A9-6F13-4BE7-8DDD-BAC9027144A2}" type="presOf" srcId="{5E1DFF7E-D9B1-4746-998A-55B2A2AA0E1F}" destId="{0AC9DE45-8984-4C5E-B034-2DD0BC9C17ED}" srcOrd="0" destOrd="0" presId="urn:microsoft.com/office/officeart/2005/8/layout/StepDownProcess"/>
    <dgm:cxn modelId="{D0EFA0B1-2994-404F-AC42-19E92D9CADB4}" type="presOf" srcId="{E7BCB6AF-4CEA-498F-B44F-5624383D27A6}" destId="{56375827-5F2E-4402-B0A7-ED45A4D167E3}" srcOrd="0" destOrd="0" presId="urn:microsoft.com/office/officeart/2005/8/layout/StepDownProcess"/>
    <dgm:cxn modelId="{4ED49EC1-3050-4C02-BD20-F0B988414482}" srcId="{A343FAA8-98E2-41C6-8AC1-99202D815F49}" destId="{5E1DFF7E-D9B1-4746-998A-55B2A2AA0E1F}" srcOrd="5" destOrd="0" parTransId="{31F7AA17-B094-4C1C-A7C4-45E69AD528F3}" sibTransId="{B764DC02-6DD1-499A-BD37-D9A1AFFF5DB9}"/>
    <dgm:cxn modelId="{3358F3C2-C340-46DD-A8BB-2761C0CFCAB8}" srcId="{A343FAA8-98E2-41C6-8AC1-99202D815F49}" destId="{593D847E-A5CE-4EF6-997C-7F05B2FB4129}" srcOrd="2" destOrd="0" parTransId="{B0C45652-2707-4786-88DF-333EF0A5AA51}" sibTransId="{BDFAEA7E-28A9-44DB-95A7-CA9D42D1BD43}"/>
    <dgm:cxn modelId="{C68771CE-5DF7-4427-BA5B-737AD347D2D0}" type="presOf" srcId="{4641EF36-0D14-44EF-B5DD-B0DA4EE69F47}" destId="{EBE722B2-93D0-4F0A-AF25-102C997E646D}" srcOrd="0" destOrd="0" presId="urn:microsoft.com/office/officeart/2005/8/layout/StepDownProcess"/>
    <dgm:cxn modelId="{245438E5-54BF-4E35-91DD-272DC4464A74}" type="presOf" srcId="{FDB89860-1854-482B-A5DC-675EF5D4FA8E}" destId="{C2955456-6641-4E0F-A8D5-A47C4585593D}" srcOrd="0" destOrd="0" presId="urn:microsoft.com/office/officeart/2005/8/layout/StepDownProcess"/>
    <dgm:cxn modelId="{63B442E5-708B-4B26-990C-CD76029136F5}" srcId="{A343FAA8-98E2-41C6-8AC1-99202D815F49}" destId="{4641EF36-0D14-44EF-B5DD-B0DA4EE69F47}" srcOrd="0" destOrd="0" parTransId="{DB97329A-93DE-498E-9984-9687147EFE68}" sibTransId="{F74966FD-6F36-4136-97EA-5C495E12FA79}"/>
    <dgm:cxn modelId="{A200CDEF-85E8-4B9E-B6E1-4C94E27802FF}" srcId="{A343FAA8-98E2-41C6-8AC1-99202D815F49}" destId="{43C02844-7B94-4BF2-A338-90B7FC1FA4A5}" srcOrd="4" destOrd="0" parTransId="{03800F2C-960A-4D39-BE0E-6EACAA8A951B}" sibTransId="{1D206A6B-255A-4C4B-8AA5-7EA140F7C70D}"/>
    <dgm:cxn modelId="{1E96DAB2-CC84-4033-9F29-448F625ACCF3}" type="presParOf" srcId="{CFF6C66B-56A7-4640-990F-67CF7D4BBF21}" destId="{E61A6B0F-1B86-4447-9B44-3BD68A448541}" srcOrd="0" destOrd="0" presId="urn:microsoft.com/office/officeart/2005/8/layout/StepDownProcess"/>
    <dgm:cxn modelId="{7A16C130-6159-49C2-A9C1-6A87073167A4}" type="presParOf" srcId="{E61A6B0F-1B86-4447-9B44-3BD68A448541}" destId="{DB74D717-E0A5-4E02-A071-163D1CA05EEF}" srcOrd="0" destOrd="0" presId="urn:microsoft.com/office/officeart/2005/8/layout/StepDownProcess"/>
    <dgm:cxn modelId="{65C6B193-C329-4DCD-BADC-FDAABA5536AD}" type="presParOf" srcId="{E61A6B0F-1B86-4447-9B44-3BD68A448541}" destId="{EBE722B2-93D0-4F0A-AF25-102C997E646D}" srcOrd="1" destOrd="0" presId="urn:microsoft.com/office/officeart/2005/8/layout/StepDownProcess"/>
    <dgm:cxn modelId="{12CD4605-A1F9-46AE-81A0-3190B4DD55F9}" type="presParOf" srcId="{E61A6B0F-1B86-4447-9B44-3BD68A448541}" destId="{308DD7F3-CDA8-4107-9E89-20C8F214F1BF}" srcOrd="2" destOrd="0" presId="urn:microsoft.com/office/officeart/2005/8/layout/StepDownProcess"/>
    <dgm:cxn modelId="{F846C0B3-E608-478F-94C0-7A3468E0AA58}" type="presParOf" srcId="{CFF6C66B-56A7-4640-990F-67CF7D4BBF21}" destId="{8C5A2BED-E3F1-46EF-8045-147C0EA577DF}" srcOrd="1" destOrd="0" presId="urn:microsoft.com/office/officeart/2005/8/layout/StepDownProcess"/>
    <dgm:cxn modelId="{43097766-FF83-45BF-AD81-F6EC67978A7A}" type="presParOf" srcId="{CFF6C66B-56A7-4640-990F-67CF7D4BBF21}" destId="{7AD6F67F-A28D-4D89-BA88-F2931EBEBF1A}" srcOrd="2" destOrd="0" presId="urn:microsoft.com/office/officeart/2005/8/layout/StepDownProcess"/>
    <dgm:cxn modelId="{8CD931E4-4A01-4121-9434-18A93666A2D8}" type="presParOf" srcId="{7AD6F67F-A28D-4D89-BA88-F2931EBEBF1A}" destId="{12D91332-B8F2-4DF4-A5B0-3619D96B8F07}" srcOrd="0" destOrd="0" presId="urn:microsoft.com/office/officeart/2005/8/layout/StepDownProcess"/>
    <dgm:cxn modelId="{53F1A9BD-B244-49D4-ACF3-A9C4C29A3BAC}" type="presParOf" srcId="{7AD6F67F-A28D-4D89-BA88-F2931EBEBF1A}" destId="{C2955456-6641-4E0F-A8D5-A47C4585593D}" srcOrd="1" destOrd="0" presId="urn:microsoft.com/office/officeart/2005/8/layout/StepDownProcess"/>
    <dgm:cxn modelId="{36570C80-35A2-4A13-A153-CE6F6B9FC04E}" type="presParOf" srcId="{7AD6F67F-A28D-4D89-BA88-F2931EBEBF1A}" destId="{9625D0D3-F213-42E4-86D6-36C4D10BC44E}" srcOrd="2" destOrd="0" presId="urn:microsoft.com/office/officeart/2005/8/layout/StepDownProcess"/>
    <dgm:cxn modelId="{934ABDE1-EA3C-410B-81B7-3414BFEEB910}" type="presParOf" srcId="{CFF6C66B-56A7-4640-990F-67CF7D4BBF21}" destId="{EA07DE6D-E14D-4C65-A8D7-62F8D61C24F8}" srcOrd="3" destOrd="0" presId="urn:microsoft.com/office/officeart/2005/8/layout/StepDownProcess"/>
    <dgm:cxn modelId="{3C6291CA-8E48-47FA-8644-B5E8A8176FEB}" type="presParOf" srcId="{CFF6C66B-56A7-4640-990F-67CF7D4BBF21}" destId="{C47ABC40-D8EA-4D68-9A09-AAADF8E73D13}" srcOrd="4" destOrd="0" presId="urn:microsoft.com/office/officeart/2005/8/layout/StepDownProcess"/>
    <dgm:cxn modelId="{0D71D5B5-A5F2-425F-B80B-6350D919AD3E}" type="presParOf" srcId="{C47ABC40-D8EA-4D68-9A09-AAADF8E73D13}" destId="{E2851399-A756-40D3-BF88-B7A128123F66}" srcOrd="0" destOrd="0" presId="urn:microsoft.com/office/officeart/2005/8/layout/StepDownProcess"/>
    <dgm:cxn modelId="{B724EA74-B7A2-4BC0-8CE2-D494A70EF18B}" type="presParOf" srcId="{C47ABC40-D8EA-4D68-9A09-AAADF8E73D13}" destId="{E2E28F7C-F45A-4F2E-B5ED-463EC2C1DD4F}" srcOrd="1" destOrd="0" presId="urn:microsoft.com/office/officeart/2005/8/layout/StepDownProcess"/>
    <dgm:cxn modelId="{D24C2881-EF33-4A24-AA9C-4641C431B957}" type="presParOf" srcId="{C47ABC40-D8EA-4D68-9A09-AAADF8E73D13}" destId="{8DE118CE-51B6-4DCE-88E3-D8D47F88BE72}" srcOrd="2" destOrd="0" presId="urn:microsoft.com/office/officeart/2005/8/layout/StepDownProcess"/>
    <dgm:cxn modelId="{64C0544A-180E-4334-85B3-2FF376391614}" type="presParOf" srcId="{CFF6C66B-56A7-4640-990F-67CF7D4BBF21}" destId="{2E6535FB-89A8-45C9-B6D0-5A90902155B5}" srcOrd="5" destOrd="0" presId="urn:microsoft.com/office/officeart/2005/8/layout/StepDownProcess"/>
    <dgm:cxn modelId="{DC5F83F3-A084-47CF-A292-621D200C85D1}" type="presParOf" srcId="{CFF6C66B-56A7-4640-990F-67CF7D4BBF21}" destId="{AFA4DCA5-81E1-48E2-901C-6C7124EA9499}" srcOrd="6" destOrd="0" presId="urn:microsoft.com/office/officeart/2005/8/layout/StepDownProcess"/>
    <dgm:cxn modelId="{E1C3983D-EC65-44B4-978C-D5856998C2D3}" type="presParOf" srcId="{AFA4DCA5-81E1-48E2-901C-6C7124EA9499}" destId="{03EC075B-B4EB-43B7-B720-7564A10DB184}" srcOrd="0" destOrd="0" presId="urn:microsoft.com/office/officeart/2005/8/layout/StepDownProcess"/>
    <dgm:cxn modelId="{C48F4173-6FF1-483E-AF42-8E8032E41480}" type="presParOf" srcId="{AFA4DCA5-81E1-48E2-901C-6C7124EA9499}" destId="{3CEEBBB9-447C-4A96-AD18-0C95978565A6}" srcOrd="1" destOrd="0" presId="urn:microsoft.com/office/officeart/2005/8/layout/StepDownProcess"/>
    <dgm:cxn modelId="{39A2E501-E8AB-4FDF-AC77-51EE45EA5DD3}" type="presParOf" srcId="{AFA4DCA5-81E1-48E2-901C-6C7124EA9499}" destId="{27CCC2B3-57AB-4964-84C6-D31B19977BA9}" srcOrd="2" destOrd="0" presId="urn:microsoft.com/office/officeart/2005/8/layout/StepDownProcess"/>
    <dgm:cxn modelId="{DF551B91-AA71-4D9E-8085-F788A2ECEEAE}" type="presParOf" srcId="{CFF6C66B-56A7-4640-990F-67CF7D4BBF21}" destId="{4C02FD02-5664-46F0-B051-32F94E0D065E}" srcOrd="7" destOrd="0" presId="urn:microsoft.com/office/officeart/2005/8/layout/StepDownProcess"/>
    <dgm:cxn modelId="{216E98A0-2A7A-41A0-8887-20CF0F0A46C3}" type="presParOf" srcId="{CFF6C66B-56A7-4640-990F-67CF7D4BBF21}" destId="{4F0A545D-A99B-47B7-B125-DAE0DE956B2A}" srcOrd="8" destOrd="0" presId="urn:microsoft.com/office/officeart/2005/8/layout/StepDownProcess"/>
    <dgm:cxn modelId="{06B40ED9-F7FF-4CBD-A6C9-69698570661A}" type="presParOf" srcId="{4F0A545D-A99B-47B7-B125-DAE0DE956B2A}" destId="{D9B29590-4AE2-401E-8A49-4F750BC84C77}" srcOrd="0" destOrd="0" presId="urn:microsoft.com/office/officeart/2005/8/layout/StepDownProcess"/>
    <dgm:cxn modelId="{43486445-2398-4491-9F6D-43A33914CCD1}" type="presParOf" srcId="{4F0A545D-A99B-47B7-B125-DAE0DE956B2A}" destId="{AA0BEAA7-761B-486D-A8AE-77F4C4359D26}" srcOrd="1" destOrd="0" presId="urn:microsoft.com/office/officeart/2005/8/layout/StepDownProcess"/>
    <dgm:cxn modelId="{EBDC2957-1A96-4737-9AB5-D0444FDE8976}" type="presParOf" srcId="{4F0A545D-A99B-47B7-B125-DAE0DE956B2A}" destId="{2E65A7FA-FDA2-4AA2-A7C3-DE3AF8E0F3CE}" srcOrd="2" destOrd="0" presId="urn:microsoft.com/office/officeart/2005/8/layout/StepDownProcess"/>
    <dgm:cxn modelId="{D60F9F49-E9F8-4778-86E9-1E050E7408DE}" type="presParOf" srcId="{CFF6C66B-56A7-4640-990F-67CF7D4BBF21}" destId="{7FD35820-37A1-443D-9D36-DFAE57558128}" srcOrd="9" destOrd="0" presId="urn:microsoft.com/office/officeart/2005/8/layout/StepDownProcess"/>
    <dgm:cxn modelId="{D9693077-603C-4470-A169-8BBA0D75ABD7}" type="presParOf" srcId="{CFF6C66B-56A7-4640-990F-67CF7D4BBF21}" destId="{E24377DE-1D2D-44E5-91F7-46233B03029E}" srcOrd="10" destOrd="0" presId="urn:microsoft.com/office/officeart/2005/8/layout/StepDownProcess"/>
    <dgm:cxn modelId="{CF7DE931-787C-4E8F-A83C-C2CB13F46EC3}" type="presParOf" srcId="{E24377DE-1D2D-44E5-91F7-46233B03029E}" destId="{0DEE4EAB-D27C-4DDD-8769-9572271EB19B}" srcOrd="0" destOrd="0" presId="urn:microsoft.com/office/officeart/2005/8/layout/StepDownProcess"/>
    <dgm:cxn modelId="{14328052-9FAC-472C-BB5C-64EA5DC74285}" type="presParOf" srcId="{E24377DE-1D2D-44E5-91F7-46233B03029E}" destId="{0AC9DE45-8984-4C5E-B034-2DD0BC9C17ED}" srcOrd="1" destOrd="0" presId="urn:microsoft.com/office/officeart/2005/8/layout/StepDownProcess"/>
    <dgm:cxn modelId="{A53D3435-A7D2-4EB4-AB9F-5FAA72858469}" type="presParOf" srcId="{E24377DE-1D2D-44E5-91F7-46233B03029E}" destId="{F095694A-1317-4BF2-9355-25E5B0B6FA8C}" srcOrd="2" destOrd="0" presId="urn:microsoft.com/office/officeart/2005/8/layout/StepDownProcess"/>
    <dgm:cxn modelId="{4D98ACA0-632F-4379-BDF3-6C5D6489F581}" type="presParOf" srcId="{CFF6C66B-56A7-4640-990F-67CF7D4BBF21}" destId="{1A4AE6ED-B8A0-4C86-A979-DAE8F1D37F8C}" srcOrd="11" destOrd="0" presId="urn:microsoft.com/office/officeart/2005/8/layout/StepDownProcess"/>
    <dgm:cxn modelId="{C7D9178B-C9A3-49B9-884C-00FEC1DAAAFE}" type="presParOf" srcId="{CFF6C66B-56A7-4640-990F-67CF7D4BBF21}" destId="{4CBBF36E-B1E8-48F8-8CE9-EA41D8A33810}" srcOrd="12" destOrd="0" presId="urn:microsoft.com/office/officeart/2005/8/layout/StepDownProcess"/>
    <dgm:cxn modelId="{BBEA3836-6465-4F9F-B863-29609471B731}" type="presParOf" srcId="{4CBBF36E-B1E8-48F8-8CE9-EA41D8A33810}" destId="{56375827-5F2E-4402-B0A7-ED45A4D167E3}"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F0BD0-E2A6-48CA-AF6B-361ACF01A23C}">
      <dsp:nvSpPr>
        <dsp:cNvPr id="0" name=""/>
        <dsp:cNvSpPr/>
      </dsp:nvSpPr>
      <dsp:spPr>
        <a:xfrm rot="5400000">
          <a:off x="-400777" y="403480"/>
          <a:ext cx="2671850" cy="187029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TW" altLang="en-US" sz="2800" b="1" kern="1200" baseline="0">
              <a:latin typeface="Calibri" panose="020F0502020204030204" pitchFamily="34" charset="0"/>
              <a:ea typeface="微軟正黑體" panose="020B0604030504040204" pitchFamily="34" charset="-120"/>
            </a:rPr>
            <a:t>基本正規式</a:t>
          </a:r>
        </a:p>
      </dsp:txBody>
      <dsp:txXfrm rot="-5400000">
        <a:off x="1" y="937851"/>
        <a:ext cx="1870295" cy="801555"/>
      </dsp:txXfrm>
    </dsp:sp>
    <dsp:sp modelId="{CF4AE108-B3F5-4F70-A2B3-625B76C2BAEE}">
      <dsp:nvSpPr>
        <dsp:cNvPr id="0" name=""/>
        <dsp:cNvSpPr/>
      </dsp:nvSpPr>
      <dsp:spPr>
        <a:xfrm rot="5400000">
          <a:off x="3180328" y="-1307329"/>
          <a:ext cx="1736702" cy="43567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zh-TW" altLang="en-US" sz="2300" b="1" kern="1200" baseline="0" dirty="0">
              <a:latin typeface="Calibri" panose="020F0502020204030204" pitchFamily="34" charset="0"/>
              <a:ea typeface="微軟正黑體" panose="020B0604030504040204" pitchFamily="34" charset="-120"/>
            </a:rPr>
            <a:t>第一正規式</a:t>
          </a:r>
        </a:p>
        <a:p>
          <a:pPr marL="228600" lvl="1" indent="-228600" algn="l" defTabSz="1022350">
            <a:lnSpc>
              <a:spcPct val="90000"/>
            </a:lnSpc>
            <a:spcBef>
              <a:spcPct val="0"/>
            </a:spcBef>
            <a:spcAft>
              <a:spcPct val="15000"/>
            </a:spcAft>
            <a:buChar char="•"/>
          </a:pPr>
          <a:r>
            <a:rPr lang="zh-TW" altLang="en-US" sz="2300" b="1" kern="1200" baseline="0" dirty="0">
              <a:latin typeface="Calibri" panose="020F0502020204030204" pitchFamily="34" charset="0"/>
              <a:ea typeface="微軟正黑體" panose="020B0604030504040204" pitchFamily="34" charset="-120"/>
            </a:rPr>
            <a:t>第二正規式</a:t>
          </a:r>
        </a:p>
        <a:p>
          <a:pPr marL="228600" lvl="1" indent="-228600" algn="l" defTabSz="1022350">
            <a:lnSpc>
              <a:spcPct val="90000"/>
            </a:lnSpc>
            <a:spcBef>
              <a:spcPct val="0"/>
            </a:spcBef>
            <a:spcAft>
              <a:spcPct val="15000"/>
            </a:spcAft>
            <a:buChar char="•"/>
          </a:pPr>
          <a:r>
            <a:rPr lang="zh-TW" altLang="en-US" sz="2300" b="1" kern="1200" baseline="0">
              <a:latin typeface="Calibri" panose="020F0502020204030204" pitchFamily="34" charset="0"/>
              <a:ea typeface="微軟正黑體" panose="020B0604030504040204" pitchFamily="34" charset="-120"/>
            </a:rPr>
            <a:t>第三正規式</a:t>
          </a:r>
        </a:p>
      </dsp:txBody>
      <dsp:txXfrm rot="-5400000">
        <a:off x="1870296" y="87482"/>
        <a:ext cx="4271989" cy="1567144"/>
      </dsp:txXfrm>
    </dsp:sp>
    <dsp:sp modelId="{BD95EC61-4682-4D6F-9435-61CA6FFAC11B}">
      <dsp:nvSpPr>
        <dsp:cNvPr id="0" name=""/>
        <dsp:cNvSpPr/>
      </dsp:nvSpPr>
      <dsp:spPr>
        <a:xfrm rot="5400000">
          <a:off x="-400777" y="2792843"/>
          <a:ext cx="2671850" cy="187029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TW" altLang="en-US" sz="2800" b="1" kern="1200" baseline="0">
              <a:latin typeface="Calibri" panose="020F0502020204030204" pitchFamily="34" charset="0"/>
              <a:ea typeface="微軟正黑體" panose="020B0604030504040204" pitchFamily="34" charset="-120"/>
            </a:rPr>
            <a:t>高等正規式</a:t>
          </a:r>
        </a:p>
      </dsp:txBody>
      <dsp:txXfrm rot="-5400000">
        <a:off x="1" y="3327214"/>
        <a:ext cx="1870295" cy="801555"/>
      </dsp:txXfrm>
    </dsp:sp>
    <dsp:sp modelId="{D3F9ABC2-F077-4858-BA15-B4B77ED3A620}">
      <dsp:nvSpPr>
        <dsp:cNvPr id="0" name=""/>
        <dsp:cNvSpPr/>
      </dsp:nvSpPr>
      <dsp:spPr>
        <a:xfrm rot="5400000">
          <a:off x="3180328" y="1082033"/>
          <a:ext cx="1736702" cy="43567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b="1" kern="1200" baseline="0">
              <a:latin typeface="Calibri" panose="020F0502020204030204" pitchFamily="34" charset="0"/>
              <a:ea typeface="微軟正黑體" panose="020B0604030504040204" pitchFamily="34" charset="-120"/>
            </a:rPr>
            <a:t>BCNF</a:t>
          </a:r>
          <a:r>
            <a:rPr lang="zh-TW" sz="2300" b="1" kern="1200" baseline="0">
              <a:latin typeface="Calibri" panose="020F0502020204030204" pitchFamily="34" charset="0"/>
              <a:ea typeface="微軟正黑體" panose="020B0604030504040204" pitchFamily="34" charset="-120"/>
            </a:rPr>
            <a:t> </a:t>
          </a:r>
          <a:r>
            <a:rPr lang="en-US" sz="2300" b="1" kern="1200" baseline="0">
              <a:latin typeface="Calibri" panose="020F0502020204030204" pitchFamily="34" charset="0"/>
              <a:ea typeface="微軟正黑體" panose="020B0604030504040204" pitchFamily="34" charset="-120"/>
            </a:rPr>
            <a:t>(</a:t>
          </a:r>
          <a:r>
            <a:rPr lang="zh-TW" sz="2300" b="1" kern="1200" baseline="0">
              <a:latin typeface="Calibri" panose="020F0502020204030204" pitchFamily="34" charset="0"/>
              <a:ea typeface="微軟正黑體" panose="020B0604030504040204" pitchFamily="34" charset="-120"/>
            </a:rPr>
            <a:t>一般最高階</a:t>
          </a:r>
          <a:r>
            <a:rPr lang="en-US" sz="2300" b="1" kern="1200" baseline="0">
              <a:latin typeface="Calibri" panose="020F0502020204030204" pitchFamily="34" charset="0"/>
              <a:ea typeface="微軟正黑體" panose="020B0604030504040204" pitchFamily="34" charset="-120"/>
            </a:rPr>
            <a:t>)</a:t>
          </a:r>
          <a:endParaRPr lang="zh-TW" sz="2300" b="1" kern="1200" baseline="0">
            <a:latin typeface="Calibri" panose="020F0502020204030204" pitchFamily="34" charset="0"/>
            <a:ea typeface="微軟正黑體" panose="020B0604030504040204" pitchFamily="34" charset="-120"/>
          </a:endParaRPr>
        </a:p>
        <a:p>
          <a:pPr marL="228600" lvl="1" indent="-228600" algn="l" defTabSz="1022350">
            <a:lnSpc>
              <a:spcPct val="90000"/>
            </a:lnSpc>
            <a:spcBef>
              <a:spcPct val="0"/>
            </a:spcBef>
            <a:spcAft>
              <a:spcPct val="15000"/>
            </a:spcAft>
            <a:buChar char="•"/>
          </a:pPr>
          <a:r>
            <a:rPr lang="zh-TW" altLang="en-US" sz="2300" b="1" kern="1200" baseline="0">
              <a:latin typeface="Calibri" panose="020F0502020204030204" pitchFamily="34" charset="0"/>
              <a:ea typeface="微軟正黑體" panose="020B0604030504040204" pitchFamily="34" charset="-120"/>
            </a:rPr>
            <a:t>第四正規式</a:t>
          </a:r>
        </a:p>
        <a:p>
          <a:pPr marL="228600" lvl="1" indent="-228600" algn="l" defTabSz="1022350">
            <a:lnSpc>
              <a:spcPct val="90000"/>
            </a:lnSpc>
            <a:spcBef>
              <a:spcPct val="0"/>
            </a:spcBef>
            <a:spcAft>
              <a:spcPct val="15000"/>
            </a:spcAft>
            <a:buChar char="•"/>
          </a:pPr>
          <a:r>
            <a:rPr lang="zh-TW" altLang="en-US" sz="2300" b="1" kern="1200" baseline="0">
              <a:latin typeface="Calibri" panose="020F0502020204030204" pitchFamily="34" charset="0"/>
              <a:ea typeface="微軟正黑體" panose="020B0604030504040204" pitchFamily="34" charset="-120"/>
            </a:rPr>
            <a:t>第五正規式</a:t>
          </a:r>
        </a:p>
      </dsp:txBody>
      <dsp:txXfrm rot="-5400000">
        <a:off x="1870296" y="2476845"/>
        <a:ext cx="4271989" cy="1567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4D717-E0A5-4E02-A071-163D1CA05EEF}">
      <dsp:nvSpPr>
        <dsp:cNvPr id="0" name=""/>
        <dsp:cNvSpPr/>
      </dsp:nvSpPr>
      <dsp:spPr>
        <a:xfrm rot="5400000">
          <a:off x="571252" y="696441"/>
          <a:ext cx="594518" cy="67683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E722B2-93D0-4F0A-AF25-102C997E646D}">
      <dsp:nvSpPr>
        <dsp:cNvPr id="0" name=""/>
        <dsp:cNvSpPr/>
      </dsp:nvSpPr>
      <dsp:spPr>
        <a:xfrm>
          <a:off x="103090" y="37405"/>
          <a:ext cx="1933953" cy="700541"/>
        </a:xfrm>
        <a:prstGeom prst="roundRect">
          <a:avLst>
            <a:gd name="adj" fmla="val 16670"/>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t>未正規化資料表</a:t>
          </a:r>
        </a:p>
      </dsp:txBody>
      <dsp:txXfrm>
        <a:off x="137294" y="71609"/>
        <a:ext cx="1865545" cy="632133"/>
      </dsp:txXfrm>
    </dsp:sp>
    <dsp:sp modelId="{308DD7F3-CDA8-4107-9E89-20C8F214F1BF}">
      <dsp:nvSpPr>
        <dsp:cNvPr id="0" name=""/>
        <dsp:cNvSpPr/>
      </dsp:nvSpPr>
      <dsp:spPr>
        <a:xfrm>
          <a:off x="1570477" y="104218"/>
          <a:ext cx="727900" cy="566208"/>
        </a:xfrm>
        <a:prstGeom prst="rect">
          <a:avLst/>
        </a:prstGeom>
        <a:noFill/>
        <a:ln>
          <a:noFill/>
        </a:ln>
        <a:effectLst/>
      </dsp:spPr>
      <dsp:style>
        <a:lnRef idx="0">
          <a:scrgbClr r="0" g="0" b="0"/>
        </a:lnRef>
        <a:fillRef idx="0">
          <a:scrgbClr r="0" g="0" b="0"/>
        </a:fillRef>
        <a:effectRef idx="0">
          <a:scrgbClr r="0" g="0" b="0"/>
        </a:effectRef>
        <a:fontRef idx="minor"/>
      </dsp:style>
    </dsp:sp>
    <dsp:sp modelId="{12D91332-B8F2-4DF4-A5B0-3619D96B8F07}">
      <dsp:nvSpPr>
        <dsp:cNvPr id="0" name=""/>
        <dsp:cNvSpPr/>
      </dsp:nvSpPr>
      <dsp:spPr>
        <a:xfrm rot="5400000">
          <a:off x="1600129" y="1483381"/>
          <a:ext cx="594518" cy="676838"/>
        </a:xfrm>
        <a:prstGeom prst="bentUpArrow">
          <a:avLst>
            <a:gd name="adj1" fmla="val 32840"/>
            <a:gd name="adj2" fmla="val 25000"/>
            <a:gd name="adj3" fmla="val 35780"/>
          </a:avLst>
        </a:prstGeom>
        <a:solidFill>
          <a:schemeClr val="accent1">
            <a:tint val="50000"/>
            <a:hueOff val="-2543813"/>
            <a:satOff val="6815"/>
            <a:lumOff val="24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955456-6641-4E0F-A8D5-A47C4585593D}">
      <dsp:nvSpPr>
        <dsp:cNvPr id="0" name=""/>
        <dsp:cNvSpPr/>
      </dsp:nvSpPr>
      <dsp:spPr>
        <a:xfrm>
          <a:off x="1156828" y="824345"/>
          <a:ext cx="1764294" cy="700541"/>
        </a:xfrm>
        <a:prstGeom prst="roundRect">
          <a:avLst>
            <a:gd name="adj" fmla="val 16670"/>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t>第一正規化形式</a:t>
          </a:r>
        </a:p>
      </dsp:txBody>
      <dsp:txXfrm>
        <a:off x="1191032" y="858549"/>
        <a:ext cx="1695886" cy="632133"/>
      </dsp:txXfrm>
    </dsp:sp>
    <dsp:sp modelId="{9625D0D3-F213-42E4-86D6-36C4D10BC44E}">
      <dsp:nvSpPr>
        <dsp:cNvPr id="0" name=""/>
        <dsp:cNvSpPr/>
      </dsp:nvSpPr>
      <dsp:spPr>
        <a:xfrm>
          <a:off x="2539386" y="891157"/>
          <a:ext cx="727900" cy="566208"/>
        </a:xfrm>
        <a:prstGeom prst="rect">
          <a:avLst/>
        </a:prstGeom>
        <a:noFill/>
        <a:ln>
          <a:noFill/>
        </a:ln>
        <a:effectLst/>
      </dsp:spPr>
      <dsp:style>
        <a:lnRef idx="0">
          <a:scrgbClr r="0" g="0" b="0"/>
        </a:lnRef>
        <a:fillRef idx="0">
          <a:scrgbClr r="0" g="0" b="0"/>
        </a:fillRef>
        <a:effectRef idx="0">
          <a:scrgbClr r="0" g="0" b="0"/>
        </a:effectRef>
        <a:fontRef idx="minor"/>
      </dsp:style>
    </dsp:sp>
    <dsp:sp modelId="{E2851399-A756-40D3-BF88-B7A128123F66}">
      <dsp:nvSpPr>
        <dsp:cNvPr id="0" name=""/>
        <dsp:cNvSpPr/>
      </dsp:nvSpPr>
      <dsp:spPr>
        <a:xfrm rot="5400000">
          <a:off x="2663024" y="2270320"/>
          <a:ext cx="594518" cy="676838"/>
        </a:xfrm>
        <a:prstGeom prst="bentUpArrow">
          <a:avLst>
            <a:gd name="adj1" fmla="val 32840"/>
            <a:gd name="adj2" fmla="val 25000"/>
            <a:gd name="adj3" fmla="val 35780"/>
          </a:avLst>
        </a:prstGeom>
        <a:solidFill>
          <a:schemeClr val="accent1">
            <a:tint val="50000"/>
            <a:hueOff val="-5087626"/>
            <a:satOff val="13630"/>
            <a:lumOff val="49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E28F7C-F45A-4F2E-B5ED-463EC2C1DD4F}">
      <dsp:nvSpPr>
        <dsp:cNvPr id="0" name=""/>
        <dsp:cNvSpPr/>
      </dsp:nvSpPr>
      <dsp:spPr>
        <a:xfrm>
          <a:off x="2210566" y="1611284"/>
          <a:ext cx="1686661" cy="700541"/>
        </a:xfrm>
        <a:prstGeom prst="roundRect">
          <a:avLst>
            <a:gd name="adj" fmla="val 1667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t>第二正規化形式</a:t>
          </a:r>
        </a:p>
      </dsp:txBody>
      <dsp:txXfrm>
        <a:off x="2244770" y="1645488"/>
        <a:ext cx="1618253" cy="632133"/>
      </dsp:txXfrm>
    </dsp:sp>
    <dsp:sp modelId="{8DE118CE-51B6-4DCE-88E3-D8D47F88BE72}">
      <dsp:nvSpPr>
        <dsp:cNvPr id="0" name=""/>
        <dsp:cNvSpPr/>
      </dsp:nvSpPr>
      <dsp:spPr>
        <a:xfrm>
          <a:off x="3554307" y="1678096"/>
          <a:ext cx="727900" cy="566208"/>
        </a:xfrm>
        <a:prstGeom prst="rect">
          <a:avLst/>
        </a:prstGeom>
        <a:noFill/>
        <a:ln>
          <a:noFill/>
        </a:ln>
        <a:effectLst/>
      </dsp:spPr>
      <dsp:style>
        <a:lnRef idx="0">
          <a:scrgbClr r="0" g="0" b="0"/>
        </a:lnRef>
        <a:fillRef idx="0">
          <a:scrgbClr r="0" g="0" b="0"/>
        </a:fillRef>
        <a:effectRef idx="0">
          <a:scrgbClr r="0" g="0" b="0"/>
        </a:effectRef>
        <a:fontRef idx="minor"/>
      </dsp:style>
    </dsp:sp>
    <dsp:sp modelId="{03EC075B-B4EB-43B7-B720-7564A10DB184}">
      <dsp:nvSpPr>
        <dsp:cNvPr id="0" name=""/>
        <dsp:cNvSpPr/>
      </dsp:nvSpPr>
      <dsp:spPr>
        <a:xfrm rot="5400000">
          <a:off x="3714308" y="3057259"/>
          <a:ext cx="594518" cy="676838"/>
        </a:xfrm>
        <a:prstGeom prst="bentUpArrow">
          <a:avLst>
            <a:gd name="adj1" fmla="val 32840"/>
            <a:gd name="adj2" fmla="val 25000"/>
            <a:gd name="adj3" fmla="val 35780"/>
          </a:avLst>
        </a:prstGeom>
        <a:solidFill>
          <a:schemeClr val="accent1">
            <a:tint val="50000"/>
            <a:hueOff val="-7631439"/>
            <a:satOff val="20445"/>
            <a:lumOff val="74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EEBBB9-447C-4A96-AD18-0C95978565A6}">
      <dsp:nvSpPr>
        <dsp:cNvPr id="0" name=""/>
        <dsp:cNvSpPr/>
      </dsp:nvSpPr>
      <dsp:spPr>
        <a:xfrm>
          <a:off x="3264305" y="2398223"/>
          <a:ext cx="1633778" cy="700541"/>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t>第三正規化形式</a:t>
          </a:r>
        </a:p>
      </dsp:txBody>
      <dsp:txXfrm>
        <a:off x="3298509" y="2432427"/>
        <a:ext cx="1565370" cy="632133"/>
      </dsp:txXfrm>
    </dsp:sp>
    <dsp:sp modelId="{27CCC2B3-57AB-4964-84C6-D31B19977BA9}">
      <dsp:nvSpPr>
        <dsp:cNvPr id="0" name=""/>
        <dsp:cNvSpPr/>
      </dsp:nvSpPr>
      <dsp:spPr>
        <a:xfrm>
          <a:off x="4581603" y="2465035"/>
          <a:ext cx="727900" cy="566208"/>
        </a:xfrm>
        <a:prstGeom prst="rect">
          <a:avLst/>
        </a:prstGeom>
        <a:noFill/>
        <a:ln>
          <a:noFill/>
        </a:ln>
        <a:effectLst/>
      </dsp:spPr>
      <dsp:style>
        <a:lnRef idx="0">
          <a:scrgbClr r="0" g="0" b="0"/>
        </a:lnRef>
        <a:fillRef idx="0">
          <a:scrgbClr r="0" g="0" b="0"/>
        </a:fillRef>
        <a:effectRef idx="0">
          <a:scrgbClr r="0" g="0" b="0"/>
        </a:effectRef>
        <a:fontRef idx="minor"/>
      </dsp:style>
    </dsp:sp>
    <dsp:sp modelId="{D9B29590-4AE2-401E-8A49-4F750BC84C77}">
      <dsp:nvSpPr>
        <dsp:cNvPr id="0" name=""/>
        <dsp:cNvSpPr/>
      </dsp:nvSpPr>
      <dsp:spPr>
        <a:xfrm rot="5400000">
          <a:off x="4766360" y="3844198"/>
          <a:ext cx="594518" cy="676838"/>
        </a:xfrm>
        <a:prstGeom prst="bentUpArrow">
          <a:avLst>
            <a:gd name="adj1" fmla="val 32840"/>
            <a:gd name="adj2" fmla="val 25000"/>
            <a:gd name="adj3" fmla="val 35780"/>
          </a:avLst>
        </a:prstGeom>
        <a:solidFill>
          <a:schemeClr val="accent1">
            <a:tint val="50000"/>
            <a:hueOff val="-10175251"/>
            <a:satOff val="27260"/>
            <a:lumOff val="99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0BEAA7-761B-486D-A8AE-77F4C4359D26}">
      <dsp:nvSpPr>
        <dsp:cNvPr id="0" name=""/>
        <dsp:cNvSpPr/>
      </dsp:nvSpPr>
      <dsp:spPr>
        <a:xfrm>
          <a:off x="4318043" y="3185162"/>
          <a:ext cx="1630405" cy="700541"/>
        </a:xfrm>
        <a:prstGeom prst="roundRect">
          <a:avLst>
            <a:gd name="adj" fmla="val 1667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TW" sz="1500" kern="1200" dirty="0" err="1"/>
            <a:t>Byoce</a:t>
          </a:r>
          <a:r>
            <a:rPr lang="en-US" altLang="zh-TW" sz="1500" kern="1200" dirty="0"/>
            <a:t>-Codd </a:t>
          </a:r>
          <a:r>
            <a:rPr lang="zh-TW" altLang="en-US" sz="1500" kern="1200" dirty="0"/>
            <a:t>正規化</a:t>
          </a:r>
        </a:p>
      </dsp:txBody>
      <dsp:txXfrm>
        <a:off x="4352247" y="3219366"/>
        <a:ext cx="1561997" cy="632133"/>
      </dsp:txXfrm>
    </dsp:sp>
    <dsp:sp modelId="{2E65A7FA-FDA2-4AA2-A7C3-DE3AF8E0F3CE}">
      <dsp:nvSpPr>
        <dsp:cNvPr id="0" name=""/>
        <dsp:cNvSpPr/>
      </dsp:nvSpPr>
      <dsp:spPr>
        <a:xfrm>
          <a:off x="5633655" y="3251974"/>
          <a:ext cx="727900" cy="566208"/>
        </a:xfrm>
        <a:prstGeom prst="rect">
          <a:avLst/>
        </a:prstGeom>
        <a:noFill/>
        <a:ln>
          <a:noFill/>
        </a:ln>
        <a:effectLst/>
      </dsp:spPr>
      <dsp:style>
        <a:lnRef idx="0">
          <a:scrgbClr r="0" g="0" b="0"/>
        </a:lnRef>
        <a:fillRef idx="0">
          <a:scrgbClr r="0" g="0" b="0"/>
        </a:fillRef>
        <a:effectRef idx="0">
          <a:scrgbClr r="0" g="0" b="0"/>
        </a:effectRef>
        <a:fontRef idx="minor"/>
      </dsp:style>
    </dsp:sp>
    <dsp:sp modelId="{0DEE4EAB-D27C-4DDD-8769-9572271EB19B}">
      <dsp:nvSpPr>
        <dsp:cNvPr id="0" name=""/>
        <dsp:cNvSpPr/>
      </dsp:nvSpPr>
      <dsp:spPr>
        <a:xfrm rot="5400000">
          <a:off x="5843548" y="4631137"/>
          <a:ext cx="594518" cy="676838"/>
        </a:xfrm>
        <a:prstGeom prst="bentUpArrow">
          <a:avLst>
            <a:gd name="adj1" fmla="val 32840"/>
            <a:gd name="adj2" fmla="val 25000"/>
            <a:gd name="adj3" fmla="val 35780"/>
          </a:avLst>
        </a:prstGeom>
        <a:solidFill>
          <a:schemeClr val="accent1">
            <a:tint val="50000"/>
            <a:hueOff val="-12719064"/>
            <a:satOff val="34075"/>
            <a:lumOff val="123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C9DE45-8984-4C5E-B034-2DD0BC9C17ED}">
      <dsp:nvSpPr>
        <dsp:cNvPr id="0" name=""/>
        <dsp:cNvSpPr/>
      </dsp:nvSpPr>
      <dsp:spPr>
        <a:xfrm>
          <a:off x="5371781" y="3972101"/>
          <a:ext cx="1701293" cy="700541"/>
        </a:xfrm>
        <a:prstGeom prst="roundRect">
          <a:avLst>
            <a:gd name="adj" fmla="val 1667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t>第四正規化形式</a:t>
          </a:r>
        </a:p>
      </dsp:txBody>
      <dsp:txXfrm>
        <a:off x="5405985" y="4006305"/>
        <a:ext cx="1632885" cy="632133"/>
      </dsp:txXfrm>
    </dsp:sp>
    <dsp:sp modelId="{F095694A-1317-4BF2-9355-25E5B0B6FA8C}">
      <dsp:nvSpPr>
        <dsp:cNvPr id="0" name=""/>
        <dsp:cNvSpPr/>
      </dsp:nvSpPr>
      <dsp:spPr>
        <a:xfrm>
          <a:off x="6722837" y="4038913"/>
          <a:ext cx="727900" cy="566208"/>
        </a:xfrm>
        <a:prstGeom prst="rect">
          <a:avLst/>
        </a:prstGeom>
        <a:noFill/>
        <a:ln>
          <a:noFill/>
        </a:ln>
        <a:effectLst/>
      </dsp:spPr>
      <dsp:style>
        <a:lnRef idx="0">
          <a:scrgbClr r="0" g="0" b="0"/>
        </a:lnRef>
        <a:fillRef idx="0">
          <a:scrgbClr r="0" g="0" b="0"/>
        </a:fillRef>
        <a:effectRef idx="0">
          <a:scrgbClr r="0" g="0" b="0"/>
        </a:effectRef>
        <a:fontRef idx="minor"/>
      </dsp:style>
    </dsp:sp>
    <dsp:sp modelId="{56375827-5F2E-4402-B0A7-ED45A4D167E3}">
      <dsp:nvSpPr>
        <dsp:cNvPr id="0" name=""/>
        <dsp:cNvSpPr/>
      </dsp:nvSpPr>
      <dsp:spPr>
        <a:xfrm>
          <a:off x="6425519" y="4759040"/>
          <a:ext cx="1599389" cy="622220"/>
        </a:xfrm>
        <a:prstGeom prst="roundRect">
          <a:avLst>
            <a:gd name="adj" fmla="val 1667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t>第五正規化形式</a:t>
          </a:r>
        </a:p>
      </dsp:txBody>
      <dsp:txXfrm>
        <a:off x="6455899" y="4789420"/>
        <a:ext cx="1538629" cy="56146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B3AF2-35E3-4417-9939-50BDA515E645}" type="datetimeFigureOut">
              <a:rPr lang="zh-TW" altLang="en-US" smtClean="0"/>
              <a:t>2025/8/18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589F56-8B65-40CA-8811-8DFE0F332A3E}" type="slidenum">
              <a:rPr lang="zh-TW" altLang="en-US" smtClean="0"/>
              <a:t>‹#›</a:t>
            </a:fld>
            <a:endParaRPr lang="zh-TW" altLang="en-US"/>
          </a:p>
        </p:txBody>
      </p:sp>
    </p:spTree>
    <p:extLst>
      <p:ext uri="{BB962C8B-B14F-4D97-AF65-F5344CB8AC3E}">
        <p14:creationId xmlns:p14="http://schemas.microsoft.com/office/powerpoint/2010/main" val="2376764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9B5350-D5C7-4B3B-94D2-DE0DDEE7FBE4}"/>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DE75444-CCB5-4B24-8B3A-4021ECA15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FABC2FE-D468-4FC8-9266-39EA3E2F7F0F}"/>
              </a:ext>
            </a:extLst>
          </p:cNvPr>
          <p:cNvSpPr>
            <a:spLocks noGrp="1"/>
          </p:cNvSpPr>
          <p:nvPr>
            <p:ph type="dt" sz="half" idx="10"/>
          </p:nvPr>
        </p:nvSpPr>
        <p:spPr/>
        <p:txBody>
          <a:bodyPr/>
          <a:lstStyle/>
          <a:p>
            <a:fld id="{E9E7A0D2-0E0E-42F9-BB44-70A25F02010F}" type="datetime1">
              <a:rPr lang="zh-TW" altLang="en-US" smtClean="0"/>
              <a:t>2025/8/18</a:t>
            </a:fld>
            <a:endParaRPr lang="zh-TW" altLang="en-US"/>
          </a:p>
        </p:txBody>
      </p:sp>
      <p:sp>
        <p:nvSpPr>
          <p:cNvPr id="5" name="頁尾版面配置區 4">
            <a:extLst>
              <a:ext uri="{FF2B5EF4-FFF2-40B4-BE49-F238E27FC236}">
                <a16:creationId xmlns:a16="http://schemas.microsoft.com/office/drawing/2014/main" id="{CABBA9BD-F23D-4400-BA41-C693861DA3B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89F224B-510A-4ACF-9557-893B28B1383F}"/>
              </a:ext>
            </a:extLst>
          </p:cNvPr>
          <p:cNvSpPr>
            <a:spLocks noGrp="1"/>
          </p:cNvSpPr>
          <p:nvPr>
            <p:ph type="sldNum" sz="quarter" idx="12"/>
          </p:nvPr>
        </p:nvSpPr>
        <p:spPr/>
        <p:txBody>
          <a:body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725157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433379-BD37-4D83-859F-2CFA83236AA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03BCE4E-EC5E-4F45-AFB4-0814B4DCB503}"/>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C69A9DC-2FFB-4C25-AFB2-293566D8E6BF}"/>
              </a:ext>
            </a:extLst>
          </p:cNvPr>
          <p:cNvSpPr>
            <a:spLocks noGrp="1"/>
          </p:cNvSpPr>
          <p:nvPr>
            <p:ph type="dt" sz="half" idx="10"/>
          </p:nvPr>
        </p:nvSpPr>
        <p:spPr/>
        <p:txBody>
          <a:bodyPr/>
          <a:lstStyle/>
          <a:p>
            <a:fld id="{177AC826-AA44-40F4-AA05-CCFC7902495F}" type="datetime1">
              <a:rPr lang="zh-TW" altLang="en-US" smtClean="0"/>
              <a:t>2025/8/18</a:t>
            </a:fld>
            <a:endParaRPr lang="zh-TW" altLang="en-US"/>
          </a:p>
        </p:txBody>
      </p:sp>
      <p:sp>
        <p:nvSpPr>
          <p:cNvPr id="5" name="頁尾版面配置區 4">
            <a:extLst>
              <a:ext uri="{FF2B5EF4-FFF2-40B4-BE49-F238E27FC236}">
                <a16:creationId xmlns:a16="http://schemas.microsoft.com/office/drawing/2014/main" id="{D7C568EF-B14E-4C5A-91BD-4F810B49283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AB64602-BEC1-4778-9E9C-B26A299F3C3D}"/>
              </a:ext>
            </a:extLst>
          </p:cNvPr>
          <p:cNvSpPr>
            <a:spLocks noGrp="1"/>
          </p:cNvSpPr>
          <p:nvPr>
            <p:ph type="sldNum" sz="quarter" idx="12"/>
          </p:nvPr>
        </p:nvSpPr>
        <p:spPr/>
        <p:txBody>
          <a:body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308929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C63C02E-AC07-4047-81C4-E14D284C1951}"/>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E05F6562-FF5F-4EF1-ADC3-F02F8120A2F9}"/>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73F4F80-9DBE-4CE2-AA82-EF55A7B6D2D4}"/>
              </a:ext>
            </a:extLst>
          </p:cNvPr>
          <p:cNvSpPr>
            <a:spLocks noGrp="1"/>
          </p:cNvSpPr>
          <p:nvPr>
            <p:ph type="dt" sz="half" idx="10"/>
          </p:nvPr>
        </p:nvSpPr>
        <p:spPr/>
        <p:txBody>
          <a:bodyPr/>
          <a:lstStyle/>
          <a:p>
            <a:fld id="{1FE2B979-3B8E-45B9-8653-ECCDD436ACC7}" type="datetime1">
              <a:rPr lang="zh-TW" altLang="en-US" smtClean="0"/>
              <a:t>2025/8/18</a:t>
            </a:fld>
            <a:endParaRPr lang="zh-TW" altLang="en-US"/>
          </a:p>
        </p:txBody>
      </p:sp>
      <p:sp>
        <p:nvSpPr>
          <p:cNvPr id="5" name="頁尾版面配置區 4">
            <a:extLst>
              <a:ext uri="{FF2B5EF4-FFF2-40B4-BE49-F238E27FC236}">
                <a16:creationId xmlns:a16="http://schemas.microsoft.com/office/drawing/2014/main" id="{374F35D0-A0B7-4212-8C58-4DB6CEA5215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10D1489-159C-4463-A564-A6020A62CC40}"/>
              </a:ext>
            </a:extLst>
          </p:cNvPr>
          <p:cNvSpPr>
            <a:spLocks noGrp="1"/>
          </p:cNvSpPr>
          <p:nvPr>
            <p:ph type="sldNum" sz="quarter" idx="12"/>
          </p:nvPr>
        </p:nvSpPr>
        <p:spPr/>
        <p:txBody>
          <a:body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266191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DA98FA-8481-42EA-A7A4-8EAF1551B71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707407B-1871-4D2D-84A2-2E2709177D0E}"/>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6869932-A4DD-4959-BFF1-CED45A0F298F}"/>
              </a:ext>
            </a:extLst>
          </p:cNvPr>
          <p:cNvSpPr>
            <a:spLocks noGrp="1"/>
          </p:cNvSpPr>
          <p:nvPr>
            <p:ph type="dt" sz="half" idx="10"/>
          </p:nvPr>
        </p:nvSpPr>
        <p:spPr/>
        <p:txBody>
          <a:bodyPr/>
          <a:lstStyle/>
          <a:p>
            <a:fld id="{41F7DD06-ACD3-4BC0-B859-1FC026F4E83B}" type="datetime1">
              <a:rPr lang="zh-TW" altLang="en-US" smtClean="0"/>
              <a:t>2025/8/18</a:t>
            </a:fld>
            <a:endParaRPr lang="zh-TW" altLang="en-US"/>
          </a:p>
        </p:txBody>
      </p:sp>
      <p:sp>
        <p:nvSpPr>
          <p:cNvPr id="5" name="頁尾版面配置區 4">
            <a:extLst>
              <a:ext uri="{FF2B5EF4-FFF2-40B4-BE49-F238E27FC236}">
                <a16:creationId xmlns:a16="http://schemas.microsoft.com/office/drawing/2014/main" id="{FF17DA64-E003-4C96-A96F-C1D150F09B2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1D096EC-89F1-49E5-862D-B8316CF70532}"/>
              </a:ext>
            </a:extLst>
          </p:cNvPr>
          <p:cNvSpPr>
            <a:spLocks noGrp="1"/>
          </p:cNvSpPr>
          <p:nvPr>
            <p:ph type="sldNum" sz="quarter" idx="12"/>
          </p:nvPr>
        </p:nvSpPr>
        <p:spPr/>
        <p:txBody>
          <a:body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2491775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D26281-736F-4F5F-841B-F59362629465}"/>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CA6725BF-FA17-4987-AE0E-1A81DE338A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9B08CAB5-6A6A-41B7-AE84-FE0E1219AE0D}"/>
              </a:ext>
            </a:extLst>
          </p:cNvPr>
          <p:cNvSpPr>
            <a:spLocks noGrp="1"/>
          </p:cNvSpPr>
          <p:nvPr>
            <p:ph type="dt" sz="half" idx="10"/>
          </p:nvPr>
        </p:nvSpPr>
        <p:spPr/>
        <p:txBody>
          <a:bodyPr/>
          <a:lstStyle/>
          <a:p>
            <a:fld id="{530061A4-39CA-471F-AEF2-6561E641BCC3}" type="datetime1">
              <a:rPr lang="zh-TW" altLang="en-US" smtClean="0"/>
              <a:t>2025/8/18</a:t>
            </a:fld>
            <a:endParaRPr lang="zh-TW" altLang="en-US"/>
          </a:p>
        </p:txBody>
      </p:sp>
      <p:sp>
        <p:nvSpPr>
          <p:cNvPr id="5" name="頁尾版面配置區 4">
            <a:extLst>
              <a:ext uri="{FF2B5EF4-FFF2-40B4-BE49-F238E27FC236}">
                <a16:creationId xmlns:a16="http://schemas.microsoft.com/office/drawing/2014/main" id="{A9A2D738-7990-4F66-8B7B-41B802030EC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1527CDE-7FBA-422A-88CB-56B3AD9A8487}"/>
              </a:ext>
            </a:extLst>
          </p:cNvPr>
          <p:cNvSpPr>
            <a:spLocks noGrp="1"/>
          </p:cNvSpPr>
          <p:nvPr>
            <p:ph type="sldNum" sz="quarter" idx="12"/>
          </p:nvPr>
        </p:nvSpPr>
        <p:spPr/>
        <p:txBody>
          <a:body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721291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7BD007-DF35-4E63-B0C7-1C523CD3BAE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C437DEB-FF33-4435-B3E8-071E5E8EA683}"/>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7B874CAA-1755-4FC9-B712-6BA764F86E56}"/>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4423ABE2-37CD-49E9-A23E-28CB3219AE1A}"/>
              </a:ext>
            </a:extLst>
          </p:cNvPr>
          <p:cNvSpPr>
            <a:spLocks noGrp="1"/>
          </p:cNvSpPr>
          <p:nvPr>
            <p:ph type="dt" sz="half" idx="10"/>
          </p:nvPr>
        </p:nvSpPr>
        <p:spPr/>
        <p:txBody>
          <a:bodyPr/>
          <a:lstStyle/>
          <a:p>
            <a:fld id="{F645BAC1-23DA-429E-A287-B1A7F088929E}" type="datetime1">
              <a:rPr lang="zh-TW" altLang="en-US" smtClean="0"/>
              <a:t>2025/8/18</a:t>
            </a:fld>
            <a:endParaRPr lang="zh-TW" altLang="en-US"/>
          </a:p>
        </p:txBody>
      </p:sp>
      <p:sp>
        <p:nvSpPr>
          <p:cNvPr id="6" name="頁尾版面配置區 5">
            <a:extLst>
              <a:ext uri="{FF2B5EF4-FFF2-40B4-BE49-F238E27FC236}">
                <a16:creationId xmlns:a16="http://schemas.microsoft.com/office/drawing/2014/main" id="{90293400-7739-4563-B273-29DA31BD8C9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E046F3D-B613-43C2-8EC0-DF5E89479E6B}"/>
              </a:ext>
            </a:extLst>
          </p:cNvPr>
          <p:cNvSpPr>
            <a:spLocks noGrp="1"/>
          </p:cNvSpPr>
          <p:nvPr>
            <p:ph type="sldNum" sz="quarter" idx="12"/>
          </p:nvPr>
        </p:nvSpPr>
        <p:spPr/>
        <p:txBody>
          <a:body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1060556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F828E5-5819-4668-82DA-945A88746F52}"/>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BD31E3B-CFEC-41B2-A61A-80845837F6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8A6A90E8-2E52-4873-AB8A-C54FDFA8D0C4}"/>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6C829F9B-BE14-4E7A-8F72-1164EE4C82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0E709E7-5D41-4E73-9049-AC794E6FBD8B}"/>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16BC4720-37CB-4A33-9A47-53DD871D3026}"/>
              </a:ext>
            </a:extLst>
          </p:cNvPr>
          <p:cNvSpPr>
            <a:spLocks noGrp="1"/>
          </p:cNvSpPr>
          <p:nvPr>
            <p:ph type="dt" sz="half" idx="10"/>
          </p:nvPr>
        </p:nvSpPr>
        <p:spPr/>
        <p:txBody>
          <a:bodyPr/>
          <a:lstStyle/>
          <a:p>
            <a:fld id="{4B795061-C020-4684-8763-616C36D429A6}" type="datetime1">
              <a:rPr lang="zh-TW" altLang="en-US" smtClean="0"/>
              <a:t>2025/8/18</a:t>
            </a:fld>
            <a:endParaRPr lang="zh-TW" altLang="en-US"/>
          </a:p>
        </p:txBody>
      </p:sp>
      <p:sp>
        <p:nvSpPr>
          <p:cNvPr id="8" name="頁尾版面配置區 7">
            <a:extLst>
              <a:ext uri="{FF2B5EF4-FFF2-40B4-BE49-F238E27FC236}">
                <a16:creationId xmlns:a16="http://schemas.microsoft.com/office/drawing/2014/main" id="{19CC4D66-AB9E-4690-AFB4-4F198267F36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8D796359-8988-4BDF-AD1B-8ABA7B94A274}"/>
              </a:ext>
            </a:extLst>
          </p:cNvPr>
          <p:cNvSpPr>
            <a:spLocks noGrp="1"/>
          </p:cNvSpPr>
          <p:nvPr>
            <p:ph type="sldNum" sz="quarter" idx="12"/>
          </p:nvPr>
        </p:nvSpPr>
        <p:spPr/>
        <p:txBody>
          <a:body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2322865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94B720-9CDA-4B82-8F65-B1E7F69910B2}"/>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9D63172E-F7C1-4094-A3BD-F30A826FCBD5}"/>
              </a:ext>
            </a:extLst>
          </p:cNvPr>
          <p:cNvSpPr>
            <a:spLocks noGrp="1"/>
          </p:cNvSpPr>
          <p:nvPr>
            <p:ph type="dt" sz="half" idx="10"/>
          </p:nvPr>
        </p:nvSpPr>
        <p:spPr/>
        <p:txBody>
          <a:bodyPr/>
          <a:lstStyle/>
          <a:p>
            <a:fld id="{6AB0AD62-223A-4C76-A6C7-EE72BF4DF9CB}" type="datetime1">
              <a:rPr lang="zh-TW" altLang="en-US" smtClean="0"/>
              <a:t>2025/8/18</a:t>
            </a:fld>
            <a:endParaRPr lang="zh-TW" altLang="en-US"/>
          </a:p>
        </p:txBody>
      </p:sp>
      <p:sp>
        <p:nvSpPr>
          <p:cNvPr id="4" name="頁尾版面配置區 3">
            <a:extLst>
              <a:ext uri="{FF2B5EF4-FFF2-40B4-BE49-F238E27FC236}">
                <a16:creationId xmlns:a16="http://schemas.microsoft.com/office/drawing/2014/main" id="{D1A338BC-35E2-464B-BFF7-13000830A65B}"/>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1AF72300-E6D3-44CB-BDD6-4261EE6853F5}"/>
              </a:ext>
            </a:extLst>
          </p:cNvPr>
          <p:cNvSpPr>
            <a:spLocks noGrp="1"/>
          </p:cNvSpPr>
          <p:nvPr>
            <p:ph type="sldNum" sz="quarter" idx="12"/>
          </p:nvPr>
        </p:nvSpPr>
        <p:spPr/>
        <p:txBody>
          <a:body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2191748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8D02415-7DC2-4067-B675-4FB04F3DFF4C}"/>
              </a:ext>
            </a:extLst>
          </p:cNvPr>
          <p:cNvSpPr>
            <a:spLocks noGrp="1"/>
          </p:cNvSpPr>
          <p:nvPr>
            <p:ph type="dt" sz="half" idx="10"/>
          </p:nvPr>
        </p:nvSpPr>
        <p:spPr/>
        <p:txBody>
          <a:bodyPr/>
          <a:lstStyle/>
          <a:p>
            <a:fld id="{BEDC1E8A-E21D-4F0C-B916-8372D07C8C55}" type="datetime1">
              <a:rPr lang="zh-TW" altLang="en-US" smtClean="0"/>
              <a:t>2025/8/18</a:t>
            </a:fld>
            <a:endParaRPr lang="zh-TW" altLang="en-US"/>
          </a:p>
        </p:txBody>
      </p:sp>
      <p:sp>
        <p:nvSpPr>
          <p:cNvPr id="3" name="頁尾版面配置區 2">
            <a:extLst>
              <a:ext uri="{FF2B5EF4-FFF2-40B4-BE49-F238E27FC236}">
                <a16:creationId xmlns:a16="http://schemas.microsoft.com/office/drawing/2014/main" id="{444F3789-CCE3-4D05-90DD-71EF5BD48AA7}"/>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4D226CB0-91B3-4C60-A9E3-200B1CFAEB86}"/>
              </a:ext>
            </a:extLst>
          </p:cNvPr>
          <p:cNvSpPr>
            <a:spLocks noGrp="1"/>
          </p:cNvSpPr>
          <p:nvPr>
            <p:ph type="sldNum" sz="quarter" idx="12"/>
          </p:nvPr>
        </p:nvSpPr>
        <p:spPr/>
        <p:txBody>
          <a:body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391239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5D0B41-E680-43A9-B279-4F3A3F09433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3F26B1E5-FC53-4F2B-8BE2-B8C32B1452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8E9AFF6F-D9F2-4498-813D-663A89B0C1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24BB68B7-B298-4162-ACCA-B21A1EABB1EA}"/>
              </a:ext>
            </a:extLst>
          </p:cNvPr>
          <p:cNvSpPr>
            <a:spLocks noGrp="1"/>
          </p:cNvSpPr>
          <p:nvPr>
            <p:ph type="dt" sz="half" idx="10"/>
          </p:nvPr>
        </p:nvSpPr>
        <p:spPr/>
        <p:txBody>
          <a:bodyPr/>
          <a:lstStyle/>
          <a:p>
            <a:fld id="{7ADA8F6D-6985-4B75-B0F7-D251B2E26F48}" type="datetime1">
              <a:rPr lang="zh-TW" altLang="en-US" smtClean="0"/>
              <a:t>2025/8/18</a:t>
            </a:fld>
            <a:endParaRPr lang="zh-TW" altLang="en-US"/>
          </a:p>
        </p:txBody>
      </p:sp>
      <p:sp>
        <p:nvSpPr>
          <p:cNvPr id="6" name="頁尾版面配置區 5">
            <a:extLst>
              <a:ext uri="{FF2B5EF4-FFF2-40B4-BE49-F238E27FC236}">
                <a16:creationId xmlns:a16="http://schemas.microsoft.com/office/drawing/2014/main" id="{1E4196CB-9697-434F-A8B5-3909CB048BE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BE7C900-9992-4227-9B5A-C0026F30FE47}"/>
              </a:ext>
            </a:extLst>
          </p:cNvPr>
          <p:cNvSpPr>
            <a:spLocks noGrp="1"/>
          </p:cNvSpPr>
          <p:nvPr>
            <p:ph type="sldNum" sz="quarter" idx="12"/>
          </p:nvPr>
        </p:nvSpPr>
        <p:spPr/>
        <p:txBody>
          <a:body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1826043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CAE888-89B7-4CC3-8307-B789E9E0C94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8590924-53A4-4B5A-90AD-B8B50916E3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A4639849-73AA-4FCA-B138-A8FB566B4D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DC3CB02A-0BA8-4248-BA27-5F6DFDF370E5}"/>
              </a:ext>
            </a:extLst>
          </p:cNvPr>
          <p:cNvSpPr>
            <a:spLocks noGrp="1"/>
          </p:cNvSpPr>
          <p:nvPr>
            <p:ph type="dt" sz="half" idx="10"/>
          </p:nvPr>
        </p:nvSpPr>
        <p:spPr/>
        <p:txBody>
          <a:bodyPr/>
          <a:lstStyle/>
          <a:p>
            <a:fld id="{A119D691-F60C-493E-905C-5DB2A16E49F5}" type="datetime1">
              <a:rPr lang="zh-TW" altLang="en-US" smtClean="0"/>
              <a:t>2025/8/18</a:t>
            </a:fld>
            <a:endParaRPr lang="zh-TW" altLang="en-US"/>
          </a:p>
        </p:txBody>
      </p:sp>
      <p:sp>
        <p:nvSpPr>
          <p:cNvPr id="6" name="頁尾版面配置區 5">
            <a:extLst>
              <a:ext uri="{FF2B5EF4-FFF2-40B4-BE49-F238E27FC236}">
                <a16:creationId xmlns:a16="http://schemas.microsoft.com/office/drawing/2014/main" id="{4C1F414E-8879-41AB-9DD3-2CFF354FC69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F26CC61-E139-45B2-834D-C3B420E0335D}"/>
              </a:ext>
            </a:extLst>
          </p:cNvPr>
          <p:cNvSpPr>
            <a:spLocks noGrp="1"/>
          </p:cNvSpPr>
          <p:nvPr>
            <p:ph type="sldNum" sz="quarter" idx="12"/>
          </p:nvPr>
        </p:nvSpPr>
        <p:spPr/>
        <p:txBody>
          <a:body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1991997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8B6D362-ABEF-4994-BB5D-0482772DAD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85FD89C9-EF68-45B1-996C-70B9A1E39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1BD9BC42-0CC9-415A-A932-4FE341BC6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A0D03-B62E-41BD-8ED7-6ACB373AFF55}" type="datetime1">
              <a:rPr lang="zh-TW" altLang="en-US" smtClean="0"/>
              <a:t>2025/8/18</a:t>
            </a:fld>
            <a:endParaRPr lang="zh-TW" altLang="en-US"/>
          </a:p>
        </p:txBody>
      </p:sp>
      <p:sp>
        <p:nvSpPr>
          <p:cNvPr id="5" name="頁尾版面配置區 4">
            <a:extLst>
              <a:ext uri="{FF2B5EF4-FFF2-40B4-BE49-F238E27FC236}">
                <a16:creationId xmlns:a16="http://schemas.microsoft.com/office/drawing/2014/main" id="{409ED945-A2DC-42F9-B135-2C0C4EA68C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45A8C052-B73C-46E4-9303-EE804C6A90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43D286-E151-4778-8234-CC7B3DD5AA69}" type="slidenum">
              <a:rPr lang="zh-TW" altLang="en-US" smtClean="0"/>
              <a:t>‹#›</a:t>
            </a:fld>
            <a:endParaRPr lang="zh-TW" altLang="en-US"/>
          </a:p>
        </p:txBody>
      </p:sp>
    </p:spTree>
    <p:extLst>
      <p:ext uri="{BB962C8B-B14F-4D97-AF65-F5344CB8AC3E}">
        <p14:creationId xmlns:p14="http://schemas.microsoft.com/office/powerpoint/2010/main" val="3739541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000" b="1" kern="1200" baseline="0">
          <a:solidFill>
            <a:srgbClr val="0070C0"/>
          </a:solidFill>
          <a:latin typeface="Calibri" panose="020F0502020204030204" pitchFamily="34" charset="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1" kern="1200" baseline="0">
          <a:solidFill>
            <a:schemeClr val="tx1"/>
          </a:solidFill>
          <a:latin typeface="Calibri" panose="020F0502020204030204" pitchFamily="34" charset="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libri" panose="020F0502020204030204" pitchFamily="34" charset="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Calibri" panose="020F0502020204030204" pitchFamily="34" charset="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emf"/><Relationship Id="rId5" Type="http://schemas.openxmlformats.org/officeDocument/2006/relationships/oleObject" Target="../embeddings/oleObject3.bin"/><Relationship Id="rId4" Type="http://schemas.openxmlformats.org/officeDocument/2006/relationships/image" Target="../media/image3.emf"/></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4.emf"/><Relationship Id="rId5" Type="http://schemas.openxmlformats.org/officeDocument/2006/relationships/oleObject" Target="../embeddings/oleObject6.bin"/><Relationship Id="rId4" Type="http://schemas.openxmlformats.org/officeDocument/2006/relationships/image" Target="../media/image3.emf"/></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7.emf"/><Relationship Id="rId4"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19.emf"/><Relationship Id="rId4" Type="http://schemas.openxmlformats.org/officeDocument/2006/relationships/oleObject" Target="../embeddings/oleObject8.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33.emf"/><Relationship Id="rId5" Type="http://schemas.openxmlformats.org/officeDocument/2006/relationships/oleObject" Target="../embeddings/oleObject10.bin"/><Relationship Id="rId4" Type="http://schemas.openxmlformats.org/officeDocument/2006/relationships/image" Target="../media/image4.emf"/></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2AFF26-4D00-4C79-9722-6FB6B6FD8524}"/>
              </a:ext>
            </a:extLst>
          </p:cNvPr>
          <p:cNvSpPr>
            <a:spLocks noGrp="1"/>
          </p:cNvSpPr>
          <p:nvPr>
            <p:ph type="ctrTitle"/>
          </p:nvPr>
        </p:nvSpPr>
        <p:spPr/>
        <p:txBody>
          <a:bodyPr/>
          <a:lstStyle/>
          <a:p>
            <a:r>
              <a:rPr lang="zh-TW" altLang="en-US" dirty="0"/>
              <a:t>關聯運算</a:t>
            </a:r>
          </a:p>
        </p:txBody>
      </p:sp>
      <p:sp>
        <p:nvSpPr>
          <p:cNvPr id="3" name="副標題 2">
            <a:extLst>
              <a:ext uri="{FF2B5EF4-FFF2-40B4-BE49-F238E27FC236}">
                <a16:creationId xmlns:a16="http://schemas.microsoft.com/office/drawing/2014/main" id="{B1051BF9-CC8A-4947-A034-3D4E552FF05B}"/>
              </a:ext>
            </a:extLst>
          </p:cNvPr>
          <p:cNvSpPr>
            <a:spLocks noGrp="1"/>
          </p:cNvSpPr>
          <p:nvPr>
            <p:ph type="subTitle" idx="1"/>
          </p:nvPr>
        </p:nvSpPr>
        <p:spPr/>
        <p:txBody>
          <a:bodyPr anchor="ctr"/>
          <a:lstStyle/>
          <a:p>
            <a:r>
              <a:rPr lang="en-US" altLang="zh-TW" dirty="0"/>
              <a:t>10/24</a:t>
            </a:r>
            <a:endParaRPr lang="zh-TW" altLang="en-US" dirty="0"/>
          </a:p>
        </p:txBody>
      </p:sp>
      <p:sp>
        <p:nvSpPr>
          <p:cNvPr id="4" name="投影片編號版面配置區 3">
            <a:extLst>
              <a:ext uri="{FF2B5EF4-FFF2-40B4-BE49-F238E27FC236}">
                <a16:creationId xmlns:a16="http://schemas.microsoft.com/office/drawing/2014/main" id="{874991B8-3376-4D39-BA6E-A44AE00ACE52}"/>
              </a:ext>
            </a:extLst>
          </p:cNvPr>
          <p:cNvSpPr>
            <a:spLocks noGrp="1"/>
          </p:cNvSpPr>
          <p:nvPr>
            <p:ph type="sldNum" sz="quarter" idx="12"/>
          </p:nvPr>
        </p:nvSpPr>
        <p:spPr/>
        <p:txBody>
          <a:bodyPr/>
          <a:lstStyle/>
          <a:p>
            <a:fld id="{6243D286-E151-4778-8234-CC7B3DD5AA69}" type="slidenum">
              <a:rPr lang="zh-TW" altLang="en-US" smtClean="0"/>
              <a:t>1</a:t>
            </a:fld>
            <a:endParaRPr lang="zh-TW" altLang="en-US"/>
          </a:p>
        </p:txBody>
      </p:sp>
    </p:spTree>
    <p:extLst>
      <p:ext uri="{BB962C8B-B14F-4D97-AF65-F5344CB8AC3E}">
        <p14:creationId xmlns:p14="http://schemas.microsoft.com/office/powerpoint/2010/main" val="1585751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37967" y="182880"/>
            <a:ext cx="9724767" cy="1111664"/>
          </a:xfrm>
        </p:spPr>
        <p:txBody>
          <a:bodyPr>
            <a:normAutofit/>
          </a:bodyPr>
          <a:lstStyle/>
          <a:p>
            <a:r>
              <a:rPr lang="en-US" altLang="zh-TW" sz="3200" dirty="0">
                <a:latin typeface="微軟正黑體" panose="020B0604030504040204" pitchFamily="34" charset="-120"/>
              </a:rPr>
              <a:t>Result = Transaction ⋈ </a:t>
            </a:r>
            <a:r>
              <a:rPr lang="en-US" altLang="zh-TW" sz="3200" baseline="-25000" dirty="0" err="1">
                <a:latin typeface="微軟正黑體" panose="020B0604030504040204" pitchFamily="34" charset="-120"/>
              </a:rPr>
              <a:t>Transaction.tNo</a:t>
            </a:r>
            <a:r>
              <a:rPr lang="en-US" altLang="zh-TW" sz="3200" baseline="-25000" dirty="0">
                <a:latin typeface="微軟正黑體" panose="020B0604030504040204" pitchFamily="34" charset="-120"/>
              </a:rPr>
              <a:t>=</a:t>
            </a:r>
            <a:r>
              <a:rPr lang="en-US" altLang="zh-TW" sz="3200" baseline="-25000" dirty="0" err="1">
                <a:latin typeface="微軟正黑體" panose="020B0604030504040204" pitchFamily="34" charset="-120"/>
              </a:rPr>
              <a:t>Cart.tNo</a:t>
            </a:r>
            <a:r>
              <a:rPr lang="en-US" altLang="zh-TW" sz="3200" baseline="-25000" dirty="0">
                <a:latin typeface="微軟正黑體" panose="020B0604030504040204" pitchFamily="34" charset="-120"/>
              </a:rPr>
              <a:t> </a:t>
            </a:r>
            <a:r>
              <a:rPr lang="en-US" altLang="zh-TW" sz="3200" dirty="0">
                <a:latin typeface="微軟正黑體" panose="020B0604030504040204" pitchFamily="34" charset="-120"/>
              </a:rPr>
              <a:t>Cart</a:t>
            </a:r>
          </a:p>
        </p:txBody>
      </p:sp>
      <p:sp>
        <p:nvSpPr>
          <p:cNvPr id="3" name="內容版面配置區 2"/>
          <p:cNvSpPr>
            <a:spLocks noGrp="1"/>
          </p:cNvSpPr>
          <p:nvPr>
            <p:ph idx="1"/>
          </p:nvPr>
        </p:nvSpPr>
        <p:spPr>
          <a:xfrm>
            <a:off x="1703512" y="1600201"/>
            <a:ext cx="8964488" cy="4525963"/>
          </a:xfrm>
        </p:spPr>
        <p:txBody>
          <a:bodyPr>
            <a:normAutofit/>
          </a:bodyPr>
          <a:lstStyle/>
          <a:p>
            <a:pPr marL="457200" lvl="1" indent="0">
              <a:buNone/>
            </a:pPr>
            <a:endParaRPr lang="en-US" altLang="zh-TW" dirty="0"/>
          </a:p>
          <a:p>
            <a:pPr lvl="1">
              <a:lnSpc>
                <a:spcPct val="90000"/>
              </a:lnSpc>
            </a:pPr>
            <a:endParaRPr lang="en-US" altLang="zh-TW" sz="2400" b="1" dirty="0"/>
          </a:p>
          <a:p>
            <a:pPr lvl="1">
              <a:lnSpc>
                <a:spcPct val="80000"/>
              </a:lnSpc>
            </a:pPr>
            <a:endParaRPr lang="zh-TW" altLang="en-US" sz="2200" b="1" dirty="0">
              <a:latin typeface="微軟正黑體" panose="020B0604030504040204" pitchFamily="34" charset="-120"/>
            </a:endParaRPr>
          </a:p>
          <a:p>
            <a:pPr lvl="1"/>
            <a:endParaRPr lang="zh-TW" altLang="en-US" sz="2200" dirty="0">
              <a:latin typeface="微軟正黑體" panose="020B0604030504040204" pitchFamily="34" charset="-120"/>
            </a:endParaRPr>
          </a:p>
          <a:p>
            <a:endParaRPr lang="zh-TW" altLang="en-US" dirty="0"/>
          </a:p>
        </p:txBody>
      </p:sp>
      <p:graphicFrame>
        <p:nvGraphicFramePr>
          <p:cNvPr id="7" name="物件 6"/>
          <p:cNvGraphicFramePr>
            <a:graphicFrameLocks noChangeAspect="1"/>
          </p:cNvGraphicFramePr>
          <p:nvPr>
            <p:extLst>
              <p:ext uri="{D42A27DB-BD31-4B8C-83A1-F6EECF244321}">
                <p14:modId xmlns:p14="http://schemas.microsoft.com/office/powerpoint/2010/main" val="1168887576"/>
              </p:ext>
            </p:extLst>
          </p:nvPr>
        </p:nvGraphicFramePr>
        <p:xfrm>
          <a:off x="1894824" y="1524730"/>
          <a:ext cx="8208963" cy="2138362"/>
        </p:xfrm>
        <a:graphic>
          <a:graphicData uri="http://schemas.openxmlformats.org/presentationml/2006/ole">
            <mc:AlternateContent xmlns:mc="http://schemas.openxmlformats.org/markup-compatibility/2006">
              <mc:Choice xmlns:v="urn:schemas-microsoft-com:vml" Requires="v">
                <p:oleObj spid="_x0000_s2056" r:id="rId3" imgW="7232294" imgH="1882750" progId="">
                  <p:embed/>
                </p:oleObj>
              </mc:Choice>
              <mc:Fallback>
                <p:oleObj r:id="rId3" imgW="7232294" imgH="1882750" progId="">
                  <p:embed/>
                  <p:pic>
                    <p:nvPicPr>
                      <p:cNvPr id="7" name="物件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4824" y="1524730"/>
                        <a:ext cx="8208963" cy="2138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3564401169"/>
              </p:ext>
            </p:extLst>
          </p:nvPr>
        </p:nvGraphicFramePr>
        <p:xfrm>
          <a:off x="1894824" y="4356574"/>
          <a:ext cx="5256212" cy="1670050"/>
        </p:xfrm>
        <a:graphic>
          <a:graphicData uri="http://schemas.openxmlformats.org/presentationml/2006/ole">
            <mc:AlternateContent xmlns:mc="http://schemas.openxmlformats.org/markup-compatibility/2006">
              <mc:Choice xmlns:v="urn:schemas-microsoft-com:vml" Requires="v">
                <p:oleObj spid="_x0000_s2057" r:id="rId5" imgW="4164482" imgH="1322222" progId="">
                  <p:embed/>
                </p:oleObj>
              </mc:Choice>
              <mc:Fallback>
                <p:oleObj r:id="rId5" imgW="4164482" imgH="1322222" progId="">
                  <p:embed/>
                  <p:pic>
                    <p:nvPicPr>
                      <p:cNvPr id="8" name="物件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824" y="4356574"/>
                        <a:ext cx="5256212" cy="167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投影片編號版面配置區 9"/>
          <p:cNvSpPr>
            <a:spLocks noGrp="1"/>
          </p:cNvSpPr>
          <p:nvPr>
            <p:ph type="sldNum" sz="quarter" idx="12"/>
          </p:nvPr>
        </p:nvSpPr>
        <p:spPr/>
        <p:txBody>
          <a:bodyPr/>
          <a:lstStyle/>
          <a:p>
            <a:fld id="{6F42FDE4-A7DD-41A7-A0A6-9B649FB43336}" type="slidenum">
              <a:rPr lang="en-US" smtClean="0">
                <a:solidFill>
                  <a:srgbClr val="696464"/>
                </a:solidFill>
              </a:rPr>
              <a:pPr/>
              <a:t>10</a:t>
            </a:fld>
            <a:endParaRPr lang="en-US">
              <a:solidFill>
                <a:srgbClr val="696464"/>
              </a:solidFill>
            </a:endParaRPr>
          </a:p>
        </p:txBody>
      </p:sp>
    </p:spTree>
    <p:extLst>
      <p:ext uri="{BB962C8B-B14F-4D97-AF65-F5344CB8AC3E}">
        <p14:creationId xmlns:p14="http://schemas.microsoft.com/office/powerpoint/2010/main" val="174325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xit" presetSubtype="16" fill="hold" nodeType="clickEffect">
                                  <p:stCondLst>
                                    <p:cond delay="0"/>
                                  </p:stCondLst>
                                  <p:childTnLst>
                                    <p:animEffect transition="out" filter="diamond(in)">
                                      <p:cBhvr>
                                        <p:cTn id="6" dur="2000"/>
                                        <p:tgtEl>
                                          <p:spTgt spid="7"/>
                                        </p:tgtEl>
                                      </p:cBhvr>
                                    </p:animEffect>
                                    <p:set>
                                      <p:cBhvr>
                                        <p:cTn id="7" dur="1" fill="hold">
                                          <p:stCondLst>
                                            <p:cond delay="1999"/>
                                          </p:stCondLst>
                                        </p:cTn>
                                        <p:tgtEl>
                                          <p:spTgt spid="7"/>
                                        </p:tgtEl>
                                        <p:attrNameLst>
                                          <p:attrName>style.visibility</p:attrName>
                                        </p:attrNameLst>
                                      </p:cBhvr>
                                      <p:to>
                                        <p:strVal val="hidden"/>
                                      </p:to>
                                    </p:set>
                                  </p:childTnLst>
                                </p:cTn>
                              </p:par>
                              <p:par>
                                <p:cTn id="8" presetID="8" presetClass="exit" presetSubtype="16" fill="hold" nodeType="withEffect">
                                  <p:stCondLst>
                                    <p:cond delay="0"/>
                                  </p:stCondLst>
                                  <p:childTnLst>
                                    <p:animEffect transition="out" filter="diamond(in)">
                                      <p:cBhvr>
                                        <p:cTn id="9" dur="2000"/>
                                        <p:tgtEl>
                                          <p:spTgt spid="8"/>
                                        </p:tgtEl>
                                      </p:cBhvr>
                                    </p:animEffect>
                                    <p:set>
                                      <p:cBhvr>
                                        <p:cTn id="10"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58A9228-1C0D-45B6-9AC8-76F5187F0D62}"/>
              </a:ext>
            </a:extLst>
          </p:cNvPr>
          <p:cNvPicPr>
            <a:picLocks noChangeAspect="1"/>
          </p:cNvPicPr>
          <p:nvPr/>
        </p:nvPicPr>
        <p:blipFill>
          <a:blip r:embed="rId2"/>
          <a:stretch>
            <a:fillRect/>
          </a:stretch>
        </p:blipFill>
        <p:spPr>
          <a:xfrm>
            <a:off x="1323975" y="219075"/>
            <a:ext cx="9544050" cy="6419850"/>
          </a:xfrm>
          <a:prstGeom prst="rect">
            <a:avLst/>
          </a:prstGeom>
        </p:spPr>
      </p:pic>
      <p:sp>
        <p:nvSpPr>
          <p:cNvPr id="3" name="投影片編號版面配置區 2">
            <a:extLst>
              <a:ext uri="{FF2B5EF4-FFF2-40B4-BE49-F238E27FC236}">
                <a16:creationId xmlns:a16="http://schemas.microsoft.com/office/drawing/2014/main" id="{DA8D5FA7-190A-40EC-8E8E-DB81C4F0CF6B}"/>
              </a:ext>
            </a:extLst>
          </p:cNvPr>
          <p:cNvSpPr>
            <a:spLocks noGrp="1"/>
          </p:cNvSpPr>
          <p:nvPr>
            <p:ph type="sldNum" sz="quarter" idx="12"/>
          </p:nvPr>
        </p:nvSpPr>
        <p:spPr/>
        <p:txBody>
          <a:bodyPr/>
          <a:lstStyle/>
          <a:p>
            <a:fld id="{6243D286-E151-4778-8234-CC7B3DD5AA69}" type="slidenum">
              <a:rPr lang="zh-TW" altLang="en-US" smtClean="0"/>
              <a:t>11</a:t>
            </a:fld>
            <a:endParaRPr lang="zh-TW" altLang="en-US"/>
          </a:p>
        </p:txBody>
      </p:sp>
    </p:spTree>
    <p:extLst>
      <p:ext uri="{BB962C8B-B14F-4D97-AF65-F5344CB8AC3E}">
        <p14:creationId xmlns:p14="http://schemas.microsoft.com/office/powerpoint/2010/main" val="3849393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物件 1">
            <a:extLst>
              <a:ext uri="{FF2B5EF4-FFF2-40B4-BE49-F238E27FC236}">
                <a16:creationId xmlns:a16="http://schemas.microsoft.com/office/drawing/2014/main" id="{38892A51-52B6-411E-AFEE-503DCAC26964}"/>
              </a:ext>
            </a:extLst>
          </p:cNvPr>
          <p:cNvGraphicFramePr>
            <a:graphicFrameLocks noChangeAspect="1"/>
          </p:cNvGraphicFramePr>
          <p:nvPr>
            <p:extLst>
              <p:ext uri="{D42A27DB-BD31-4B8C-83A1-F6EECF244321}">
                <p14:modId xmlns:p14="http://schemas.microsoft.com/office/powerpoint/2010/main" val="1112640847"/>
              </p:ext>
            </p:extLst>
          </p:nvPr>
        </p:nvGraphicFramePr>
        <p:xfrm>
          <a:off x="1861120" y="1636712"/>
          <a:ext cx="8569325" cy="3584575"/>
        </p:xfrm>
        <a:graphic>
          <a:graphicData uri="http://schemas.openxmlformats.org/presentationml/2006/ole">
            <mc:AlternateContent xmlns:mc="http://schemas.openxmlformats.org/markup-compatibility/2006">
              <mc:Choice xmlns:v="urn:schemas-microsoft-com:vml" Requires="v">
                <p:oleObj spid="_x0000_s3077" r:id="rId3" imgW="9556699" imgH="3407664" progId="">
                  <p:embed/>
                </p:oleObj>
              </mc:Choice>
              <mc:Fallback>
                <p:oleObj r:id="rId3" imgW="9556699" imgH="3407664" progId="">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1120" y="1636712"/>
                        <a:ext cx="8569325" cy="3584575"/>
                      </a:xfrm>
                      <a:prstGeom prst="rect">
                        <a:avLst/>
                      </a:prstGeom>
                      <a:solidFill>
                        <a:srgbClr val="FFFFFF"/>
                      </a:solidFill>
                    </p:spPr>
                  </p:pic>
                </p:oleObj>
              </mc:Fallback>
            </mc:AlternateContent>
          </a:graphicData>
        </a:graphic>
      </p:graphicFrame>
      <p:sp>
        <p:nvSpPr>
          <p:cNvPr id="3" name="投影片編號版面配置區 2">
            <a:extLst>
              <a:ext uri="{FF2B5EF4-FFF2-40B4-BE49-F238E27FC236}">
                <a16:creationId xmlns:a16="http://schemas.microsoft.com/office/drawing/2014/main" id="{9B19A96E-68ED-44C7-9A82-36319B495F07}"/>
              </a:ext>
            </a:extLst>
          </p:cNvPr>
          <p:cNvSpPr>
            <a:spLocks noGrp="1"/>
          </p:cNvSpPr>
          <p:nvPr>
            <p:ph type="sldNum" sz="quarter" idx="12"/>
          </p:nvPr>
        </p:nvSpPr>
        <p:spPr/>
        <p:txBody>
          <a:bodyPr/>
          <a:lstStyle/>
          <a:p>
            <a:fld id="{6243D286-E151-4778-8234-CC7B3DD5AA69}" type="slidenum">
              <a:rPr lang="zh-TW" altLang="en-US" smtClean="0"/>
              <a:t>12</a:t>
            </a:fld>
            <a:endParaRPr lang="zh-TW" altLang="en-US"/>
          </a:p>
        </p:txBody>
      </p:sp>
    </p:spTree>
    <p:extLst>
      <p:ext uri="{BB962C8B-B14F-4D97-AF65-F5344CB8AC3E}">
        <p14:creationId xmlns:p14="http://schemas.microsoft.com/office/powerpoint/2010/main" val="37442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FC694F2F-C9F3-4024-B800-FD08FC913C2C}"/>
                  </a:ext>
                </a:extLst>
              </p:cNvPr>
              <p:cNvSpPr>
                <a:spLocks noGrp="1"/>
              </p:cNvSpPr>
              <p:nvPr>
                <p:ph type="title"/>
              </p:nvPr>
            </p:nvSpPr>
            <p:spPr/>
            <p:txBody>
              <a:bodyPr>
                <a:normAutofit/>
              </a:bodyPr>
              <a:lstStyle/>
              <a:p>
                <a:r>
                  <a:rPr lang="en-US" altLang="zh-TW" sz="3200" dirty="0"/>
                  <a:t>Result = Cart</a:t>
                </a:r>
                <a14:m>
                  <m:oMath xmlns:m="http://schemas.openxmlformats.org/officeDocument/2006/math">
                    <m:r>
                      <a:rPr lang="en-US" altLang="zh-TW" sz="3200" i="1" smtClean="0">
                        <a:latin typeface="Cambria Math" panose="02040503050406030204" pitchFamily="18" charset="0"/>
                        <a:ea typeface="Cambria Math" panose="02040503050406030204" pitchFamily="18" charset="0"/>
                      </a:rPr>
                      <m:t>⋈</m:t>
                    </m:r>
                  </m:oMath>
                </a14:m>
                <a:r>
                  <a:rPr lang="en-US" altLang="zh-TW" sz="3200" baseline="-25000" dirty="0" err="1"/>
                  <a:t>Cart.mId</a:t>
                </a:r>
                <a:r>
                  <a:rPr lang="en-US" altLang="zh-TW" sz="3200" baseline="-25000" dirty="0"/>
                  <a:t>=</a:t>
                </a:r>
                <a:r>
                  <a:rPr lang="en-US" altLang="zh-TW" sz="3200" baseline="-25000" dirty="0" err="1"/>
                  <a:t>Order.mId</a:t>
                </a:r>
                <a:r>
                  <a:rPr lang="en-US" altLang="zh-TW" sz="3200" baseline="-25000" dirty="0"/>
                  <a:t> </a:t>
                </a:r>
                <a:r>
                  <a:rPr lang="en-US" altLang="zh-TW" sz="3200" baseline="-25000" dirty="0">
                    <a:solidFill>
                      <a:srgbClr val="00B050"/>
                    </a:solidFill>
                  </a:rPr>
                  <a:t>AND</a:t>
                </a:r>
                <a:r>
                  <a:rPr lang="en-US" altLang="zh-TW" sz="3200" baseline="-25000" dirty="0"/>
                  <a:t> </a:t>
                </a:r>
                <a:r>
                  <a:rPr lang="en-US" altLang="zh-TW" sz="3200" baseline="-25000" dirty="0" err="1"/>
                  <a:t>Cart.cartTime</a:t>
                </a:r>
                <a:r>
                  <a:rPr lang="en-US" altLang="zh-TW" sz="3200" baseline="-25000" dirty="0"/>
                  <a:t>=</a:t>
                </a:r>
                <a:r>
                  <a:rPr lang="en-US" altLang="zh-TW" sz="3200" baseline="-25000" dirty="0" err="1"/>
                  <a:t>Order.cartTime</a:t>
                </a:r>
                <a:r>
                  <a:rPr lang="en-US" altLang="zh-TW" sz="3200" dirty="0" err="1"/>
                  <a:t>Order</a:t>
                </a:r>
                <a:endParaRPr lang="zh-TW" altLang="en-US" sz="3200" dirty="0"/>
              </a:p>
            </p:txBody>
          </p:sp>
        </mc:Choice>
        <mc:Fallback xmlns="">
          <p:sp>
            <p:nvSpPr>
              <p:cNvPr id="2" name="標題 1">
                <a:extLst>
                  <a:ext uri="{FF2B5EF4-FFF2-40B4-BE49-F238E27FC236}">
                    <a16:creationId xmlns:a16="http://schemas.microsoft.com/office/drawing/2014/main" id="{FC694F2F-C9F3-4024-B800-FD08FC913C2C}"/>
                  </a:ext>
                </a:extLst>
              </p:cNvPr>
              <p:cNvSpPr>
                <a:spLocks noGrp="1" noRot="1" noChangeAspect="1" noMove="1" noResize="1" noEditPoints="1" noAdjustHandles="1" noChangeArrowheads="1" noChangeShapeType="1" noTextEdit="1"/>
              </p:cNvSpPr>
              <p:nvPr>
                <p:ph type="title"/>
              </p:nvPr>
            </p:nvSpPr>
            <p:spPr>
              <a:blipFill>
                <a:blip r:embed="rId2"/>
                <a:stretch>
                  <a:fillRect l="-1507"/>
                </a:stretch>
              </a:blipFill>
            </p:spPr>
            <p:txBody>
              <a:bodyPr/>
              <a:lstStyle/>
              <a:p>
                <a:r>
                  <a:rPr lang="zh-TW" altLang="en-US">
                    <a:noFill/>
                  </a:rPr>
                  <a:t> </a:t>
                </a:r>
              </a:p>
            </p:txBody>
          </p:sp>
        </mc:Fallback>
      </mc:AlternateContent>
      <p:pic>
        <p:nvPicPr>
          <p:cNvPr id="4" name="Picture 15">
            <a:extLst>
              <a:ext uri="{FF2B5EF4-FFF2-40B4-BE49-F238E27FC236}">
                <a16:creationId xmlns:a16="http://schemas.microsoft.com/office/drawing/2014/main" id="{56364C2D-1374-432D-B059-8CABB4324F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543" y="2063578"/>
            <a:ext cx="4251477" cy="161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a:extLst>
              <a:ext uri="{FF2B5EF4-FFF2-40B4-BE49-F238E27FC236}">
                <a16:creationId xmlns:a16="http://schemas.microsoft.com/office/drawing/2014/main" id="{B85AE9DB-1804-4DCB-AE0D-F9462529B5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9141" y="1690688"/>
            <a:ext cx="4633068" cy="2147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a:extLst>
              <a:ext uri="{FF2B5EF4-FFF2-40B4-BE49-F238E27FC236}">
                <a16:creationId xmlns:a16="http://schemas.microsoft.com/office/drawing/2014/main" id="{1A570962-79F2-4FCA-B270-C4082E9F01A0}"/>
              </a:ext>
            </a:extLst>
          </p:cNvPr>
          <p:cNvSpPr>
            <a:spLocks noGrp="1"/>
          </p:cNvSpPr>
          <p:nvPr>
            <p:ph type="sldNum" sz="quarter" idx="12"/>
          </p:nvPr>
        </p:nvSpPr>
        <p:spPr/>
        <p:txBody>
          <a:bodyPr/>
          <a:lstStyle/>
          <a:p>
            <a:fld id="{6243D286-E151-4778-8234-CC7B3DD5AA69}" type="slidenum">
              <a:rPr lang="zh-TW" altLang="en-US" smtClean="0"/>
              <a:t>13</a:t>
            </a:fld>
            <a:endParaRPr lang="zh-TW" altLang="en-US"/>
          </a:p>
        </p:txBody>
      </p:sp>
      <p:sp>
        <p:nvSpPr>
          <p:cNvPr id="6" name="文字方塊 5">
            <a:extLst>
              <a:ext uri="{FF2B5EF4-FFF2-40B4-BE49-F238E27FC236}">
                <a16:creationId xmlns:a16="http://schemas.microsoft.com/office/drawing/2014/main" id="{58B889B2-DCEF-4016-AF36-831FCBCD1C9B}"/>
              </a:ext>
            </a:extLst>
          </p:cNvPr>
          <p:cNvSpPr txBox="1"/>
          <p:nvPr/>
        </p:nvSpPr>
        <p:spPr>
          <a:xfrm>
            <a:off x="4709014" y="3313191"/>
            <a:ext cx="518091" cy="369332"/>
          </a:xfrm>
          <a:prstGeom prst="rect">
            <a:avLst/>
          </a:prstGeom>
          <a:noFill/>
        </p:spPr>
        <p:txBody>
          <a:bodyPr wrap="none" rtlCol="0">
            <a:spAutoFit/>
          </a:bodyPr>
          <a:lstStyle/>
          <a:p>
            <a:r>
              <a:rPr lang="en-US" altLang="zh-TW" dirty="0"/>
              <a:t>4x3</a:t>
            </a:r>
            <a:endParaRPr lang="zh-TW" altLang="en-US" dirty="0"/>
          </a:p>
        </p:txBody>
      </p:sp>
      <p:sp>
        <p:nvSpPr>
          <p:cNvPr id="8" name="文字方塊 7">
            <a:extLst>
              <a:ext uri="{FF2B5EF4-FFF2-40B4-BE49-F238E27FC236}">
                <a16:creationId xmlns:a16="http://schemas.microsoft.com/office/drawing/2014/main" id="{953C12AF-A903-499A-BBB1-46B111CD0B2A}"/>
              </a:ext>
            </a:extLst>
          </p:cNvPr>
          <p:cNvSpPr txBox="1"/>
          <p:nvPr/>
        </p:nvSpPr>
        <p:spPr>
          <a:xfrm>
            <a:off x="10422209" y="3446488"/>
            <a:ext cx="518091" cy="369332"/>
          </a:xfrm>
          <a:prstGeom prst="rect">
            <a:avLst/>
          </a:prstGeom>
          <a:noFill/>
        </p:spPr>
        <p:txBody>
          <a:bodyPr wrap="none" rtlCol="0">
            <a:spAutoFit/>
          </a:bodyPr>
          <a:lstStyle/>
          <a:p>
            <a:r>
              <a:rPr lang="en-US" altLang="zh-TW" dirty="0"/>
              <a:t>8x4</a:t>
            </a:r>
            <a:endParaRPr lang="zh-TW" altLang="en-US" dirty="0"/>
          </a:p>
        </p:txBody>
      </p:sp>
    </p:spTree>
    <p:extLst>
      <p:ext uri="{BB962C8B-B14F-4D97-AF65-F5344CB8AC3E}">
        <p14:creationId xmlns:p14="http://schemas.microsoft.com/office/powerpoint/2010/main" val="3349006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D0DD06FD-99F6-4E47-9EA9-955BCF958564}"/>
              </a:ext>
            </a:extLst>
          </p:cNvPr>
          <p:cNvGraphicFramePr>
            <a:graphicFrameLocks noGrp="1"/>
          </p:cNvGraphicFramePr>
          <p:nvPr>
            <p:extLst>
              <p:ext uri="{D42A27DB-BD31-4B8C-83A1-F6EECF244321}">
                <p14:modId xmlns:p14="http://schemas.microsoft.com/office/powerpoint/2010/main" val="2965045307"/>
              </p:ext>
            </p:extLst>
          </p:nvPr>
        </p:nvGraphicFramePr>
        <p:xfrm>
          <a:off x="667265" y="0"/>
          <a:ext cx="6461211" cy="6862098"/>
        </p:xfrm>
        <a:graphic>
          <a:graphicData uri="http://schemas.openxmlformats.org/drawingml/2006/table">
            <a:tbl>
              <a:tblPr/>
              <a:tblGrid>
                <a:gridCol w="863108">
                  <a:extLst>
                    <a:ext uri="{9D8B030D-6E8A-4147-A177-3AD203B41FA5}">
                      <a16:colId xmlns:a16="http://schemas.microsoft.com/office/drawing/2014/main" val="1347903960"/>
                    </a:ext>
                  </a:extLst>
                </a:gridCol>
                <a:gridCol w="1105102">
                  <a:extLst>
                    <a:ext uri="{9D8B030D-6E8A-4147-A177-3AD203B41FA5}">
                      <a16:colId xmlns:a16="http://schemas.microsoft.com/office/drawing/2014/main" val="4162564599"/>
                    </a:ext>
                  </a:extLst>
                </a:gridCol>
                <a:gridCol w="863108">
                  <a:extLst>
                    <a:ext uri="{9D8B030D-6E8A-4147-A177-3AD203B41FA5}">
                      <a16:colId xmlns:a16="http://schemas.microsoft.com/office/drawing/2014/main" val="3837261289"/>
                    </a:ext>
                  </a:extLst>
                </a:gridCol>
                <a:gridCol w="863108">
                  <a:extLst>
                    <a:ext uri="{9D8B030D-6E8A-4147-A177-3AD203B41FA5}">
                      <a16:colId xmlns:a16="http://schemas.microsoft.com/office/drawing/2014/main" val="3623575787"/>
                    </a:ext>
                  </a:extLst>
                </a:gridCol>
                <a:gridCol w="1040569">
                  <a:extLst>
                    <a:ext uri="{9D8B030D-6E8A-4147-A177-3AD203B41FA5}">
                      <a16:colId xmlns:a16="http://schemas.microsoft.com/office/drawing/2014/main" val="3042725920"/>
                    </a:ext>
                  </a:extLst>
                </a:gridCol>
                <a:gridCol w="863108">
                  <a:extLst>
                    <a:ext uri="{9D8B030D-6E8A-4147-A177-3AD203B41FA5}">
                      <a16:colId xmlns:a16="http://schemas.microsoft.com/office/drawing/2014/main" val="3351040710"/>
                    </a:ext>
                  </a:extLst>
                </a:gridCol>
                <a:gridCol w="863108">
                  <a:extLst>
                    <a:ext uri="{9D8B030D-6E8A-4147-A177-3AD203B41FA5}">
                      <a16:colId xmlns:a16="http://schemas.microsoft.com/office/drawing/2014/main" val="1335327345"/>
                    </a:ext>
                  </a:extLst>
                </a:gridCol>
              </a:tblGrid>
              <a:tr h="181159">
                <a:tc gridSpan="3">
                  <a:txBody>
                    <a:bodyPr/>
                    <a:lstStyle/>
                    <a:p>
                      <a:pPr algn="ctr" fontAlgn="b"/>
                      <a:r>
                        <a:rPr lang="en-US" sz="1050" b="1" i="0" u="none" strike="noStrike" dirty="0">
                          <a:solidFill>
                            <a:srgbClr val="0070C0"/>
                          </a:solidFill>
                          <a:effectLst/>
                          <a:latin typeface="Aptos Narrow"/>
                        </a:rPr>
                        <a:t>Cart</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gridSpan="4">
                  <a:txBody>
                    <a:bodyPr/>
                    <a:lstStyle/>
                    <a:p>
                      <a:pPr algn="ctr" fontAlgn="b"/>
                      <a:r>
                        <a:rPr lang="en-US" sz="1050" b="1" i="0" u="none" strike="noStrike" dirty="0">
                          <a:solidFill>
                            <a:srgbClr val="0070C0"/>
                          </a:solidFill>
                          <a:effectLst/>
                          <a:latin typeface="Aptos Narrow"/>
                        </a:rPr>
                        <a:t>Order</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439379834"/>
                  </a:ext>
                </a:extLst>
              </a:tr>
              <a:tr h="158858">
                <a:tc>
                  <a:txBody>
                    <a:bodyPr/>
                    <a:lstStyle/>
                    <a:p>
                      <a:pPr algn="ctr" fontAlgn="b"/>
                      <a:r>
                        <a:rPr lang="en-US" sz="900" b="1" i="0" u="none" strike="noStrike" dirty="0" err="1">
                          <a:solidFill>
                            <a:srgbClr val="000000"/>
                          </a:solidFill>
                          <a:effectLst/>
                          <a:latin typeface="Aptos Narrow"/>
                        </a:rPr>
                        <a:t>mId</a:t>
                      </a:r>
                      <a:endParaRPr lang="en-US" sz="900" b="1" i="0" u="none" strike="noStrike" dirty="0">
                        <a:solidFill>
                          <a:srgbClr val="000000"/>
                        </a:solidFill>
                        <a:effectLst/>
                        <a:latin typeface="Aptos Narrow"/>
                      </a:endParaRP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Aptos Narrow"/>
                        </a:rPr>
                        <a:t>cartTime</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Aptos Narrow"/>
                        </a:rPr>
                        <a:t>tNo</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Aptos Narrow"/>
                        </a:rPr>
                        <a:t>mId</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Aptos Narrow"/>
                        </a:rPr>
                        <a:t>cartTime</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Aptos Narrow"/>
                        </a:rPr>
                        <a:t>pNo</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Aptos Narrow"/>
                        </a:rPr>
                        <a:t>amount</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474950"/>
                  </a:ext>
                </a:extLst>
              </a:tr>
              <a:tr h="158858">
                <a:tc>
                  <a:txBody>
                    <a:bodyPr/>
                    <a:lstStyle/>
                    <a:p>
                      <a:pPr algn="ctr" fontAlgn="b"/>
                      <a:r>
                        <a:rPr lang="en-US" sz="900" b="0" i="0" u="none" strike="noStrike" dirty="0">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92666</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b30999</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7968716"/>
                  </a:ext>
                </a:extLst>
              </a:tr>
              <a:tr h="158858">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92666</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v01888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3</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6082565"/>
                  </a:ext>
                </a:extLst>
              </a:tr>
              <a:tr h="158858">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dirty="0">
                          <a:solidFill>
                            <a:srgbClr val="000000"/>
                          </a:solidFill>
                          <a:effectLst/>
                          <a:latin typeface="Aptos Narrow"/>
                        </a:rPr>
                        <a:t>92666</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dirty="0">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dirty="0">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438020096"/>
                  </a:ext>
                </a:extLst>
              </a:tr>
              <a:tr h="158858">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a:solidFill>
                            <a:srgbClr val="000000"/>
                          </a:solidFill>
                          <a:effectLst/>
                          <a:latin typeface="Aptos Narrow"/>
                        </a:rPr>
                        <a:t>92666</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dirty="0">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dirty="0">
                          <a:solidFill>
                            <a:srgbClr val="000000"/>
                          </a:solidFill>
                          <a:effectLst/>
                          <a:latin typeface="Aptos Narrow"/>
                        </a:rPr>
                        <a:t>v00111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a:solidFill>
                            <a:srgbClr val="000000"/>
                          </a:solidFill>
                          <a:effectLst/>
                          <a:latin typeface="Aptos Narrow"/>
                        </a:rPr>
                        <a:t>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63875104"/>
                  </a:ext>
                </a:extLst>
              </a:tr>
              <a:tr h="158858">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a:solidFill>
                            <a:srgbClr val="000000"/>
                          </a:solidFill>
                          <a:effectLst/>
                          <a:latin typeface="Aptos Narrow"/>
                        </a:rPr>
                        <a:t>92666</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dirty="0">
                          <a:solidFill>
                            <a:srgbClr val="000000"/>
                          </a:solidFill>
                          <a:effectLst/>
                          <a:latin typeface="Aptos Narrow"/>
                        </a:rPr>
                        <a:t>d20777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542274172"/>
                  </a:ext>
                </a:extLst>
              </a:tr>
              <a:tr h="158858">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92666</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ptos Narrow"/>
                        </a:rPr>
                        <a:t>b10234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3578465"/>
                  </a:ext>
                </a:extLst>
              </a:tr>
              <a:tr h="158858">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92666</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6613575"/>
                  </a:ext>
                </a:extLst>
              </a:tr>
              <a:tr h="158858">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92666</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1980868"/>
                  </a:ext>
                </a:extLst>
              </a:tr>
              <a:tr h="158858">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ptos Narrow"/>
                        </a:rPr>
                        <a:t>b30999</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5933130"/>
                  </a:ext>
                </a:extLst>
              </a:tr>
              <a:tr h="158858">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a:solidFill>
                            <a:srgbClr val="000000"/>
                          </a:solidFill>
                          <a:effectLst/>
                          <a:latin typeface="Aptos Narrow"/>
                        </a:rPr>
                        <a:t>90111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dirty="0">
                          <a:solidFill>
                            <a:srgbClr val="000000"/>
                          </a:solidFill>
                          <a:effectLst/>
                          <a:latin typeface="Aptos Narrow"/>
                        </a:rPr>
                        <a:t>v01888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dirty="0">
                          <a:solidFill>
                            <a:srgbClr val="000000"/>
                          </a:solidFill>
                          <a:effectLst/>
                          <a:latin typeface="Aptos Narrow"/>
                        </a:rPr>
                        <a:t>3</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4101232218"/>
                  </a:ext>
                </a:extLst>
              </a:tr>
              <a:tr h="158858">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1162091"/>
                  </a:ext>
                </a:extLst>
              </a:tr>
              <a:tr h="158858">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90111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v00111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5110420"/>
                  </a:ext>
                </a:extLst>
              </a:tr>
              <a:tr h="158858">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d20777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6533184"/>
                  </a:ext>
                </a:extLst>
              </a:tr>
              <a:tr h="158858">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b10234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5984903"/>
                  </a:ext>
                </a:extLst>
              </a:tr>
              <a:tr h="158858">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316784"/>
                  </a:ext>
                </a:extLst>
              </a:tr>
              <a:tr h="158858">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375269"/>
                  </a:ext>
                </a:extLst>
              </a:tr>
              <a:tr h="158858">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a:solidFill>
                            <a:srgbClr val="000000"/>
                          </a:solidFill>
                          <a:effectLst/>
                          <a:latin typeface="Aptos Narrow"/>
                        </a:rPr>
                        <a:t>91100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Aptos Narrow"/>
                        </a:rPr>
                        <a:t>b30999</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424075264"/>
                  </a:ext>
                </a:extLst>
              </a:tr>
              <a:tr h="158858">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91100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v01888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3</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1825455"/>
                  </a:ext>
                </a:extLst>
              </a:tr>
              <a:tr h="158858">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91100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8010728"/>
                  </a:ext>
                </a:extLst>
              </a:tr>
              <a:tr h="158858">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91100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v00111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7950347"/>
                  </a:ext>
                </a:extLst>
              </a:tr>
              <a:tr h="158858">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91100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d20777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5912176"/>
                  </a:ext>
                </a:extLst>
              </a:tr>
              <a:tr h="158858">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91100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b10234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8136276"/>
                  </a:ext>
                </a:extLst>
              </a:tr>
              <a:tr h="158858">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91100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3031155"/>
                  </a:ext>
                </a:extLst>
              </a:tr>
              <a:tr h="158858">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91100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9520769"/>
                  </a:ext>
                </a:extLst>
              </a:tr>
              <a:tr h="158858">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92555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b30999</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128668"/>
                  </a:ext>
                </a:extLst>
              </a:tr>
              <a:tr h="158858">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92555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v01888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3</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8271554"/>
                  </a:ext>
                </a:extLst>
              </a:tr>
              <a:tr h="158858">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92555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4657813"/>
                  </a:ext>
                </a:extLst>
              </a:tr>
              <a:tr h="158858">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92555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v00111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3600686"/>
                  </a:ext>
                </a:extLst>
              </a:tr>
              <a:tr h="158858">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a:solidFill>
                            <a:srgbClr val="000000"/>
                          </a:solidFill>
                          <a:effectLst/>
                          <a:latin typeface="Aptos Narrow"/>
                        </a:rPr>
                        <a:t>92555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d20777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532349"/>
                  </a:ext>
                </a:extLst>
              </a:tr>
              <a:tr h="158858">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a:solidFill>
                            <a:srgbClr val="000000"/>
                          </a:solidFill>
                          <a:effectLst/>
                          <a:latin typeface="Aptos Narrow"/>
                        </a:rPr>
                        <a:t>92555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Aptos Narrow"/>
                        </a:rPr>
                        <a:t>b10234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dirty="0">
                          <a:solidFill>
                            <a:srgbClr val="000000"/>
                          </a:solidFill>
                          <a:effectLst/>
                          <a:latin typeface="Aptos Narrow"/>
                        </a:rPr>
                        <a:t>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803898623"/>
                  </a:ext>
                </a:extLst>
              </a:tr>
              <a:tr h="158858">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a:solidFill>
                            <a:srgbClr val="000000"/>
                          </a:solidFill>
                          <a:effectLst/>
                          <a:latin typeface="Aptos Narrow"/>
                        </a:rPr>
                        <a:t>92555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747230476"/>
                  </a:ext>
                </a:extLst>
              </a:tr>
              <a:tr h="158858">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altLang="zh-TW" sz="900" b="0" i="0" u="none" strike="noStrike">
                          <a:solidFill>
                            <a:srgbClr val="000000"/>
                          </a:solidFill>
                          <a:effectLst/>
                          <a:latin typeface="Aptos Narrow"/>
                        </a:rPr>
                        <a:t>92555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2319204"/>
                  </a:ext>
                </a:extLst>
              </a:tr>
              <a:tr h="158858">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null</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a0911234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2/2/2005 18:00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b30999</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1675308"/>
                  </a:ext>
                </a:extLst>
              </a:tr>
              <a:tr h="158858">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null</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b0905555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5/5/2005 12:00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v01888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3</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4134839"/>
                  </a:ext>
                </a:extLst>
              </a:tr>
              <a:tr h="158858">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null</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1563348"/>
                  </a:ext>
                </a:extLst>
              </a:tr>
              <a:tr h="158858">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null</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v00111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6667420"/>
                  </a:ext>
                </a:extLst>
              </a:tr>
              <a:tr h="158858">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null</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c0927777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10/10/2005 22:00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d20777</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1375201"/>
                  </a:ext>
                </a:extLst>
              </a:tr>
              <a:tr h="158858">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null</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b10234</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3930526"/>
                  </a:ext>
                </a:extLst>
              </a:tr>
              <a:tr h="158858">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null</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b0922468</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TW" sz="900" b="0" i="0" u="none" strike="noStrike" dirty="0">
                          <a:solidFill>
                            <a:srgbClr val="000000"/>
                          </a:solidFill>
                          <a:effectLst/>
                          <a:latin typeface="Aptos Narrow"/>
                        </a:rPr>
                        <a:t>11/11/2005 9:00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Aptos Narrow"/>
                        </a:rPr>
                        <a:t>b40555</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900" b="0" i="0" u="none" strike="noStrike" dirty="0">
                          <a:solidFill>
                            <a:srgbClr val="000000"/>
                          </a:solidFill>
                          <a:effectLst/>
                          <a:latin typeface="Aptos Narrow"/>
                        </a:rPr>
                        <a:t>10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1077124"/>
                  </a:ext>
                </a:extLst>
              </a:tr>
              <a:tr h="158858">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Aptos Narrow"/>
                        </a:rPr>
                        <a:t>null</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Aptos Narrow"/>
                        </a:rPr>
                        <a:t>a0910001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altLang="zh-TW" sz="900" b="0" i="0" u="none" strike="noStrike" dirty="0">
                          <a:solidFill>
                            <a:srgbClr val="000000"/>
                          </a:solidFill>
                          <a:effectLst/>
                          <a:latin typeface="Aptos Narrow"/>
                        </a:rPr>
                        <a:t>9/9/2005 10:00</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0" u="none" strike="noStrike">
                          <a:solidFill>
                            <a:srgbClr val="000000"/>
                          </a:solidFill>
                          <a:effectLst/>
                          <a:latin typeface="Aptos Narrow"/>
                        </a:rPr>
                        <a:t>d11222</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altLang="zh-TW" sz="900" b="0" i="0" u="none" strike="noStrike" dirty="0">
                          <a:solidFill>
                            <a:srgbClr val="000000"/>
                          </a:solidFill>
                          <a:effectLst/>
                          <a:latin typeface="Aptos Narrow"/>
                        </a:rPr>
                        <a:t>1</a:t>
                      </a:r>
                    </a:p>
                  </a:txBody>
                  <a:tcPr marL="4427" marR="4427" marT="4427" marB="2125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638438072"/>
                  </a:ext>
                </a:extLst>
              </a:tr>
            </a:tbl>
          </a:graphicData>
        </a:graphic>
      </p:graphicFrame>
      <p:sp>
        <p:nvSpPr>
          <p:cNvPr id="3" name="投影片編號版面配置區 2">
            <a:extLst>
              <a:ext uri="{FF2B5EF4-FFF2-40B4-BE49-F238E27FC236}">
                <a16:creationId xmlns:a16="http://schemas.microsoft.com/office/drawing/2014/main" id="{7717341F-8D5F-4435-B70D-85D9B9498307}"/>
              </a:ext>
            </a:extLst>
          </p:cNvPr>
          <p:cNvSpPr>
            <a:spLocks noGrp="1"/>
          </p:cNvSpPr>
          <p:nvPr>
            <p:ph type="sldNum" sz="quarter" idx="12"/>
          </p:nvPr>
        </p:nvSpPr>
        <p:spPr/>
        <p:txBody>
          <a:bodyPr/>
          <a:lstStyle/>
          <a:p>
            <a:fld id="{6243D286-E151-4778-8234-CC7B3DD5AA69}" type="slidenum">
              <a:rPr lang="zh-TW" altLang="en-US" smtClean="0"/>
              <a:t>14</a:t>
            </a:fld>
            <a:endParaRPr lang="zh-TW" altLang="en-US"/>
          </a:p>
        </p:txBody>
      </p:sp>
      <p:pic>
        <p:nvPicPr>
          <p:cNvPr id="4" name="圖片 3">
            <a:extLst>
              <a:ext uri="{FF2B5EF4-FFF2-40B4-BE49-F238E27FC236}">
                <a16:creationId xmlns:a16="http://schemas.microsoft.com/office/drawing/2014/main" id="{D45C9429-7694-4EA3-8A10-7B2521E396BC}"/>
              </a:ext>
            </a:extLst>
          </p:cNvPr>
          <p:cNvPicPr>
            <a:picLocks noChangeAspect="1"/>
          </p:cNvPicPr>
          <p:nvPr/>
        </p:nvPicPr>
        <p:blipFill>
          <a:blip r:embed="rId2"/>
          <a:stretch>
            <a:fillRect/>
          </a:stretch>
        </p:blipFill>
        <p:spPr>
          <a:xfrm>
            <a:off x="7576528" y="3534031"/>
            <a:ext cx="4307805" cy="1631027"/>
          </a:xfrm>
          <a:prstGeom prst="rect">
            <a:avLst/>
          </a:prstGeom>
        </p:spPr>
      </p:pic>
    </p:spTree>
    <p:extLst>
      <p:ext uri="{BB962C8B-B14F-4D97-AF65-F5344CB8AC3E}">
        <p14:creationId xmlns:p14="http://schemas.microsoft.com/office/powerpoint/2010/main" val="1432297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E1A4CC-6ABC-4A28-A4D8-9D73D835C12A}"/>
              </a:ext>
            </a:extLst>
          </p:cNvPr>
          <p:cNvSpPr>
            <a:spLocks noGrp="1"/>
          </p:cNvSpPr>
          <p:nvPr>
            <p:ph type="title"/>
          </p:nvPr>
        </p:nvSpPr>
        <p:spPr/>
        <p:txBody>
          <a:bodyPr/>
          <a:lstStyle/>
          <a:p>
            <a:r>
              <a:rPr lang="en-US" altLang="zh-TW" sz="4000" spc="600" dirty="0">
                <a:effectLst/>
                <a:latin typeface="微軟正黑體" pitchFamily="34" charset="-120"/>
                <a:ea typeface="微軟正黑體" pitchFamily="34" charset="-120"/>
                <a:cs typeface="+mn-cs"/>
              </a:rPr>
              <a:t>JOIN</a:t>
            </a:r>
            <a:r>
              <a:rPr lang="zh-TW" altLang="en-US" sz="4000" spc="600" dirty="0">
                <a:effectLst/>
                <a:latin typeface="微軟正黑體" pitchFamily="34" charset="-120"/>
                <a:ea typeface="微軟正黑體" pitchFamily="34" charset="-120"/>
                <a:cs typeface="+mn-cs"/>
              </a:rPr>
              <a:t>運算子</a:t>
            </a:r>
            <a:r>
              <a:rPr lang="en-US" altLang="zh-TW" sz="4000" spc="600" dirty="0">
                <a:effectLst/>
                <a:latin typeface="微軟正黑體" pitchFamily="34" charset="-120"/>
                <a:ea typeface="微軟正黑體" pitchFamily="34" charset="-120"/>
                <a:cs typeface="+mn-cs"/>
              </a:rPr>
              <a:t>(</a:t>
            </a:r>
            <a:r>
              <a:rPr lang="zh-TW" altLang="en-US" sz="4000" spc="600" dirty="0">
                <a:effectLst/>
                <a:latin typeface="微軟正黑體" pitchFamily="34" charset="-120"/>
                <a:ea typeface="微軟正黑體" pitchFamily="34" charset="-120"/>
                <a:cs typeface="+mn-cs"/>
              </a:rPr>
              <a:t>⋈</a:t>
            </a:r>
            <a:r>
              <a:rPr lang="en-US" altLang="zh-TW" sz="4000" spc="600" dirty="0">
                <a:effectLst/>
                <a:latin typeface="微軟正黑體" pitchFamily="34" charset="-120"/>
                <a:ea typeface="微軟正黑體" pitchFamily="34" charset="-120"/>
                <a:cs typeface="+mn-cs"/>
              </a:rPr>
              <a:t>)</a:t>
            </a:r>
            <a:r>
              <a:rPr lang="zh-TW" altLang="en-US" sz="4000" spc="600" dirty="0">
                <a:effectLst/>
                <a:latin typeface="微軟正黑體" pitchFamily="34" charset="-120"/>
                <a:ea typeface="微軟正黑體" pitchFamily="34" charset="-120"/>
                <a:cs typeface="+mn-cs"/>
              </a:rPr>
              <a:t>特性</a:t>
            </a:r>
            <a:endParaRPr lang="zh-TW" altLang="en-US" dirty="0"/>
          </a:p>
        </p:txBody>
      </p:sp>
      <p:sp>
        <p:nvSpPr>
          <p:cNvPr id="3" name="內容版面配置區 2">
            <a:extLst>
              <a:ext uri="{FF2B5EF4-FFF2-40B4-BE49-F238E27FC236}">
                <a16:creationId xmlns:a16="http://schemas.microsoft.com/office/drawing/2014/main" id="{88D6DCFC-0A82-4238-8671-C13F0E75D359}"/>
              </a:ext>
            </a:extLst>
          </p:cNvPr>
          <p:cNvSpPr>
            <a:spLocks noGrp="1"/>
          </p:cNvSpPr>
          <p:nvPr>
            <p:ph idx="1"/>
          </p:nvPr>
        </p:nvSpPr>
        <p:spPr>
          <a:xfrm>
            <a:off x="838200" y="1825625"/>
            <a:ext cx="10909300" cy="4351338"/>
          </a:xfrm>
        </p:spPr>
        <p:txBody>
          <a:bodyPr/>
          <a:lstStyle/>
          <a:p>
            <a:pPr>
              <a:spcBef>
                <a:spcPts val="600"/>
              </a:spcBef>
              <a:spcAft>
                <a:spcPts val="600"/>
              </a:spcAft>
            </a:pPr>
            <a:r>
              <a:rPr lang="en-US" altLang="zh-TW" sz="2400" b="1" dirty="0">
                <a:latin typeface="微軟正黑體" panose="020B0604030504040204" pitchFamily="34" charset="-120"/>
                <a:ea typeface="微軟正黑體" panose="020B0604030504040204" pitchFamily="34" charset="-120"/>
              </a:rPr>
              <a:t>R</a:t>
            </a:r>
            <a:r>
              <a:rPr lang="zh-TW" altLang="en-US" sz="2400" b="1" dirty="0">
                <a:latin typeface="微軟正黑體" panose="020B0604030504040204" pitchFamily="34" charset="-120"/>
                <a:ea typeface="微軟正黑體" panose="020B0604030504040204" pitchFamily="34" charset="-120"/>
              </a:rPr>
              <a:t>有</a:t>
            </a:r>
            <a:r>
              <a:rPr lang="en-US" altLang="zh-TW" sz="2400" b="1" i="1" dirty="0">
                <a:latin typeface="微軟正黑體" panose="020B0604030504040204" pitchFamily="34" charset="-120"/>
                <a:ea typeface="微軟正黑體" panose="020B0604030504040204" pitchFamily="34" charset="-120"/>
              </a:rPr>
              <a:t>p </a:t>
            </a:r>
            <a:r>
              <a:rPr lang="zh-TW" altLang="en-US" sz="2400" b="1" dirty="0">
                <a:latin typeface="微軟正黑體" panose="020B0604030504040204" pitchFamily="34" charset="-120"/>
                <a:ea typeface="微軟正黑體" panose="020B0604030504040204" pitchFamily="34" charset="-120"/>
              </a:rPr>
              <a:t>個屬性和</a:t>
            </a:r>
            <a:r>
              <a:rPr lang="en-US" altLang="zh-TW" sz="2400" b="1" i="1" dirty="0">
                <a:latin typeface="微軟正黑體" panose="020B0604030504040204" pitchFamily="34" charset="-120"/>
                <a:ea typeface="微軟正黑體" panose="020B0604030504040204" pitchFamily="34" charset="-120"/>
              </a:rPr>
              <a:t>n </a:t>
            </a:r>
            <a:r>
              <a:rPr lang="zh-TW" altLang="en-US" sz="2400" b="1" dirty="0">
                <a:latin typeface="微軟正黑體" panose="020B0604030504040204" pitchFamily="34" charset="-120"/>
                <a:ea typeface="微軟正黑體" panose="020B0604030504040204" pitchFamily="34" charset="-120"/>
              </a:rPr>
              <a:t>筆序列值，</a:t>
            </a:r>
            <a:r>
              <a:rPr lang="en-US" altLang="zh-TW" sz="2400" b="1" dirty="0">
                <a:latin typeface="微軟正黑體" panose="020B0604030504040204" pitchFamily="34" charset="-120"/>
                <a:ea typeface="微軟正黑體" panose="020B0604030504040204" pitchFamily="34" charset="-120"/>
              </a:rPr>
              <a:t>S</a:t>
            </a:r>
            <a:r>
              <a:rPr lang="zh-TW" altLang="en-US" sz="2400" b="1" dirty="0">
                <a:latin typeface="微軟正黑體" panose="020B0604030504040204" pitchFamily="34" charset="-120"/>
                <a:ea typeface="微軟正黑體" panose="020B0604030504040204" pitchFamily="34" charset="-120"/>
              </a:rPr>
              <a:t>有</a:t>
            </a:r>
            <a:r>
              <a:rPr lang="en-US" altLang="zh-TW" sz="2400" b="1" i="1" dirty="0">
                <a:latin typeface="微軟正黑體" panose="020B0604030504040204" pitchFamily="34" charset="-120"/>
                <a:ea typeface="微軟正黑體" panose="020B0604030504040204" pitchFamily="34" charset="-120"/>
              </a:rPr>
              <a:t>t </a:t>
            </a:r>
            <a:r>
              <a:rPr lang="zh-TW" altLang="en-US" sz="2400" b="1" dirty="0">
                <a:latin typeface="微軟正黑體" panose="020B0604030504040204" pitchFamily="34" charset="-120"/>
                <a:ea typeface="微軟正黑體" panose="020B0604030504040204" pitchFamily="34" charset="-120"/>
              </a:rPr>
              <a:t>個屬性和</a:t>
            </a:r>
            <a:r>
              <a:rPr lang="en-US" altLang="zh-TW" sz="2400" b="1" i="1" dirty="0">
                <a:latin typeface="微軟正黑體" panose="020B0604030504040204" pitchFamily="34" charset="-120"/>
                <a:ea typeface="微軟正黑體" panose="020B0604030504040204" pitchFamily="34" charset="-120"/>
              </a:rPr>
              <a:t>m </a:t>
            </a:r>
            <a:r>
              <a:rPr lang="zh-TW" altLang="en-US" sz="2400" b="1" dirty="0">
                <a:latin typeface="微軟正黑體" panose="020B0604030504040204" pitchFamily="34" charset="-120"/>
                <a:ea typeface="微軟正黑體" panose="020B0604030504040204" pitchFamily="34" charset="-120"/>
              </a:rPr>
              <a:t>筆序列值</a:t>
            </a:r>
            <a:endParaRPr lang="en-US" altLang="zh-TW" sz="2400" b="1" dirty="0">
              <a:latin typeface="微軟正黑體" panose="020B0604030504040204" pitchFamily="34" charset="-120"/>
              <a:ea typeface="微軟正黑體" panose="020B0604030504040204" pitchFamily="34" charset="-120"/>
            </a:endParaRPr>
          </a:p>
          <a:p>
            <a:pPr lvl="1">
              <a:lnSpc>
                <a:spcPct val="80000"/>
              </a:lnSpc>
              <a:spcBef>
                <a:spcPts val="600"/>
              </a:spcBef>
              <a:spcAft>
                <a:spcPts val="600"/>
              </a:spcAft>
            </a:pPr>
            <a:r>
              <a:rPr lang="en-US" altLang="zh-TW" sz="2400" dirty="0">
                <a:latin typeface="微軟正黑體" panose="020B0604030504040204" pitchFamily="34" charset="-120"/>
                <a:ea typeface="微軟正黑體" panose="020B0604030504040204" pitchFamily="34" charset="-120"/>
              </a:rPr>
              <a:t>R⋈S</a:t>
            </a:r>
            <a:r>
              <a:rPr lang="zh-TW" altLang="en-US" sz="2400" dirty="0">
                <a:latin typeface="微軟正黑體" panose="020B0604030504040204" pitchFamily="34" charset="-120"/>
                <a:ea typeface="微軟正黑體" panose="020B0604030504040204" pitchFamily="34" charset="-120"/>
              </a:rPr>
              <a:t>會有</a:t>
            </a:r>
            <a:r>
              <a:rPr lang="en-US" altLang="zh-TW" sz="2400" i="1" dirty="0" err="1">
                <a:solidFill>
                  <a:srgbClr val="C00000"/>
                </a:solidFill>
                <a:latin typeface="微軟正黑體" panose="020B0604030504040204" pitchFamily="34" charset="-120"/>
                <a:ea typeface="微軟正黑體" panose="020B0604030504040204" pitchFamily="34" charset="-120"/>
              </a:rPr>
              <a:t>p+t</a:t>
            </a:r>
            <a:r>
              <a:rPr lang="en-US" altLang="zh-TW" sz="2400" i="1"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個屬性</a:t>
            </a:r>
            <a:endParaRPr lang="en-US" altLang="zh-TW" sz="2400" dirty="0">
              <a:latin typeface="微軟正黑體" panose="020B0604030504040204" pitchFamily="34" charset="-120"/>
              <a:ea typeface="微軟正黑體" panose="020B0604030504040204" pitchFamily="34" charset="-120"/>
            </a:endParaRPr>
          </a:p>
          <a:p>
            <a:pPr lvl="1">
              <a:lnSpc>
                <a:spcPct val="80000"/>
              </a:lnSpc>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序列值的筆數最少有</a:t>
            </a:r>
            <a:r>
              <a:rPr lang="en-US" altLang="zh-TW" sz="2400" dirty="0">
                <a:latin typeface="微軟正黑體" panose="020B0604030504040204" pitchFamily="34" charset="-120"/>
                <a:ea typeface="微軟正黑體" panose="020B0604030504040204" pitchFamily="34" charset="-120"/>
              </a:rPr>
              <a:t>0</a:t>
            </a:r>
            <a:r>
              <a:rPr lang="zh-TW" altLang="en-US" sz="2400" dirty="0">
                <a:latin typeface="微軟正黑體" panose="020B0604030504040204" pitchFamily="34" charset="-120"/>
                <a:ea typeface="微軟正黑體" panose="020B0604030504040204" pitchFamily="34" charset="-120"/>
              </a:rPr>
              <a:t>筆，最多則有</a:t>
            </a:r>
            <a:r>
              <a:rPr lang="en-US" altLang="zh-TW" sz="2400" i="1" dirty="0" err="1">
                <a:latin typeface="微軟正黑體" panose="020B0604030504040204" pitchFamily="34" charset="-120"/>
                <a:ea typeface="微軟正黑體" panose="020B0604030504040204" pitchFamily="34" charset="-120"/>
              </a:rPr>
              <a:t>m</a:t>
            </a:r>
            <a:r>
              <a:rPr lang="en-US" altLang="zh-TW" sz="2400" dirty="0" err="1">
                <a:latin typeface="微軟正黑體" panose="020B0604030504040204" pitchFamily="34" charset="-120"/>
                <a:ea typeface="微軟正黑體" panose="020B0604030504040204" pitchFamily="34" charset="-120"/>
              </a:rPr>
              <a:t>×</a:t>
            </a:r>
            <a:r>
              <a:rPr lang="en-US" altLang="zh-TW" sz="2400" i="1" dirty="0" err="1">
                <a:latin typeface="微軟正黑體" panose="020B0604030504040204" pitchFamily="34" charset="-120"/>
                <a:ea typeface="微軟正黑體" panose="020B0604030504040204" pitchFamily="34" charset="-120"/>
              </a:rPr>
              <a:t>n</a:t>
            </a:r>
            <a:r>
              <a:rPr lang="en-US" altLang="zh-TW" sz="2400" i="1"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筆 </a:t>
            </a:r>
          </a:p>
          <a:p>
            <a:pPr>
              <a:lnSpc>
                <a:spcPct val="80000"/>
              </a:lnSpc>
              <a:spcBef>
                <a:spcPts val="600"/>
              </a:spcBef>
              <a:spcAft>
                <a:spcPts val="600"/>
              </a:spcAft>
            </a:pPr>
            <a:r>
              <a:rPr lang="en-US" altLang="zh-TW" sz="2600" b="1" dirty="0">
                <a:latin typeface="微軟正黑體" panose="020B0604030504040204" pitchFamily="34" charset="-120"/>
                <a:ea typeface="微軟正黑體" panose="020B0604030504040204" pitchFamily="34" charset="-120"/>
              </a:rPr>
              <a:t>JOIN</a:t>
            </a:r>
            <a:r>
              <a:rPr lang="zh-TW" altLang="en-US" sz="2600" b="1" dirty="0">
                <a:latin typeface="微軟正黑體" panose="020B0604030504040204" pitchFamily="34" charset="-120"/>
                <a:ea typeface="微軟正黑體" panose="020B0604030504040204" pitchFamily="34" charset="-120"/>
              </a:rPr>
              <a:t>運算子可以串連成較複雜的</a:t>
            </a:r>
            <a:r>
              <a:rPr lang="en-US" altLang="zh-TW" sz="2600" b="1" dirty="0">
                <a:latin typeface="微軟正黑體" panose="020B0604030504040204" pitchFamily="34" charset="-120"/>
                <a:ea typeface="微軟正黑體" panose="020B0604030504040204" pitchFamily="34" charset="-120"/>
              </a:rPr>
              <a:t>JOIN</a:t>
            </a:r>
            <a:r>
              <a:rPr lang="zh-TW" altLang="en-US" sz="2600" b="1" dirty="0">
                <a:latin typeface="微軟正黑體" panose="020B0604030504040204" pitchFamily="34" charset="-120"/>
                <a:ea typeface="微軟正黑體" panose="020B0604030504040204" pitchFamily="34" charset="-120"/>
              </a:rPr>
              <a:t>運算式：</a:t>
            </a:r>
          </a:p>
          <a:p>
            <a:pPr>
              <a:spcBef>
                <a:spcPts val="600"/>
              </a:spcBef>
              <a:spcAft>
                <a:spcPts val="600"/>
              </a:spcAft>
            </a:pPr>
            <a:endParaRPr lang="zh-TW" altLang="en-US" dirty="0"/>
          </a:p>
        </p:txBody>
      </p:sp>
      <p:sp>
        <p:nvSpPr>
          <p:cNvPr id="4" name="投影片編號版面配置區 3">
            <a:extLst>
              <a:ext uri="{FF2B5EF4-FFF2-40B4-BE49-F238E27FC236}">
                <a16:creationId xmlns:a16="http://schemas.microsoft.com/office/drawing/2014/main" id="{6C004C1D-7B6B-45E4-9605-670A0FBD06CB}"/>
              </a:ext>
            </a:extLst>
          </p:cNvPr>
          <p:cNvSpPr>
            <a:spLocks noGrp="1"/>
          </p:cNvSpPr>
          <p:nvPr>
            <p:ph type="sldNum" sz="quarter" idx="12"/>
          </p:nvPr>
        </p:nvSpPr>
        <p:spPr/>
        <p:txBody>
          <a:bodyPr/>
          <a:lstStyle/>
          <a:p>
            <a:fld id="{6243D286-E151-4778-8234-CC7B3DD5AA69}" type="slidenum">
              <a:rPr lang="zh-TW" altLang="en-US" smtClean="0"/>
              <a:t>15</a:t>
            </a:fld>
            <a:endParaRPr lang="zh-TW" altLang="en-US"/>
          </a:p>
        </p:txBody>
      </p:sp>
      <p:pic>
        <p:nvPicPr>
          <p:cNvPr id="6" name="圖片 5">
            <a:extLst>
              <a:ext uri="{FF2B5EF4-FFF2-40B4-BE49-F238E27FC236}">
                <a16:creationId xmlns:a16="http://schemas.microsoft.com/office/drawing/2014/main" id="{E96366DD-D996-4A92-BAF5-F72501F78279}"/>
              </a:ext>
            </a:extLst>
          </p:cNvPr>
          <p:cNvPicPr>
            <a:picLocks noChangeAspect="1"/>
          </p:cNvPicPr>
          <p:nvPr/>
        </p:nvPicPr>
        <p:blipFill>
          <a:blip r:embed="rId2"/>
          <a:stretch>
            <a:fillRect/>
          </a:stretch>
        </p:blipFill>
        <p:spPr>
          <a:xfrm>
            <a:off x="1113137" y="3696298"/>
            <a:ext cx="9965725" cy="1586928"/>
          </a:xfrm>
          <a:prstGeom prst="rect">
            <a:avLst/>
          </a:prstGeom>
        </p:spPr>
      </p:pic>
    </p:spTree>
    <p:extLst>
      <p:ext uri="{BB962C8B-B14F-4D97-AF65-F5344CB8AC3E}">
        <p14:creationId xmlns:p14="http://schemas.microsoft.com/office/powerpoint/2010/main" val="8122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AFA9C8-71A7-43C6-B158-B9791260143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CB7C4B1-B780-4C68-A80C-D92806B9CF10}"/>
              </a:ext>
            </a:extLst>
          </p:cNvPr>
          <p:cNvSpPr>
            <a:spLocks noGrp="1"/>
          </p:cNvSpPr>
          <p:nvPr>
            <p:ph idx="1"/>
          </p:nvPr>
        </p:nvSpPr>
        <p:spPr/>
        <p:txBody>
          <a:bodyPr/>
          <a:lstStyle/>
          <a:p>
            <a:pPr>
              <a:spcBef>
                <a:spcPts val="600"/>
              </a:spcBef>
              <a:spcAft>
                <a:spcPts val="600"/>
              </a:spcAft>
            </a:pPr>
            <a:r>
              <a:rPr lang="zh-TW" altLang="en-US" sz="2400" b="1" u="sng" dirty="0">
                <a:solidFill>
                  <a:srgbClr val="C00000"/>
                </a:solidFill>
                <a:latin typeface="微軟正黑體" panose="020B0604030504040204" pitchFamily="34" charset="-120"/>
                <a:ea typeface="微軟正黑體" panose="020B0604030504040204" pitchFamily="34" charset="-120"/>
              </a:rPr>
              <a:t>等同匹配</a:t>
            </a:r>
            <a:r>
              <a:rPr lang="zh-TW" altLang="en-US" sz="2400" b="1" dirty="0">
                <a:latin typeface="微軟正黑體" panose="020B0604030504040204" pitchFamily="34" charset="-120"/>
                <a:ea typeface="微軟正黑體" panose="020B0604030504040204" pitchFamily="34" charset="-120"/>
              </a:rPr>
              <a:t>運算式</a:t>
            </a:r>
            <a:r>
              <a:rPr lang="en-US" altLang="zh-TW" sz="2400" b="1" dirty="0">
                <a:latin typeface="微軟正黑體" panose="020B0604030504040204" pitchFamily="34" charset="-120"/>
                <a:ea typeface="微軟正黑體" panose="020B0604030504040204" pitchFamily="34" charset="-120"/>
              </a:rPr>
              <a:t>(</a:t>
            </a:r>
            <a:r>
              <a:rPr lang="en-US" altLang="zh-TW" sz="2400" b="1" dirty="0">
                <a:solidFill>
                  <a:srgbClr val="C00000"/>
                </a:solidFill>
                <a:latin typeface="微軟正黑體" panose="020B0604030504040204" pitchFamily="34" charset="-120"/>
                <a:ea typeface="微軟正黑體" panose="020B0604030504040204" pitchFamily="34" charset="-120"/>
              </a:rPr>
              <a:t>EQUIJOIN</a:t>
            </a:r>
            <a:r>
              <a:rPr lang="en-US" altLang="zh-TW" sz="2400" b="1" dirty="0">
                <a:latin typeface="微軟正黑體" panose="020B0604030504040204" pitchFamily="34" charset="-120"/>
                <a:ea typeface="微軟正黑體" panose="020B0604030504040204" pitchFamily="34" charset="-120"/>
              </a:rPr>
              <a:t>) </a:t>
            </a:r>
          </a:p>
          <a:p>
            <a:pPr lvl="1">
              <a:spcBef>
                <a:spcPts val="600"/>
              </a:spcBef>
              <a:spcAft>
                <a:spcPts val="600"/>
              </a:spcAft>
            </a:pPr>
            <a:r>
              <a:rPr lang="zh-TW" altLang="en-US" sz="2400" u="sng" dirty="0">
                <a:latin typeface="微軟正黑體" panose="020B0604030504040204" pitchFamily="34" charset="-120"/>
                <a:ea typeface="微軟正黑體" panose="020B0604030504040204" pitchFamily="34" charset="-120"/>
              </a:rPr>
              <a:t>配合條件</a:t>
            </a:r>
            <a:r>
              <a:rPr lang="zh-TW" altLang="en-US" sz="2400" dirty="0">
                <a:latin typeface="微軟正黑體" panose="020B0604030504040204" pitchFamily="34" charset="-120"/>
                <a:ea typeface="微軟正黑體" panose="020B0604030504040204" pitchFamily="34" charset="-120"/>
              </a:rPr>
              <a:t>的比較運算子都是</a:t>
            </a:r>
            <a:r>
              <a:rPr lang="zh-TW" altLang="en-US" sz="2400" u="sng" dirty="0">
                <a:latin typeface="微軟正黑體" panose="020B0604030504040204" pitchFamily="34" charset="-120"/>
                <a:ea typeface="微軟正黑體" panose="020B0604030504040204" pitchFamily="34" charset="-120"/>
              </a:rPr>
              <a:t>等號</a:t>
            </a:r>
            <a:r>
              <a:rPr lang="zh-TW" altLang="en-US" sz="2400" dirty="0">
                <a:latin typeface="微軟正黑體" panose="020B0604030504040204" pitchFamily="34" charset="-120"/>
                <a:ea typeface="微軟正黑體" panose="020B0604030504040204" pitchFamily="34" charset="-120"/>
              </a:rPr>
              <a:t>（</a:t>
            </a:r>
            <a:r>
              <a:rPr lang="en-US" altLang="zh-TW" sz="2400" dirty="0">
                <a:solidFill>
                  <a:srgbClr val="00B0F0"/>
                </a:solidFill>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a:t>
            </a:r>
          </a:p>
          <a:p>
            <a:pPr lvl="1">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等同匹配運算式的結果會</a:t>
            </a:r>
            <a:r>
              <a:rPr lang="zh-TW" altLang="en-US" sz="2400" dirty="0">
                <a:solidFill>
                  <a:schemeClr val="tx1">
                    <a:lumMod val="50000"/>
                    <a:lumOff val="50000"/>
                  </a:schemeClr>
                </a:solidFill>
                <a:latin typeface="微軟正黑體" panose="020B0604030504040204" pitchFamily="34" charset="-120"/>
                <a:ea typeface="微軟正黑體" panose="020B0604030504040204" pitchFamily="34" charset="-120"/>
              </a:rPr>
              <a:t>有</a:t>
            </a:r>
            <a:r>
              <a:rPr lang="zh-TW" altLang="en-US" sz="2400" b="1" dirty="0">
                <a:solidFill>
                  <a:srgbClr val="C00000"/>
                </a:solidFill>
                <a:latin typeface="微軟正黑體" panose="020B0604030504040204" pitchFamily="34" charset="-120"/>
                <a:ea typeface="微軟正黑體" panose="020B0604030504040204" pitchFamily="34" charset="-120"/>
              </a:rPr>
              <a:t>屬性值重複</a:t>
            </a:r>
            <a:r>
              <a:rPr lang="zh-TW" altLang="en-US" sz="2400" dirty="0">
                <a:latin typeface="微軟正黑體" panose="020B0604030504040204" pitchFamily="34" charset="-120"/>
                <a:ea typeface="微軟正黑體" panose="020B0604030504040204" pitchFamily="34" charset="-120"/>
              </a:rPr>
              <a:t>的現象 </a:t>
            </a:r>
          </a:p>
          <a:p>
            <a:pPr>
              <a:spcBef>
                <a:spcPts val="600"/>
              </a:spcBef>
              <a:spcAft>
                <a:spcPts val="600"/>
              </a:spcAft>
            </a:pPr>
            <a:r>
              <a:rPr lang="en-US" altLang="zh-TW" sz="2400" b="1" u="sng" dirty="0">
                <a:solidFill>
                  <a:srgbClr val="C00000"/>
                </a:solidFill>
                <a:latin typeface="微軟正黑體" panose="020B0604030504040204" pitchFamily="34" charset="-120"/>
                <a:ea typeface="微軟正黑體" panose="020B0604030504040204" pitchFamily="34" charset="-120"/>
              </a:rPr>
              <a:t>NATURAL JOIN</a:t>
            </a:r>
            <a:r>
              <a:rPr lang="zh-TW" altLang="en-US" sz="2400" b="1" dirty="0">
                <a:latin typeface="微軟正黑體" panose="020B0604030504040204" pitchFamily="34" charset="-120"/>
                <a:ea typeface="微軟正黑體" panose="020B0604030504040204" pitchFamily="34" charset="-120"/>
              </a:rPr>
              <a:t>（</a:t>
            </a:r>
            <a:r>
              <a:rPr lang="zh-TW" altLang="en-US" sz="2400" b="1" dirty="0">
                <a:solidFill>
                  <a:srgbClr val="C00000"/>
                </a:solidFill>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去除重複屬性。一般式為 </a:t>
            </a:r>
            <a:r>
              <a:rPr lang="en-US" altLang="zh-TW" sz="2400" b="1" dirty="0">
                <a:latin typeface="微軟正黑體" panose="020B0604030504040204" pitchFamily="34" charset="-120"/>
                <a:ea typeface="微軟正黑體" panose="020B0604030504040204" pitchFamily="34" charset="-120"/>
              </a:rPr>
              <a:t>Result = R</a:t>
            </a:r>
            <a:r>
              <a:rPr lang="en-US" altLang="zh-TW" sz="2400" b="1" dirty="0">
                <a:solidFill>
                  <a:srgbClr val="C00000"/>
                </a:solidFill>
                <a:latin typeface="微軟正黑體" panose="020B0604030504040204" pitchFamily="34" charset="-120"/>
                <a:ea typeface="微軟正黑體" panose="020B0604030504040204" pitchFamily="34" charset="-120"/>
              </a:rPr>
              <a:t>*</a:t>
            </a:r>
            <a:r>
              <a:rPr lang="en-US" altLang="zh-TW" sz="2400" b="1" dirty="0">
                <a:latin typeface="微軟正黑體" panose="020B0604030504040204" pitchFamily="34" charset="-120"/>
                <a:ea typeface="微軟正黑體" panose="020B0604030504040204" pitchFamily="34" charset="-120"/>
              </a:rPr>
              <a:t>S</a:t>
            </a:r>
            <a:r>
              <a:rPr lang="en-US" altLang="zh-TW" sz="2400" dirty="0">
                <a:latin typeface="微軟正黑體" panose="020B0604030504040204" pitchFamily="34" charset="-120"/>
                <a:ea typeface="微軟正黑體" panose="020B0604030504040204" pitchFamily="34" charset="-120"/>
              </a:rPr>
              <a:t> </a:t>
            </a:r>
          </a:p>
          <a:p>
            <a:pPr lvl="1">
              <a:spcBef>
                <a:spcPts val="600"/>
              </a:spcBef>
              <a:spcAft>
                <a:spcPts val="600"/>
              </a:spcAft>
            </a:pPr>
            <a:r>
              <a:rPr lang="en-US" altLang="zh-TW" sz="2400" dirty="0">
                <a:latin typeface="微軟正黑體" panose="020B0604030504040204" pitchFamily="34" charset="-120"/>
                <a:ea typeface="微軟正黑體" panose="020B0604030504040204" pitchFamily="34" charset="-120"/>
              </a:rPr>
              <a:t>Result</a:t>
            </a:r>
            <a:r>
              <a:rPr lang="zh-TW" altLang="en-US" sz="2400" dirty="0">
                <a:latin typeface="微軟正黑體" panose="020B0604030504040204" pitchFamily="34" charset="-120"/>
                <a:ea typeface="微軟正黑體" panose="020B0604030504040204" pitchFamily="34" charset="-120"/>
              </a:rPr>
              <a:t>為一個關聯，屬性欄位整合</a:t>
            </a:r>
            <a:r>
              <a:rPr lang="en-US" altLang="zh-TW" sz="2400" dirty="0">
                <a:latin typeface="微軟正黑體" panose="020B0604030504040204" pitchFamily="34" charset="-120"/>
                <a:ea typeface="微軟正黑體" panose="020B0604030504040204" pitchFamily="34" charset="-120"/>
              </a:rPr>
              <a:t>R</a:t>
            </a:r>
            <a:r>
              <a:rPr lang="zh-TW" altLang="en-US" sz="2400" dirty="0">
                <a:latin typeface="微軟正黑體" panose="020B0604030504040204" pitchFamily="34" charset="-120"/>
                <a:ea typeface="微軟正黑體" panose="020B0604030504040204" pitchFamily="34" charset="-120"/>
              </a:rPr>
              <a:t>的屬性和</a:t>
            </a:r>
            <a:r>
              <a:rPr lang="en-US" altLang="zh-TW" sz="2400" dirty="0">
                <a:latin typeface="微軟正黑體" panose="020B0604030504040204" pitchFamily="34" charset="-120"/>
                <a:ea typeface="微軟正黑體" panose="020B0604030504040204" pitchFamily="34" charset="-120"/>
              </a:rPr>
              <a:t>S</a:t>
            </a:r>
            <a:r>
              <a:rPr lang="zh-TW" altLang="en-US" sz="2400" dirty="0">
                <a:latin typeface="微軟正黑體" panose="020B0604030504040204" pitchFamily="34" charset="-120"/>
                <a:ea typeface="微軟正黑體" panose="020B0604030504040204" pitchFamily="34" charset="-120"/>
              </a:rPr>
              <a:t>的屬性裡的</a:t>
            </a:r>
            <a:r>
              <a:rPr lang="zh-TW" altLang="en-US" sz="2400" b="1" dirty="0">
                <a:solidFill>
                  <a:srgbClr val="C0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非重複屬性</a:t>
            </a:r>
          </a:p>
          <a:p>
            <a:pPr lvl="1">
              <a:spcBef>
                <a:spcPts val="600"/>
              </a:spcBef>
              <a:spcAft>
                <a:spcPts val="600"/>
              </a:spcAft>
            </a:pPr>
            <a:r>
              <a:rPr lang="zh-TW" altLang="en-US" sz="2400" dirty="0">
                <a:latin typeface="微軟正黑體" panose="020B0604030504040204" pitchFamily="34" charset="-120"/>
                <a:ea typeface="微軟正黑體" panose="020B0604030504040204" pitchFamily="34" charset="-120"/>
              </a:rPr>
              <a:t>序列值為假設</a:t>
            </a:r>
            <a:r>
              <a:rPr lang="en-US" altLang="zh-TW" sz="2400" dirty="0">
                <a:latin typeface="微軟正黑體" panose="020B0604030504040204" pitchFamily="34" charset="-120"/>
                <a:ea typeface="微軟正黑體" panose="020B0604030504040204" pitchFamily="34" charset="-120"/>
              </a:rPr>
              <a:t>C</a:t>
            </a:r>
            <a:r>
              <a:rPr lang="zh-TW" altLang="en-US" sz="2400" dirty="0">
                <a:latin typeface="微軟正黑體" panose="020B0604030504040204" pitchFamily="34" charset="-120"/>
                <a:ea typeface="微軟正黑體" panose="020B0604030504040204" pitchFamily="34" charset="-120"/>
              </a:rPr>
              <a:t>為</a:t>
            </a:r>
            <a:r>
              <a:rPr lang="en-US" altLang="zh-TW" sz="2400" dirty="0">
                <a:latin typeface="微軟正黑體" panose="020B0604030504040204" pitchFamily="34" charset="-120"/>
                <a:ea typeface="微軟正黑體" panose="020B0604030504040204" pitchFamily="34" charset="-120"/>
              </a:rPr>
              <a:t>R</a:t>
            </a:r>
            <a:r>
              <a:rPr lang="zh-TW" altLang="en-US" sz="2400" dirty="0">
                <a:latin typeface="微軟正黑體" panose="020B0604030504040204" pitchFamily="34" charset="-120"/>
                <a:ea typeface="微軟正黑體" panose="020B0604030504040204" pitchFamily="34" charset="-120"/>
              </a:rPr>
              <a:t>和</a:t>
            </a:r>
            <a:r>
              <a:rPr lang="en-US" altLang="zh-TW" sz="2400" dirty="0">
                <a:latin typeface="微軟正黑體" panose="020B0604030504040204" pitchFamily="34" charset="-120"/>
                <a:ea typeface="微軟正黑體" panose="020B0604030504040204" pitchFamily="34" charset="-120"/>
              </a:rPr>
              <a:t>S</a:t>
            </a:r>
            <a:r>
              <a:rPr lang="zh-TW" altLang="en-US" sz="2400" dirty="0">
                <a:latin typeface="微軟正黑體" panose="020B0604030504040204" pitchFamily="34" charset="-120"/>
                <a:ea typeface="微軟正黑體" panose="020B0604030504040204" pitchFamily="34" charset="-120"/>
              </a:rPr>
              <a:t>的共同屬性（即</a:t>
            </a:r>
            <a:r>
              <a:rPr lang="en-US" altLang="zh-TW" sz="2400" dirty="0">
                <a:latin typeface="微軟正黑體" panose="020B0604030504040204" pitchFamily="34" charset="-120"/>
                <a:ea typeface="微軟正黑體" panose="020B0604030504040204" pitchFamily="34" charset="-120"/>
              </a:rPr>
              <a:t>C</a:t>
            </a:r>
            <a:r>
              <a:rPr lang="zh-TW" altLang="en-US" sz="2400" dirty="0">
                <a:latin typeface="微軟正黑體" panose="020B0604030504040204" pitchFamily="34" charset="-120"/>
                <a:ea typeface="微軟正黑體" panose="020B0604030504040204" pitchFamily="34" charset="-120"/>
              </a:rPr>
              <a:t>裡的每一個屬性名稱同時出現在</a:t>
            </a:r>
            <a:r>
              <a:rPr lang="en-US" altLang="zh-TW" sz="2400" dirty="0">
                <a:latin typeface="微軟正黑體" panose="020B0604030504040204" pitchFamily="34" charset="-120"/>
                <a:ea typeface="微軟正黑體" panose="020B0604030504040204" pitchFamily="34" charset="-120"/>
              </a:rPr>
              <a:t>R</a:t>
            </a:r>
            <a:r>
              <a:rPr lang="zh-TW" altLang="en-US" sz="2400" dirty="0">
                <a:latin typeface="微軟正黑體" panose="020B0604030504040204" pitchFamily="34" charset="-120"/>
                <a:ea typeface="微軟正黑體" panose="020B0604030504040204" pitchFamily="34" charset="-120"/>
              </a:rPr>
              <a:t>和</a:t>
            </a:r>
            <a:r>
              <a:rPr lang="en-US" altLang="zh-TW" sz="2400" dirty="0">
                <a:latin typeface="微軟正黑體" panose="020B0604030504040204" pitchFamily="34" charset="-120"/>
                <a:ea typeface="微軟正黑體" panose="020B0604030504040204" pitchFamily="34" charset="-120"/>
              </a:rPr>
              <a:t>S</a:t>
            </a:r>
            <a:r>
              <a:rPr lang="zh-TW" altLang="en-US" sz="2400" dirty="0">
                <a:latin typeface="微軟正黑體" panose="020B0604030504040204" pitchFamily="34" charset="-120"/>
                <a:ea typeface="微軟正黑體" panose="020B0604030504040204" pitchFamily="34" charset="-120"/>
              </a:rPr>
              <a:t>），則</a:t>
            </a:r>
            <a:r>
              <a:rPr lang="zh-TW" altLang="en-US" sz="2400" u="sng" dirty="0">
                <a:solidFill>
                  <a:srgbClr val="C00000"/>
                </a:solidFill>
                <a:latin typeface="微軟正黑體" panose="020B0604030504040204" pitchFamily="34" charset="-120"/>
                <a:ea typeface="微軟正黑體" panose="020B0604030504040204" pitchFamily="34" charset="-120"/>
              </a:rPr>
              <a:t>將</a:t>
            </a:r>
            <a:r>
              <a:rPr lang="en-US" altLang="zh-TW" sz="2400" u="sng" dirty="0">
                <a:solidFill>
                  <a:srgbClr val="C00000"/>
                </a:solidFill>
                <a:latin typeface="微軟正黑體" panose="020B0604030504040204" pitchFamily="34" charset="-120"/>
                <a:ea typeface="微軟正黑體" panose="020B0604030504040204" pitchFamily="34" charset="-120"/>
              </a:rPr>
              <a:t>C</a:t>
            </a:r>
            <a:r>
              <a:rPr lang="zh-TW" altLang="en-US" sz="2400" u="sng" dirty="0">
                <a:solidFill>
                  <a:srgbClr val="C00000"/>
                </a:solidFill>
                <a:latin typeface="微軟正黑體" panose="020B0604030504040204" pitchFamily="34" charset="-120"/>
                <a:ea typeface="微軟正黑體" panose="020B0604030504040204" pitchFamily="34" charset="-120"/>
              </a:rPr>
              <a:t>屬性值一樣的</a:t>
            </a:r>
            <a:r>
              <a:rPr lang="en-US" altLang="zh-TW" sz="2400" u="sng" dirty="0">
                <a:solidFill>
                  <a:srgbClr val="C00000"/>
                </a:solidFill>
                <a:latin typeface="微軟正黑體" panose="020B0604030504040204" pitchFamily="34" charset="-120"/>
                <a:ea typeface="微軟正黑體" panose="020B0604030504040204" pitchFamily="34" charset="-120"/>
              </a:rPr>
              <a:t>R</a:t>
            </a:r>
            <a:r>
              <a:rPr lang="zh-TW" altLang="en-US" sz="2400" u="sng" dirty="0">
                <a:solidFill>
                  <a:srgbClr val="C00000"/>
                </a:solidFill>
                <a:latin typeface="微軟正黑體" panose="020B0604030504040204" pitchFamily="34" charset="-120"/>
                <a:ea typeface="微軟正黑體" panose="020B0604030504040204" pitchFamily="34" charset="-120"/>
              </a:rPr>
              <a:t>序列值和</a:t>
            </a:r>
            <a:r>
              <a:rPr lang="en-US" altLang="zh-TW" sz="2400" u="sng" dirty="0">
                <a:solidFill>
                  <a:srgbClr val="C00000"/>
                </a:solidFill>
                <a:latin typeface="微軟正黑體" panose="020B0604030504040204" pitchFamily="34" charset="-120"/>
                <a:ea typeface="微軟正黑體" panose="020B0604030504040204" pitchFamily="34" charset="-120"/>
              </a:rPr>
              <a:t>S</a:t>
            </a:r>
            <a:r>
              <a:rPr lang="zh-TW" altLang="en-US" sz="2400" u="sng" dirty="0">
                <a:solidFill>
                  <a:srgbClr val="C00000"/>
                </a:solidFill>
                <a:latin typeface="微軟正黑體" panose="020B0604030504040204" pitchFamily="34" charset="-120"/>
                <a:ea typeface="微軟正黑體" panose="020B0604030504040204" pitchFamily="34" charset="-120"/>
              </a:rPr>
              <a:t>序列值兩兩結合起來，並去除重複屬性值</a:t>
            </a:r>
          </a:p>
        </p:txBody>
      </p:sp>
      <p:sp>
        <p:nvSpPr>
          <p:cNvPr id="4" name="投影片編號版面配置區 3">
            <a:extLst>
              <a:ext uri="{FF2B5EF4-FFF2-40B4-BE49-F238E27FC236}">
                <a16:creationId xmlns:a16="http://schemas.microsoft.com/office/drawing/2014/main" id="{4611BC07-CD25-4136-BA25-F34AB7F01406}"/>
              </a:ext>
            </a:extLst>
          </p:cNvPr>
          <p:cNvSpPr>
            <a:spLocks noGrp="1"/>
          </p:cNvSpPr>
          <p:nvPr>
            <p:ph type="sldNum" sz="quarter" idx="12"/>
          </p:nvPr>
        </p:nvSpPr>
        <p:spPr/>
        <p:txBody>
          <a:bodyPr/>
          <a:lstStyle/>
          <a:p>
            <a:fld id="{6243D286-E151-4778-8234-CC7B3DD5AA69}" type="slidenum">
              <a:rPr lang="zh-TW" altLang="en-US" smtClean="0"/>
              <a:t>16</a:t>
            </a:fld>
            <a:endParaRPr lang="zh-TW" altLang="en-US"/>
          </a:p>
        </p:txBody>
      </p:sp>
    </p:spTree>
    <p:extLst>
      <p:ext uri="{BB962C8B-B14F-4D97-AF65-F5344CB8AC3E}">
        <p14:creationId xmlns:p14="http://schemas.microsoft.com/office/powerpoint/2010/main" val="2354669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3EAE89-7013-4DD1-BB70-D3261079CBD5}"/>
              </a:ext>
            </a:extLst>
          </p:cNvPr>
          <p:cNvSpPr>
            <a:spLocks noGrp="1"/>
          </p:cNvSpPr>
          <p:nvPr>
            <p:ph type="title"/>
          </p:nvPr>
        </p:nvSpPr>
        <p:spPr/>
        <p:txBody>
          <a:bodyPr>
            <a:normAutofit/>
          </a:bodyPr>
          <a:lstStyle/>
          <a:p>
            <a:r>
              <a:rPr lang="zh-TW" altLang="en-US" sz="4000" b="1" dirty="0">
                <a:latin typeface="微軟正黑體" panose="020B0604030504040204" pitchFamily="34" charset="-120"/>
                <a:ea typeface="微軟正黑體" panose="020B0604030504040204" pitchFamily="34" charset="-120"/>
              </a:rPr>
              <a:t>範例：</a:t>
            </a:r>
            <a:r>
              <a:rPr lang="en-US" altLang="zh-TW" sz="4000" b="1" dirty="0">
                <a:latin typeface="微軟正黑體" panose="020B0604030504040204" pitchFamily="34" charset="-120"/>
                <a:ea typeface="微軟正黑體" panose="020B0604030504040204" pitchFamily="34" charset="-120"/>
              </a:rPr>
              <a:t> Result</a:t>
            </a:r>
            <a:r>
              <a:rPr lang="en-US" altLang="zh-TW" sz="4000" dirty="0">
                <a:latin typeface="微軟正黑體" panose="020B0604030504040204" pitchFamily="34" charset="-120"/>
                <a:ea typeface="微軟正黑體" panose="020B0604030504040204" pitchFamily="34" charset="-120"/>
              </a:rPr>
              <a:t> = </a:t>
            </a:r>
            <a:r>
              <a:rPr lang="en-US" altLang="zh-TW" sz="4000" b="1" dirty="0">
                <a:latin typeface="微軟正黑體" panose="020B0604030504040204" pitchFamily="34" charset="-120"/>
                <a:ea typeface="微軟正黑體" panose="020B0604030504040204" pitchFamily="34" charset="-120"/>
              </a:rPr>
              <a:t>Transaction * Cart</a:t>
            </a:r>
            <a:endParaRPr lang="zh-TW" altLang="en-US" dirty="0"/>
          </a:p>
        </p:txBody>
      </p:sp>
      <p:graphicFrame>
        <p:nvGraphicFramePr>
          <p:cNvPr id="4" name="Object 1">
            <a:extLst>
              <a:ext uri="{FF2B5EF4-FFF2-40B4-BE49-F238E27FC236}">
                <a16:creationId xmlns:a16="http://schemas.microsoft.com/office/drawing/2014/main" id="{2CBBD9B2-49DD-4162-8A6E-EE4260A00A1C}"/>
              </a:ext>
            </a:extLst>
          </p:cNvPr>
          <p:cNvGraphicFramePr>
            <a:graphicFrameLocks noChangeAspect="1"/>
          </p:cNvGraphicFramePr>
          <p:nvPr>
            <p:extLst>
              <p:ext uri="{D42A27DB-BD31-4B8C-83A1-F6EECF244321}">
                <p14:modId xmlns:p14="http://schemas.microsoft.com/office/powerpoint/2010/main" val="157241371"/>
              </p:ext>
            </p:extLst>
          </p:nvPr>
        </p:nvGraphicFramePr>
        <p:xfrm>
          <a:off x="1674044" y="1690688"/>
          <a:ext cx="8204200" cy="2133600"/>
        </p:xfrm>
        <a:graphic>
          <a:graphicData uri="http://schemas.openxmlformats.org/presentationml/2006/ole">
            <mc:AlternateContent xmlns:mc="http://schemas.openxmlformats.org/markup-compatibility/2006">
              <mc:Choice xmlns:v="urn:schemas-microsoft-com:vml" Requires="v">
                <p:oleObj spid="_x0000_s4104" r:id="rId3" imgW="7232294" imgH="1882750" progId="">
                  <p:embed/>
                </p:oleObj>
              </mc:Choice>
              <mc:Fallback>
                <p:oleObj r:id="rId3" imgW="7232294" imgH="1882750" progId="">
                  <p:embed/>
                  <p:pic>
                    <p:nvPicPr>
                      <p:cNvPr id="90113"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4044" y="1690688"/>
                        <a:ext cx="8204200" cy="213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2">
            <a:extLst>
              <a:ext uri="{FF2B5EF4-FFF2-40B4-BE49-F238E27FC236}">
                <a16:creationId xmlns:a16="http://schemas.microsoft.com/office/drawing/2014/main" id="{F5E0D315-9943-43EA-B77E-503407FF646D}"/>
              </a:ext>
            </a:extLst>
          </p:cNvPr>
          <p:cNvGraphicFramePr>
            <a:graphicFrameLocks noChangeAspect="1"/>
          </p:cNvGraphicFramePr>
          <p:nvPr>
            <p:extLst>
              <p:ext uri="{D42A27DB-BD31-4B8C-83A1-F6EECF244321}">
                <p14:modId xmlns:p14="http://schemas.microsoft.com/office/powerpoint/2010/main" val="2961114056"/>
              </p:ext>
            </p:extLst>
          </p:nvPr>
        </p:nvGraphicFramePr>
        <p:xfrm>
          <a:off x="1674044" y="4335462"/>
          <a:ext cx="5245100" cy="1663700"/>
        </p:xfrm>
        <a:graphic>
          <a:graphicData uri="http://schemas.openxmlformats.org/presentationml/2006/ole">
            <mc:AlternateContent xmlns:mc="http://schemas.openxmlformats.org/markup-compatibility/2006">
              <mc:Choice xmlns:v="urn:schemas-microsoft-com:vml" Requires="v">
                <p:oleObj spid="_x0000_s4105" r:id="rId5" imgW="4164482" imgH="1322222" progId="">
                  <p:embed/>
                </p:oleObj>
              </mc:Choice>
              <mc:Fallback>
                <p:oleObj r:id="rId5" imgW="4164482" imgH="1322222" progId="">
                  <p:embed/>
                  <p:pic>
                    <p:nvPicPr>
                      <p:cNvPr id="90114"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4044" y="4335462"/>
                        <a:ext cx="5245100" cy="166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投影片編號版面配置區 2">
            <a:extLst>
              <a:ext uri="{FF2B5EF4-FFF2-40B4-BE49-F238E27FC236}">
                <a16:creationId xmlns:a16="http://schemas.microsoft.com/office/drawing/2014/main" id="{F9E9EC52-119D-4878-94AC-503601D5D55C}"/>
              </a:ext>
            </a:extLst>
          </p:cNvPr>
          <p:cNvSpPr>
            <a:spLocks noGrp="1"/>
          </p:cNvSpPr>
          <p:nvPr>
            <p:ph type="sldNum" sz="quarter" idx="12"/>
          </p:nvPr>
        </p:nvSpPr>
        <p:spPr/>
        <p:txBody>
          <a:bodyPr/>
          <a:lstStyle/>
          <a:p>
            <a:fld id="{6243D286-E151-4778-8234-CC7B3DD5AA69}" type="slidenum">
              <a:rPr lang="zh-TW" altLang="en-US" smtClean="0"/>
              <a:t>17</a:t>
            </a:fld>
            <a:endParaRPr lang="zh-TW" altLang="en-US"/>
          </a:p>
        </p:txBody>
      </p:sp>
    </p:spTree>
    <p:extLst>
      <p:ext uri="{BB962C8B-B14F-4D97-AF65-F5344CB8AC3E}">
        <p14:creationId xmlns:p14="http://schemas.microsoft.com/office/powerpoint/2010/main" val="209444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xit" presetSubtype="16" fill="hold" nodeType="clickEffect">
                                  <p:stCondLst>
                                    <p:cond delay="0"/>
                                  </p:stCondLst>
                                  <p:childTnLst>
                                    <p:animEffect transition="out" filter="diamond(in)">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par>
                                <p:cTn id="8" presetID="8" presetClass="exit" presetSubtype="16" fill="hold" nodeType="withEffect">
                                  <p:stCondLst>
                                    <p:cond delay="0"/>
                                  </p:stCondLst>
                                  <p:childTnLst>
                                    <p:animEffect transition="out" filter="diamond(in)">
                                      <p:cBhvr>
                                        <p:cTn id="9" dur="2000"/>
                                        <p:tgtEl>
                                          <p:spTgt spid="5"/>
                                        </p:tgtEl>
                                      </p:cBhvr>
                                    </p:animEffect>
                                    <p:set>
                                      <p:cBhvr>
                                        <p:cTn id="10"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A44028-A4F5-4D59-91E5-A70AF706F5CB}"/>
              </a:ext>
            </a:extLst>
          </p:cNvPr>
          <p:cNvSpPr>
            <a:spLocks noGrp="1"/>
          </p:cNvSpPr>
          <p:nvPr>
            <p:ph type="title"/>
          </p:nvPr>
        </p:nvSpPr>
        <p:spPr/>
        <p:txBody>
          <a:bodyPr/>
          <a:lstStyle/>
          <a:p>
            <a:r>
              <a:rPr lang="en-US" altLang="zh-TW" dirty="0"/>
              <a:t>Result </a:t>
            </a:r>
            <a:endParaRPr lang="zh-TW" altLang="en-US" dirty="0"/>
          </a:p>
        </p:txBody>
      </p:sp>
      <p:pic>
        <p:nvPicPr>
          <p:cNvPr id="4" name="Picture 7">
            <a:extLst>
              <a:ext uri="{FF2B5EF4-FFF2-40B4-BE49-F238E27FC236}">
                <a16:creationId xmlns:a16="http://schemas.microsoft.com/office/drawing/2014/main" id="{5EDBBBA8-1C3D-4AAC-A2E2-A836FF962F31}"/>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847850"/>
            <a:ext cx="10549971"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a:extLst>
              <a:ext uri="{FF2B5EF4-FFF2-40B4-BE49-F238E27FC236}">
                <a16:creationId xmlns:a16="http://schemas.microsoft.com/office/drawing/2014/main" id="{16BF36B9-0649-4D46-87C6-FE519FD8523C}"/>
              </a:ext>
            </a:extLst>
          </p:cNvPr>
          <p:cNvSpPr>
            <a:spLocks noGrp="1"/>
          </p:cNvSpPr>
          <p:nvPr>
            <p:ph type="sldNum" sz="quarter" idx="12"/>
          </p:nvPr>
        </p:nvSpPr>
        <p:spPr/>
        <p:txBody>
          <a:bodyPr/>
          <a:lstStyle/>
          <a:p>
            <a:fld id="{6243D286-E151-4778-8234-CC7B3DD5AA69}" type="slidenum">
              <a:rPr lang="zh-TW" altLang="en-US" smtClean="0"/>
              <a:t>18</a:t>
            </a:fld>
            <a:endParaRPr lang="zh-TW" altLang="en-US"/>
          </a:p>
        </p:txBody>
      </p:sp>
    </p:spTree>
    <p:extLst>
      <p:ext uri="{BB962C8B-B14F-4D97-AF65-F5344CB8AC3E}">
        <p14:creationId xmlns:p14="http://schemas.microsoft.com/office/powerpoint/2010/main" val="133476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717A32-E0B9-440C-9908-D218C157C290}"/>
              </a:ext>
            </a:extLst>
          </p:cNvPr>
          <p:cNvSpPr>
            <a:spLocks noGrp="1"/>
          </p:cNvSpPr>
          <p:nvPr>
            <p:ph type="title"/>
          </p:nvPr>
        </p:nvSpPr>
        <p:spPr/>
        <p:txBody>
          <a:bodyPr/>
          <a:lstStyle/>
          <a:p>
            <a:r>
              <a:rPr lang="en-US" altLang="zh-TW" sz="4000" spc="600" dirty="0">
                <a:effectLst/>
                <a:latin typeface="微軟正黑體" pitchFamily="34" charset="-120"/>
                <a:ea typeface="微軟正黑體" pitchFamily="34" charset="-120"/>
                <a:cs typeface="+mn-cs"/>
              </a:rPr>
              <a:t>JOIN</a:t>
            </a:r>
            <a:r>
              <a:rPr lang="zh-TW" altLang="en-US" sz="4000" spc="600" dirty="0">
                <a:effectLst/>
                <a:latin typeface="微軟正黑體" pitchFamily="34" charset="-120"/>
                <a:ea typeface="微軟正黑體" pitchFamily="34" charset="-120"/>
                <a:cs typeface="+mn-cs"/>
              </a:rPr>
              <a:t> 範例</a:t>
            </a:r>
            <a:r>
              <a:rPr lang="en-US" altLang="zh-TW" sz="4000" spc="600" dirty="0">
                <a:effectLst/>
                <a:latin typeface="微軟正黑體" pitchFamily="34" charset="-120"/>
                <a:ea typeface="微軟正黑體" pitchFamily="34" charset="-120"/>
                <a:cs typeface="+mn-cs"/>
              </a:rPr>
              <a:t>1</a:t>
            </a:r>
            <a:endParaRPr lang="zh-TW" altLang="en-US" dirty="0"/>
          </a:p>
        </p:txBody>
      </p:sp>
      <p:sp>
        <p:nvSpPr>
          <p:cNvPr id="3" name="內容版面配置區 2">
            <a:extLst>
              <a:ext uri="{FF2B5EF4-FFF2-40B4-BE49-F238E27FC236}">
                <a16:creationId xmlns:a16="http://schemas.microsoft.com/office/drawing/2014/main" id="{3A66DD88-E913-4EC1-BB20-913BEC99283F}"/>
              </a:ext>
            </a:extLst>
          </p:cNvPr>
          <p:cNvSpPr>
            <a:spLocks noGrp="1"/>
          </p:cNvSpPr>
          <p:nvPr>
            <p:ph idx="1"/>
          </p:nvPr>
        </p:nvSpPr>
        <p:spPr/>
        <p:txBody>
          <a:bodyPr/>
          <a:lstStyle/>
          <a:p>
            <a:r>
              <a:rPr lang="zh-TW" altLang="en-US" sz="2400" b="1" dirty="0">
                <a:latin typeface="微軟正黑體" panose="020B0604030504040204" pitchFamily="34" charset="-120"/>
                <a:ea typeface="微軟正黑體" panose="020B0604030504040204" pitchFamily="34" charset="-120"/>
              </a:rPr>
              <a:t>列出「系統分析理論與實務」的作者姓名</a:t>
            </a:r>
          </a:p>
          <a:p>
            <a:pPr lvl="1">
              <a:lnSpc>
                <a:spcPct val="120000"/>
              </a:lnSpc>
            </a:pPr>
            <a:r>
              <a:rPr lang="en-US" altLang="zh-TW" dirty="0">
                <a:latin typeface="微軟正黑體" panose="020B0604030504040204" pitchFamily="34" charset="-120"/>
                <a:ea typeface="微軟正黑體" panose="020B0604030504040204" pitchFamily="34" charset="-120"/>
              </a:rPr>
              <a:t>Product  (</a:t>
            </a:r>
            <a:r>
              <a:rPr lang="zh-TW" altLang="en-US" b="1" u="sng" dirty="0">
                <a:latin typeface="微軟正黑體" panose="020B0604030504040204" pitchFamily="34" charset="-120"/>
                <a:ea typeface="微軟正黑體" panose="020B0604030504040204" pitchFamily="34" charset="-120"/>
              </a:rPr>
              <a:t>商品編號</a:t>
            </a:r>
            <a:r>
              <a:rPr lang="en-US" altLang="zh-TW" b="1" u="sng" dirty="0" err="1">
                <a:latin typeface="微軟正黑體" panose="020B0604030504040204" pitchFamily="34" charset="-120"/>
                <a:ea typeface="微軟正黑體" panose="020B0604030504040204" pitchFamily="34" charset="-120"/>
              </a:rPr>
              <a:t>pNo</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商品名稱</a:t>
            </a:r>
            <a:r>
              <a:rPr lang="en-US" altLang="zh-TW" dirty="0" err="1">
                <a:latin typeface="微軟正黑體" panose="020B0604030504040204" pitchFamily="34" charset="-120"/>
                <a:ea typeface="微軟正黑體" panose="020B0604030504040204" pitchFamily="34" charset="-120"/>
              </a:rPr>
              <a:t>pName</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定價</a:t>
            </a:r>
            <a:r>
              <a:rPr lang="en-US" altLang="zh-TW" dirty="0" err="1">
                <a:latin typeface="微軟正黑體" panose="020B0604030504040204" pitchFamily="34" charset="-120"/>
                <a:ea typeface="微軟正黑體" panose="020B0604030504040204" pitchFamily="34" charset="-120"/>
              </a:rPr>
              <a:t>unitPrice</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種類</a:t>
            </a:r>
            <a:r>
              <a:rPr lang="en-US" altLang="zh-TW" dirty="0">
                <a:latin typeface="微軟正黑體" panose="020B0604030504040204" pitchFamily="34" charset="-120"/>
                <a:ea typeface="微軟正黑體" panose="020B0604030504040204" pitchFamily="34" charset="-120"/>
              </a:rPr>
              <a:t>category)</a:t>
            </a:r>
          </a:p>
          <a:p>
            <a:pPr>
              <a:lnSpc>
                <a:spcPct val="120000"/>
              </a:lnSpc>
              <a:buNone/>
            </a:pPr>
            <a:endParaRPr lang="en-US" altLang="zh-TW" sz="2800" dirty="0">
              <a:latin typeface="微軟正黑體" panose="020B0604030504040204" pitchFamily="34" charset="-120"/>
              <a:ea typeface="微軟正黑體" panose="020B0604030504040204" pitchFamily="34" charset="-120"/>
            </a:endParaRPr>
          </a:p>
          <a:p>
            <a:pPr lvl="1">
              <a:lnSpc>
                <a:spcPct val="120000"/>
              </a:lnSpc>
            </a:pPr>
            <a:r>
              <a:rPr lang="en-US" altLang="zh-TW" dirty="0">
                <a:latin typeface="微軟正黑體" panose="020B0604030504040204" pitchFamily="34" charset="-120"/>
                <a:ea typeface="微軟正黑體" panose="020B0604030504040204" pitchFamily="34" charset="-120"/>
              </a:rPr>
              <a:t>Author  (</a:t>
            </a:r>
            <a:r>
              <a:rPr lang="zh-TW" altLang="en-US" b="1" u="sng" dirty="0">
                <a:latin typeface="微軟正黑體" panose="020B0604030504040204" pitchFamily="34" charset="-120"/>
                <a:ea typeface="微軟正黑體" panose="020B0604030504040204" pitchFamily="34" charset="-120"/>
              </a:rPr>
              <a:t>商品編號</a:t>
            </a:r>
            <a:r>
              <a:rPr lang="en-US" altLang="zh-TW" b="1" u="sng" dirty="0" err="1">
                <a:latin typeface="微軟正黑體" panose="020B0604030504040204" pitchFamily="34" charset="-120"/>
                <a:ea typeface="微軟正黑體" panose="020B0604030504040204" pitchFamily="34" charset="-120"/>
              </a:rPr>
              <a:t>pNo</a:t>
            </a:r>
            <a:r>
              <a:rPr lang="en-US" altLang="zh-TW" u="sng" dirty="0">
                <a:latin typeface="微軟正黑體" panose="020B0604030504040204" pitchFamily="34" charset="-120"/>
                <a:ea typeface="微軟正黑體" panose="020B0604030504040204" pitchFamily="34" charset="-120"/>
              </a:rPr>
              <a:t>, </a:t>
            </a:r>
            <a:r>
              <a:rPr lang="zh-TW" altLang="en-US" u="sng" dirty="0">
                <a:solidFill>
                  <a:srgbClr val="0070C0"/>
                </a:solidFill>
                <a:latin typeface="微軟正黑體" panose="020B0604030504040204" pitchFamily="34" charset="-120"/>
                <a:ea typeface="微軟正黑體" panose="020B0604030504040204" pitchFamily="34" charset="-120"/>
              </a:rPr>
              <a:t>創作者名稱</a:t>
            </a:r>
            <a:r>
              <a:rPr lang="en-US" altLang="zh-TW" u="sng" dirty="0">
                <a:solidFill>
                  <a:srgbClr val="0070C0"/>
                </a:solidFill>
                <a:latin typeface="微軟正黑體" panose="020B0604030504040204" pitchFamily="34" charset="-120"/>
                <a:ea typeface="微軟正黑體" panose="020B0604030504040204" pitchFamily="34" charset="-120"/>
              </a:rPr>
              <a:t>name</a:t>
            </a:r>
            <a:r>
              <a:rPr lang="en-US" altLang="zh-TW" dirty="0">
                <a:latin typeface="微軟正黑體" panose="020B0604030504040204" pitchFamily="34" charset="-120"/>
                <a:ea typeface="微軟正黑體" panose="020B0604030504040204" pitchFamily="34" charset="-120"/>
              </a:rPr>
              <a:t>)</a:t>
            </a:r>
            <a:endParaRPr lang="en-US" altLang="zh-TW" sz="2400" dirty="0">
              <a:latin typeface="微軟正黑體" panose="020B0604030504040204" pitchFamily="34" charset="-120"/>
              <a:ea typeface="微軟正黑體" panose="020B0604030504040204" pitchFamily="34" charset="-120"/>
            </a:endParaRPr>
          </a:p>
          <a:p>
            <a:endParaRPr lang="zh-TW" altLang="en-US" dirty="0"/>
          </a:p>
        </p:txBody>
      </p:sp>
      <p:sp>
        <p:nvSpPr>
          <p:cNvPr id="5" name="文字方塊 4">
            <a:extLst>
              <a:ext uri="{FF2B5EF4-FFF2-40B4-BE49-F238E27FC236}">
                <a16:creationId xmlns:a16="http://schemas.microsoft.com/office/drawing/2014/main" id="{DF5B6A04-BE12-4CC9-9C4D-607975D9E821}"/>
              </a:ext>
            </a:extLst>
          </p:cNvPr>
          <p:cNvSpPr txBox="1"/>
          <p:nvPr/>
        </p:nvSpPr>
        <p:spPr>
          <a:xfrm>
            <a:off x="4445000" y="2781300"/>
            <a:ext cx="2262158" cy="369332"/>
          </a:xfrm>
          <a:prstGeom prst="rect">
            <a:avLst/>
          </a:prstGeom>
          <a:noFill/>
        </p:spPr>
        <p:txBody>
          <a:bodyPr wrap="none" rtlCol="0">
            <a:spAutoFit/>
          </a:bodyPr>
          <a:lstStyle/>
          <a:p>
            <a:r>
              <a:rPr lang="zh-TW" altLang="en-US" b="1" dirty="0">
                <a:solidFill>
                  <a:schemeClr val="bg1"/>
                </a:solidFill>
                <a:highlight>
                  <a:srgbClr val="800000"/>
                </a:highlight>
                <a:latin typeface="微軟正黑體" pitchFamily="34" charset="-120"/>
                <a:ea typeface="微軟正黑體" pitchFamily="34" charset="-120"/>
              </a:rPr>
              <a:t>系統分析理論與實務</a:t>
            </a:r>
            <a:endParaRPr lang="en-US" altLang="zh-TW" b="1" dirty="0">
              <a:solidFill>
                <a:schemeClr val="bg1"/>
              </a:solidFill>
              <a:highlight>
                <a:srgbClr val="800000"/>
              </a:highlight>
              <a:latin typeface="微軟正黑體" pitchFamily="34" charset="-120"/>
              <a:ea typeface="微軟正黑體" pitchFamily="34" charset="-120"/>
            </a:endParaRPr>
          </a:p>
        </p:txBody>
      </p:sp>
      <p:cxnSp>
        <p:nvCxnSpPr>
          <p:cNvPr id="7" name="直線單箭頭接點 6">
            <a:extLst>
              <a:ext uri="{FF2B5EF4-FFF2-40B4-BE49-F238E27FC236}">
                <a16:creationId xmlns:a16="http://schemas.microsoft.com/office/drawing/2014/main" id="{AC50722B-99DD-4419-8F1D-B56A2FC3E311}"/>
              </a:ext>
            </a:extLst>
          </p:cNvPr>
          <p:cNvCxnSpPr>
            <a:cxnSpLocks/>
          </p:cNvCxnSpPr>
          <p:nvPr/>
        </p:nvCxnSpPr>
        <p:spPr>
          <a:xfrm>
            <a:off x="3505200" y="2667000"/>
            <a:ext cx="0" cy="6477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EB13D63E-CFE4-4B3D-8D79-A2720470984C}"/>
              </a:ext>
            </a:extLst>
          </p:cNvPr>
          <p:cNvSpPr txBox="1"/>
          <p:nvPr/>
        </p:nvSpPr>
        <p:spPr>
          <a:xfrm>
            <a:off x="1480329" y="4175411"/>
            <a:ext cx="8191500" cy="1304909"/>
          </a:xfrm>
          <a:prstGeom prst="rect">
            <a:avLst/>
          </a:prstGeom>
          <a:noFill/>
          <a:ln w="12700">
            <a:solidFill>
              <a:schemeClr val="tx1"/>
            </a:solidFill>
            <a:prstDash val="dash"/>
          </a:ln>
        </p:spPr>
        <p:txBody>
          <a:bodyPr wrap="square" rtlCol="0">
            <a:spAutoFit/>
          </a:bodyPr>
          <a:lstStyle/>
          <a:p>
            <a:pPr>
              <a:lnSpc>
                <a:spcPct val="150000"/>
              </a:lnSpc>
              <a:buNone/>
            </a:pPr>
            <a:r>
              <a:rPr lang="en-US" altLang="zh-TW" sz="2800" b="1" dirty="0">
                <a:solidFill>
                  <a:srgbClr val="FF5050"/>
                </a:solidFill>
                <a:latin typeface="微軟正黑體" panose="020B0604030504040204" pitchFamily="34" charset="-120"/>
                <a:ea typeface="微軟正黑體" panose="020B0604030504040204" pitchFamily="34" charset="-120"/>
              </a:rPr>
              <a:t>Temp=</a:t>
            </a:r>
            <a:r>
              <a:rPr lang="en-US" altLang="zh-TW" sz="2800" b="1" dirty="0">
                <a:solidFill>
                  <a:srgbClr val="FF5050"/>
                </a:solidFill>
                <a:latin typeface="微軟正黑體" panose="020B0604030504040204" pitchFamily="34" charset="-120"/>
                <a:ea typeface="微軟正黑體" panose="020B0604030504040204" pitchFamily="34" charset="-120"/>
                <a:sym typeface="Symbol" pitchFamily="18" charset="2"/>
              </a:rPr>
              <a:t></a:t>
            </a:r>
            <a:r>
              <a:rPr lang="en-US" altLang="zh-TW" sz="2800" b="1" baseline="-25000" dirty="0" err="1">
                <a:solidFill>
                  <a:srgbClr val="FF5050"/>
                </a:solidFill>
                <a:latin typeface="微軟正黑體" panose="020B0604030504040204" pitchFamily="34" charset="-120"/>
                <a:ea typeface="微軟正黑體" panose="020B0604030504040204" pitchFamily="34" charset="-120"/>
              </a:rPr>
              <a:t>pNo</a:t>
            </a:r>
            <a:r>
              <a:rPr lang="en-US" altLang="zh-TW" sz="2800" b="1" dirty="0">
                <a:solidFill>
                  <a:srgbClr val="FF5050"/>
                </a:solidFill>
                <a:latin typeface="微軟正黑體" panose="020B0604030504040204" pitchFamily="34" charset="-120"/>
                <a:ea typeface="微軟正黑體" panose="020B0604030504040204" pitchFamily="34" charset="-120"/>
              </a:rPr>
              <a:t> (</a:t>
            </a:r>
            <a:r>
              <a:rPr lang="en-US" altLang="zh-TW" sz="2800" b="1" dirty="0">
                <a:solidFill>
                  <a:srgbClr val="FF5050"/>
                </a:solidFill>
                <a:latin typeface="微軟正黑體" panose="020B0604030504040204" pitchFamily="34" charset="-120"/>
                <a:ea typeface="微軟正黑體" panose="020B0604030504040204" pitchFamily="34" charset="-120"/>
                <a:sym typeface="Symbol" pitchFamily="18" charset="2"/>
              </a:rPr>
              <a:t></a:t>
            </a:r>
            <a:r>
              <a:rPr lang="en-US" altLang="zh-TW" sz="2800" b="1" baseline="-25000" dirty="0" err="1">
                <a:solidFill>
                  <a:srgbClr val="FF5050"/>
                </a:solidFill>
                <a:latin typeface="微軟正黑體" panose="020B0604030504040204" pitchFamily="34" charset="-120"/>
                <a:ea typeface="微軟正黑體" panose="020B0604030504040204" pitchFamily="34" charset="-120"/>
              </a:rPr>
              <a:t>pName</a:t>
            </a:r>
            <a:r>
              <a:rPr lang="en-US" altLang="zh-TW" sz="2800" b="1" baseline="-25000" dirty="0">
                <a:solidFill>
                  <a:srgbClr val="FF5050"/>
                </a:solidFill>
                <a:latin typeface="微軟正黑體" panose="020B0604030504040204" pitchFamily="34" charset="-120"/>
                <a:ea typeface="微軟正黑體" panose="020B0604030504040204" pitchFamily="34" charset="-120"/>
              </a:rPr>
              <a:t>=‘</a:t>
            </a:r>
            <a:r>
              <a:rPr lang="zh-TW" altLang="en-US" sz="2800" b="1" baseline="-25000" dirty="0">
                <a:solidFill>
                  <a:srgbClr val="FF5050"/>
                </a:solidFill>
                <a:latin typeface="微軟正黑體" panose="020B0604030504040204" pitchFamily="34" charset="-120"/>
                <a:ea typeface="微軟正黑體" panose="020B0604030504040204" pitchFamily="34" charset="-120"/>
              </a:rPr>
              <a:t>系統分析理論與實務</a:t>
            </a:r>
            <a:r>
              <a:rPr lang="en-US" altLang="zh-TW" sz="2800" b="1" baseline="-25000" dirty="0">
                <a:solidFill>
                  <a:srgbClr val="FF5050"/>
                </a:solidFill>
                <a:latin typeface="微軟正黑體" panose="020B0604030504040204" pitchFamily="34" charset="-120"/>
                <a:ea typeface="微軟正黑體" panose="020B0604030504040204" pitchFamily="34" charset="-120"/>
              </a:rPr>
              <a:t>’</a:t>
            </a:r>
            <a:r>
              <a:rPr lang="zh-TW" altLang="en-US" sz="2800" b="1" baseline="-25000" dirty="0">
                <a:solidFill>
                  <a:srgbClr val="FF5050"/>
                </a:solidFill>
                <a:latin typeface="微軟正黑體" panose="020B0604030504040204" pitchFamily="34" charset="-120"/>
                <a:ea typeface="微軟正黑體" panose="020B0604030504040204" pitchFamily="34" charset="-120"/>
              </a:rPr>
              <a:t> </a:t>
            </a:r>
            <a:r>
              <a:rPr lang="en-US" altLang="zh-TW" sz="2800" b="1" dirty="0">
                <a:solidFill>
                  <a:srgbClr val="FF5050"/>
                </a:solidFill>
                <a:latin typeface="微軟正黑體" panose="020B0604030504040204" pitchFamily="34" charset="-120"/>
                <a:ea typeface="微軟正黑體" panose="020B0604030504040204" pitchFamily="34" charset="-120"/>
              </a:rPr>
              <a:t>(Product))</a:t>
            </a:r>
          </a:p>
          <a:p>
            <a:pPr>
              <a:lnSpc>
                <a:spcPct val="150000"/>
              </a:lnSpc>
              <a:buNone/>
            </a:pPr>
            <a:r>
              <a:rPr lang="en-US" altLang="zh-TW" sz="2800" b="1" dirty="0">
                <a:solidFill>
                  <a:srgbClr val="FF5050"/>
                </a:solidFill>
                <a:latin typeface="微軟正黑體" panose="020B0604030504040204" pitchFamily="34" charset="-120"/>
                <a:ea typeface="微軟正黑體" panose="020B0604030504040204" pitchFamily="34" charset="-120"/>
              </a:rPr>
              <a:t>Result= </a:t>
            </a:r>
            <a:r>
              <a:rPr lang="en-US" altLang="zh-TW" sz="2800" b="1" dirty="0">
                <a:solidFill>
                  <a:srgbClr val="FF5050"/>
                </a:solidFill>
                <a:latin typeface="微軟正黑體" panose="020B0604030504040204" pitchFamily="34" charset="-120"/>
                <a:ea typeface="微軟正黑體" panose="020B0604030504040204" pitchFamily="34" charset="-120"/>
                <a:sym typeface="Symbol" pitchFamily="18" charset="2"/>
              </a:rPr>
              <a:t></a:t>
            </a:r>
            <a:r>
              <a:rPr lang="en-US" altLang="zh-TW" sz="2800" b="1" baseline="-25000" dirty="0">
                <a:solidFill>
                  <a:srgbClr val="FF5050"/>
                </a:solidFill>
                <a:latin typeface="微軟正黑體" panose="020B0604030504040204" pitchFamily="34" charset="-120"/>
                <a:ea typeface="微軟正黑體" panose="020B0604030504040204" pitchFamily="34" charset="-120"/>
              </a:rPr>
              <a:t> name</a:t>
            </a:r>
            <a:r>
              <a:rPr lang="en-US" altLang="zh-TW" sz="2800" b="1" dirty="0">
                <a:solidFill>
                  <a:srgbClr val="FF5050"/>
                </a:solidFill>
                <a:latin typeface="微軟正黑體" panose="020B0604030504040204" pitchFamily="34" charset="-120"/>
                <a:ea typeface="微軟正黑體" panose="020B0604030504040204" pitchFamily="34" charset="-120"/>
              </a:rPr>
              <a:t>(Temp *</a:t>
            </a:r>
            <a:r>
              <a:rPr lang="zh-TW" altLang="en-US" sz="2800" b="1" dirty="0">
                <a:solidFill>
                  <a:srgbClr val="FF5050"/>
                </a:solidFill>
                <a:latin typeface="微軟正黑體" panose="020B0604030504040204" pitchFamily="34" charset="-120"/>
                <a:ea typeface="微軟正黑體" panose="020B0604030504040204" pitchFamily="34" charset="-120"/>
              </a:rPr>
              <a:t> </a:t>
            </a:r>
            <a:r>
              <a:rPr lang="en-US" altLang="zh-TW" sz="2800" b="1" dirty="0">
                <a:solidFill>
                  <a:srgbClr val="FF5050"/>
                </a:solidFill>
                <a:latin typeface="微軟正黑體" panose="020B0604030504040204" pitchFamily="34" charset="-120"/>
                <a:ea typeface="微軟正黑體" panose="020B0604030504040204" pitchFamily="34" charset="-120"/>
              </a:rPr>
              <a:t>Author)</a:t>
            </a:r>
            <a:endParaRPr lang="en-US" altLang="zh-TW" sz="2800" dirty="0">
              <a:solidFill>
                <a:srgbClr val="FF5050"/>
              </a:solidFill>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B243D035-6D6E-461A-9681-2C152562DAE9}"/>
              </a:ext>
            </a:extLst>
          </p:cNvPr>
          <p:cNvSpPr>
            <a:spLocks noGrp="1"/>
          </p:cNvSpPr>
          <p:nvPr>
            <p:ph type="sldNum" sz="quarter" idx="12"/>
          </p:nvPr>
        </p:nvSpPr>
        <p:spPr/>
        <p:txBody>
          <a:bodyPr/>
          <a:lstStyle/>
          <a:p>
            <a:fld id="{6243D286-E151-4778-8234-CC7B3DD5AA69}" type="slidenum">
              <a:rPr lang="zh-TW" altLang="en-US" smtClean="0"/>
              <a:t>19</a:t>
            </a:fld>
            <a:endParaRPr lang="zh-TW" altLang="en-US"/>
          </a:p>
        </p:txBody>
      </p:sp>
    </p:spTree>
    <p:extLst>
      <p:ext uri="{BB962C8B-B14F-4D97-AF65-F5344CB8AC3E}">
        <p14:creationId xmlns:p14="http://schemas.microsoft.com/office/powerpoint/2010/main" val="3518077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CEA084-B617-4F66-819F-826B6C6DEAD1}"/>
              </a:ext>
            </a:extLst>
          </p:cNvPr>
          <p:cNvSpPr>
            <a:spLocks noGrp="1"/>
          </p:cNvSpPr>
          <p:nvPr>
            <p:ph type="title"/>
          </p:nvPr>
        </p:nvSpPr>
        <p:spPr/>
        <p:txBody>
          <a:bodyPr/>
          <a:lstStyle/>
          <a:p>
            <a:r>
              <a:rPr lang="en-US" altLang="zh-TW" dirty="0"/>
              <a:t>SQL</a:t>
            </a:r>
            <a:r>
              <a:rPr lang="zh-TW" altLang="en-US" dirty="0"/>
              <a:t>運作的理論基礎</a:t>
            </a:r>
          </a:p>
        </p:txBody>
      </p:sp>
      <p:sp>
        <p:nvSpPr>
          <p:cNvPr id="3" name="內容版面配置區 2">
            <a:extLst>
              <a:ext uri="{FF2B5EF4-FFF2-40B4-BE49-F238E27FC236}">
                <a16:creationId xmlns:a16="http://schemas.microsoft.com/office/drawing/2014/main" id="{D854399A-069A-42FA-BC13-B18F8C3A104F}"/>
              </a:ext>
            </a:extLst>
          </p:cNvPr>
          <p:cNvSpPr>
            <a:spLocks noGrp="1"/>
          </p:cNvSpPr>
          <p:nvPr>
            <p:ph idx="1"/>
          </p:nvPr>
        </p:nvSpPr>
        <p:spPr/>
        <p:txBody>
          <a:bodyPr/>
          <a:lstStyle/>
          <a:p>
            <a:endParaRPr lang="en-US" altLang="zh-TW" dirty="0">
              <a:latin typeface="微軟正黑體" panose="020B0604030504040204" pitchFamily="34" charset="-120"/>
            </a:endParaRPr>
          </a:p>
          <a:p>
            <a:endParaRPr lang="en-US" altLang="zh-TW" dirty="0">
              <a:latin typeface="微軟正黑體" panose="020B0604030504040204" pitchFamily="34" charset="-120"/>
            </a:endParaRPr>
          </a:p>
          <a:p>
            <a:endParaRPr lang="en-US" altLang="zh-TW" dirty="0">
              <a:latin typeface="微軟正黑體" panose="020B0604030504040204" pitchFamily="34" charset="-120"/>
            </a:endParaRPr>
          </a:p>
          <a:p>
            <a:r>
              <a:rPr lang="zh-TW" altLang="en-US" dirty="0">
                <a:latin typeface="微軟正黑體" panose="020B0604030504040204" pitchFamily="34" charset="-120"/>
              </a:rPr>
              <a:t>運算方式</a:t>
            </a:r>
            <a:endParaRPr lang="en-US" altLang="zh-TW" dirty="0">
              <a:latin typeface="微軟正黑體" panose="020B0604030504040204" pitchFamily="34" charset="-120"/>
            </a:endParaRPr>
          </a:p>
          <a:p>
            <a:pPr lvl="1">
              <a:lnSpc>
                <a:spcPct val="110000"/>
              </a:lnSpc>
            </a:pPr>
            <a:r>
              <a:rPr lang="zh-TW" altLang="en-US" b="1" dirty="0">
                <a:latin typeface="微軟正黑體" panose="020B0604030504040204" pitchFamily="34" charset="-120"/>
              </a:rPr>
              <a:t>關聯代數（</a:t>
            </a:r>
            <a:r>
              <a:rPr lang="en-US" altLang="zh-TW" b="1" dirty="0">
                <a:latin typeface="微軟正黑體" panose="020B0604030504040204" pitchFamily="34" charset="-120"/>
              </a:rPr>
              <a:t>Relational Algebra</a:t>
            </a:r>
            <a:r>
              <a:rPr lang="zh-TW" altLang="en-US" b="1" dirty="0">
                <a:latin typeface="微軟正黑體" panose="020B0604030504040204" pitchFamily="34" charset="-120"/>
              </a:rPr>
              <a:t>）</a:t>
            </a:r>
            <a:endParaRPr lang="en-US" altLang="zh-TW" b="1" dirty="0">
              <a:latin typeface="微軟正黑體" panose="020B0604030504040204" pitchFamily="34" charset="-120"/>
            </a:endParaRPr>
          </a:p>
          <a:p>
            <a:pPr lvl="1">
              <a:lnSpc>
                <a:spcPct val="110000"/>
              </a:lnSpc>
            </a:pPr>
            <a:r>
              <a:rPr lang="zh-TW" altLang="en-US" b="1" dirty="0">
                <a:latin typeface="微軟正黑體" panose="020B0604030504040204" pitchFamily="34" charset="-120"/>
              </a:rPr>
              <a:t>關聯邏輯計算法 （</a:t>
            </a:r>
            <a:r>
              <a:rPr lang="en-US" altLang="zh-TW" b="1" dirty="0">
                <a:latin typeface="微軟正黑體" panose="020B0604030504040204" pitchFamily="34" charset="-120"/>
              </a:rPr>
              <a:t>Relational Calculus)</a:t>
            </a:r>
          </a:p>
          <a:p>
            <a:r>
              <a:rPr lang="zh-TW" altLang="en-US" dirty="0">
                <a:latin typeface="微軟正黑體" panose="020B0604030504040204" pitchFamily="34" charset="-120"/>
              </a:rPr>
              <a:t>關聯代數運算子</a:t>
            </a:r>
            <a:endParaRPr lang="en-US" altLang="zh-TW" dirty="0">
              <a:latin typeface="微軟正黑體" panose="020B0604030504040204" pitchFamily="34" charset="-120"/>
            </a:endParaRPr>
          </a:p>
          <a:p>
            <a:pPr lvl="1"/>
            <a:r>
              <a:rPr lang="zh-TW" altLang="en-US" dirty="0">
                <a:latin typeface="微軟正黑體" panose="020B0604030504040204" pitchFamily="34" charset="-120"/>
              </a:rPr>
              <a:t>關聯</a:t>
            </a:r>
            <a:r>
              <a:rPr lang="en-US" altLang="zh-TW" dirty="0">
                <a:latin typeface="微軟正黑體" panose="020B0604030504040204" pitchFamily="34" charset="-120"/>
              </a:rPr>
              <a:t>(</a:t>
            </a:r>
            <a:r>
              <a:rPr lang="zh-TW" altLang="en-US" dirty="0">
                <a:latin typeface="微軟正黑體" panose="020B0604030504040204" pitchFamily="34" charset="-120"/>
              </a:rPr>
              <a:t>資料表</a:t>
            </a:r>
            <a:r>
              <a:rPr lang="en-US" altLang="zh-TW" dirty="0">
                <a:latin typeface="微軟正黑體" panose="020B0604030504040204" pitchFamily="34" charset="-120"/>
              </a:rPr>
              <a:t>)</a:t>
            </a:r>
            <a:r>
              <a:rPr lang="zh-TW" altLang="en-US" dirty="0">
                <a:latin typeface="微軟正黑體" panose="020B0604030504040204" pitchFamily="34" charset="-120"/>
              </a:rPr>
              <a:t>運算的結果也是關聯</a:t>
            </a:r>
            <a:r>
              <a:rPr lang="en-US" altLang="zh-TW" dirty="0">
                <a:latin typeface="微軟正黑體" panose="020B0604030504040204" pitchFamily="34" charset="-120"/>
              </a:rPr>
              <a:t>(</a:t>
            </a:r>
            <a:r>
              <a:rPr lang="zh-TW" altLang="en-US" dirty="0">
                <a:latin typeface="微軟正黑體" panose="020B0604030504040204" pitchFamily="34" charset="-120"/>
              </a:rPr>
              <a:t>資料表</a:t>
            </a:r>
            <a:r>
              <a:rPr lang="en-US" altLang="zh-TW" dirty="0">
                <a:latin typeface="微軟正黑體" panose="020B0604030504040204" pitchFamily="34" charset="-120"/>
              </a:rPr>
              <a:t>)</a:t>
            </a:r>
          </a:p>
          <a:p>
            <a:pPr lvl="1"/>
            <a:r>
              <a:rPr lang="zh-TW" altLang="en-US" dirty="0">
                <a:latin typeface="微軟正黑體" panose="020B0604030504040204" pitchFamily="34" charset="-120"/>
              </a:rPr>
              <a:t>集合運算子</a:t>
            </a:r>
            <a:r>
              <a:rPr lang="en-US" altLang="zh-TW" dirty="0">
                <a:latin typeface="微軟正黑體" panose="020B0604030504040204" pitchFamily="34" charset="-120"/>
              </a:rPr>
              <a:t>(</a:t>
            </a:r>
            <a:r>
              <a:rPr lang="zh-TW" altLang="en-US" dirty="0">
                <a:latin typeface="微軟正黑體" panose="020B0604030504040204" pitchFamily="34" charset="-120"/>
              </a:rPr>
              <a:t>交集、聯集、差集</a:t>
            </a:r>
            <a:r>
              <a:rPr lang="en-US" altLang="zh-TW" dirty="0">
                <a:latin typeface="微軟正黑體" panose="020B0604030504040204" pitchFamily="34" charset="-120"/>
              </a:rPr>
              <a:t>)</a:t>
            </a:r>
          </a:p>
          <a:p>
            <a:pPr lvl="1"/>
            <a:r>
              <a:rPr lang="zh-TW" altLang="en-US" dirty="0">
                <a:latin typeface="微軟正黑體" panose="020B0604030504040204" pitchFamily="34" charset="-120"/>
              </a:rPr>
              <a:t>關聯代數專屬運算子</a:t>
            </a:r>
          </a:p>
          <a:p>
            <a:pPr lvl="1"/>
            <a:endParaRPr lang="zh-TW" altLang="en-US" dirty="0"/>
          </a:p>
        </p:txBody>
      </p:sp>
      <p:sp>
        <p:nvSpPr>
          <p:cNvPr id="4" name="投影片編號版面配置區 3">
            <a:extLst>
              <a:ext uri="{FF2B5EF4-FFF2-40B4-BE49-F238E27FC236}">
                <a16:creationId xmlns:a16="http://schemas.microsoft.com/office/drawing/2014/main" id="{69816857-3F86-482C-8B99-82326B06F4A5}"/>
              </a:ext>
            </a:extLst>
          </p:cNvPr>
          <p:cNvSpPr>
            <a:spLocks noGrp="1"/>
          </p:cNvSpPr>
          <p:nvPr>
            <p:ph type="sldNum" sz="quarter" idx="12"/>
          </p:nvPr>
        </p:nvSpPr>
        <p:spPr/>
        <p:txBody>
          <a:bodyPr/>
          <a:lstStyle/>
          <a:p>
            <a:fld id="{6243D286-E151-4778-8234-CC7B3DD5AA69}" type="slidenum">
              <a:rPr lang="zh-TW" altLang="en-US" smtClean="0"/>
              <a:t>2</a:t>
            </a:fld>
            <a:endParaRPr lang="zh-TW" altLang="en-US"/>
          </a:p>
        </p:txBody>
      </p:sp>
      <p:sp>
        <p:nvSpPr>
          <p:cNvPr id="5" name="矩形 4">
            <a:extLst>
              <a:ext uri="{FF2B5EF4-FFF2-40B4-BE49-F238E27FC236}">
                <a16:creationId xmlns:a16="http://schemas.microsoft.com/office/drawing/2014/main" id="{8BDB8D92-D453-F5A7-2081-09170E007FFD}"/>
              </a:ext>
            </a:extLst>
          </p:cNvPr>
          <p:cNvSpPr/>
          <p:nvPr/>
        </p:nvSpPr>
        <p:spPr>
          <a:xfrm>
            <a:off x="5150708" y="1646238"/>
            <a:ext cx="1396314" cy="11430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b="1" dirty="0">
                <a:latin typeface="Microsoft JhengHei" panose="020B0604030504040204" pitchFamily="34" charset="-120"/>
                <a:ea typeface="Microsoft JhengHei" panose="020B0604030504040204" pitchFamily="34" charset="-120"/>
              </a:rPr>
              <a:t>關聯運算</a:t>
            </a:r>
          </a:p>
        </p:txBody>
      </p:sp>
      <p:sp>
        <p:nvSpPr>
          <p:cNvPr id="6" name="向右箭號圖說文字 5">
            <a:extLst>
              <a:ext uri="{FF2B5EF4-FFF2-40B4-BE49-F238E27FC236}">
                <a16:creationId xmlns:a16="http://schemas.microsoft.com/office/drawing/2014/main" id="{7ABC7ED5-0028-2870-D822-B52235070B34}"/>
              </a:ext>
            </a:extLst>
          </p:cNvPr>
          <p:cNvSpPr/>
          <p:nvPr/>
        </p:nvSpPr>
        <p:spPr>
          <a:xfrm>
            <a:off x="3235411" y="1782162"/>
            <a:ext cx="1915297" cy="914400"/>
          </a:xfrm>
          <a:prstGeom prst="rightArrowCallout">
            <a:avLst>
              <a:gd name="adj1" fmla="val 25000"/>
              <a:gd name="adj2" fmla="val 20946"/>
              <a:gd name="adj3" fmla="val 35811"/>
              <a:gd name="adj4" fmla="val 64977"/>
            </a:avLst>
          </a:prstGeom>
          <a:solidFill>
            <a:schemeClr val="accent2"/>
          </a:solidFill>
          <a:ln>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b="1" dirty="0">
                <a:latin typeface="Microsoft JhengHei" panose="020B0604030504040204" pitchFamily="34" charset="-120"/>
                <a:ea typeface="Microsoft JhengHei" panose="020B0604030504040204" pitchFamily="34" charset="-120"/>
              </a:rPr>
              <a:t>關聯</a:t>
            </a:r>
            <a:endParaRPr kumimoji="1" lang="en-US" altLang="zh-TW" b="1" dirty="0">
              <a:latin typeface="Microsoft JhengHei" panose="020B0604030504040204" pitchFamily="34" charset="-120"/>
              <a:ea typeface="Microsoft JhengHei" panose="020B0604030504040204" pitchFamily="34" charset="-120"/>
            </a:endParaRPr>
          </a:p>
          <a:p>
            <a:pPr algn="ctr"/>
            <a:r>
              <a:rPr kumimoji="1" lang="zh-TW" altLang="en-US" b="1" dirty="0">
                <a:latin typeface="Microsoft JhengHei" panose="020B0604030504040204" pitchFamily="34" charset="-120"/>
                <a:ea typeface="Microsoft JhengHei" panose="020B0604030504040204" pitchFamily="34" charset="-120"/>
              </a:rPr>
              <a:t>（資料表）</a:t>
            </a:r>
          </a:p>
        </p:txBody>
      </p:sp>
      <p:sp>
        <p:nvSpPr>
          <p:cNvPr id="7" name="向左箭號圖說文字 6">
            <a:extLst>
              <a:ext uri="{FF2B5EF4-FFF2-40B4-BE49-F238E27FC236}">
                <a16:creationId xmlns:a16="http://schemas.microsoft.com/office/drawing/2014/main" id="{A5523ACE-BE48-FC42-42FF-EB7F220BDB6F}"/>
              </a:ext>
            </a:extLst>
          </p:cNvPr>
          <p:cNvSpPr/>
          <p:nvPr/>
        </p:nvSpPr>
        <p:spPr>
          <a:xfrm>
            <a:off x="6547022" y="1782162"/>
            <a:ext cx="1915296" cy="914400"/>
          </a:xfrm>
          <a:prstGeom prst="leftArrowCallou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b="1" dirty="0">
                <a:latin typeface="Microsoft JhengHei" panose="020B0604030504040204" pitchFamily="34" charset="-120"/>
                <a:ea typeface="Microsoft JhengHei" panose="020B0604030504040204" pitchFamily="34" charset="-120"/>
              </a:rPr>
              <a:t>關聯代數</a:t>
            </a:r>
            <a:endParaRPr kumimoji="1" lang="en-US" altLang="zh-TW" b="1" dirty="0">
              <a:latin typeface="Microsoft JhengHei" panose="020B0604030504040204" pitchFamily="34" charset="-120"/>
              <a:ea typeface="Microsoft JhengHei" panose="020B0604030504040204" pitchFamily="34" charset="-120"/>
            </a:endParaRPr>
          </a:p>
        </p:txBody>
      </p:sp>
      <p:sp>
        <p:nvSpPr>
          <p:cNvPr id="8" name="文字方塊 7">
            <a:extLst>
              <a:ext uri="{FF2B5EF4-FFF2-40B4-BE49-F238E27FC236}">
                <a16:creationId xmlns:a16="http://schemas.microsoft.com/office/drawing/2014/main" id="{AD029B8F-2D9F-48A8-F702-56E63A52AE5F}"/>
              </a:ext>
            </a:extLst>
          </p:cNvPr>
          <p:cNvSpPr txBox="1"/>
          <p:nvPr/>
        </p:nvSpPr>
        <p:spPr>
          <a:xfrm>
            <a:off x="7440913" y="2696562"/>
            <a:ext cx="877163" cy="369332"/>
          </a:xfrm>
          <a:prstGeom prst="rect">
            <a:avLst/>
          </a:prstGeom>
          <a:noFill/>
        </p:spPr>
        <p:txBody>
          <a:bodyPr wrap="none" rtlCol="0">
            <a:spAutoFit/>
          </a:bodyPr>
          <a:lstStyle/>
          <a:p>
            <a:r>
              <a:rPr kumimoji="1" lang="zh-TW" altLang="en-US" b="1" dirty="0">
                <a:latin typeface="Microsoft JhengHei" panose="020B0604030504040204" pitchFamily="34" charset="-120"/>
                <a:ea typeface="Microsoft JhengHei" panose="020B0604030504040204" pitchFamily="34" charset="-120"/>
              </a:rPr>
              <a:t>運算子</a:t>
            </a:r>
          </a:p>
        </p:txBody>
      </p:sp>
      <p:sp>
        <p:nvSpPr>
          <p:cNvPr id="9" name="文字方塊 8">
            <a:extLst>
              <a:ext uri="{FF2B5EF4-FFF2-40B4-BE49-F238E27FC236}">
                <a16:creationId xmlns:a16="http://schemas.microsoft.com/office/drawing/2014/main" id="{756775FF-059D-AD9E-9C0A-CBEE597B20BA}"/>
              </a:ext>
            </a:extLst>
          </p:cNvPr>
          <p:cNvSpPr txBox="1"/>
          <p:nvPr/>
        </p:nvSpPr>
        <p:spPr>
          <a:xfrm>
            <a:off x="3388018" y="2696562"/>
            <a:ext cx="877163" cy="369332"/>
          </a:xfrm>
          <a:prstGeom prst="rect">
            <a:avLst/>
          </a:prstGeom>
          <a:noFill/>
        </p:spPr>
        <p:txBody>
          <a:bodyPr wrap="none" rtlCol="0">
            <a:spAutoFit/>
          </a:bodyPr>
          <a:lstStyle/>
          <a:p>
            <a:r>
              <a:rPr kumimoji="1" lang="zh-TW" altLang="en-US" b="1" dirty="0">
                <a:latin typeface="Microsoft JhengHei" panose="020B0604030504040204" pitchFamily="34" charset="-120"/>
                <a:ea typeface="Microsoft JhengHei" panose="020B0604030504040204" pitchFamily="34" charset="-120"/>
              </a:rPr>
              <a:t>運算元</a:t>
            </a:r>
          </a:p>
        </p:txBody>
      </p:sp>
    </p:spTree>
    <p:extLst>
      <p:ext uri="{BB962C8B-B14F-4D97-AF65-F5344CB8AC3E}">
        <p14:creationId xmlns:p14="http://schemas.microsoft.com/office/powerpoint/2010/main" val="3284574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973C69-4843-4800-9710-AF91B04C92B4}"/>
              </a:ext>
            </a:extLst>
          </p:cNvPr>
          <p:cNvSpPr>
            <a:spLocks noGrp="1"/>
          </p:cNvSpPr>
          <p:nvPr>
            <p:ph type="title"/>
          </p:nvPr>
        </p:nvSpPr>
        <p:spPr/>
        <p:txBody>
          <a:bodyPr/>
          <a:lstStyle/>
          <a:p>
            <a:r>
              <a:rPr lang="en-US" altLang="zh-TW" sz="4000" spc="600" dirty="0">
                <a:effectLst/>
                <a:latin typeface="微軟正黑體" pitchFamily="34" charset="-120"/>
                <a:ea typeface="微軟正黑體" pitchFamily="34" charset="-120"/>
                <a:cs typeface="+mn-cs"/>
              </a:rPr>
              <a:t>JOIN</a:t>
            </a:r>
            <a:r>
              <a:rPr lang="zh-TW" altLang="en-US" sz="4000" spc="600" dirty="0">
                <a:effectLst/>
                <a:latin typeface="微軟正黑體" pitchFamily="34" charset="-120"/>
                <a:ea typeface="微軟正黑體" pitchFamily="34" charset="-120"/>
                <a:cs typeface="+mn-cs"/>
              </a:rPr>
              <a:t> 範例</a:t>
            </a:r>
            <a:r>
              <a:rPr lang="en-US" altLang="zh-TW" spc="600" dirty="0">
                <a:latin typeface="微軟正黑體" pitchFamily="34" charset="-120"/>
                <a:cs typeface="+mn-cs"/>
              </a:rPr>
              <a:t>2</a:t>
            </a:r>
            <a:endParaRPr lang="zh-TW" altLang="en-US" dirty="0"/>
          </a:p>
        </p:txBody>
      </p:sp>
      <p:sp>
        <p:nvSpPr>
          <p:cNvPr id="3" name="內容版面配置區 2">
            <a:extLst>
              <a:ext uri="{FF2B5EF4-FFF2-40B4-BE49-F238E27FC236}">
                <a16:creationId xmlns:a16="http://schemas.microsoft.com/office/drawing/2014/main" id="{AE093C25-0E9F-4618-B906-6D48FC4C065F}"/>
              </a:ext>
            </a:extLst>
          </p:cNvPr>
          <p:cNvSpPr>
            <a:spLocks noGrp="1"/>
          </p:cNvSpPr>
          <p:nvPr>
            <p:ph idx="1"/>
          </p:nvPr>
        </p:nvSpPr>
        <p:spPr/>
        <p:txBody>
          <a:bodyPr/>
          <a:lstStyle/>
          <a:p>
            <a:r>
              <a:rPr lang="zh-TW" altLang="en-US" sz="2400" b="1" dirty="0">
                <a:latin typeface="微軟正黑體" panose="020B0604030504040204" pitchFamily="34" charset="-120"/>
                <a:ea typeface="微軟正黑體" panose="020B0604030504040204" pitchFamily="34" charset="-120"/>
              </a:rPr>
              <a:t>列出所有購買過“系統分析理論與實務”的會員之會員編號</a:t>
            </a:r>
            <a:endParaRPr lang="en-US" altLang="zh-TW" sz="2400" b="1" dirty="0">
              <a:latin typeface="微軟正黑體" panose="020B0604030504040204" pitchFamily="34" charset="-120"/>
              <a:ea typeface="微軟正黑體" panose="020B0604030504040204" pitchFamily="34" charset="-120"/>
            </a:endParaRPr>
          </a:p>
          <a:p>
            <a:pPr marL="0" indent="0">
              <a:buNone/>
            </a:pPr>
            <a:r>
              <a:rPr lang="zh-TW" altLang="en-US" sz="2400" b="1" dirty="0">
                <a:latin typeface="微軟正黑體" panose="020B0604030504040204" pitchFamily="34" charset="-120"/>
                <a:ea typeface="微軟正黑體" panose="020B0604030504040204" pitchFamily="34" charset="-120"/>
              </a:rPr>
              <a:t>     和會員姓名 </a:t>
            </a:r>
          </a:p>
          <a:p>
            <a:pPr lvl="1">
              <a:lnSpc>
                <a:spcPct val="120000"/>
              </a:lnSpc>
            </a:pPr>
            <a:r>
              <a:rPr lang="en-US" altLang="zh-TW" sz="1600" dirty="0">
                <a:latin typeface="微軟正黑體" panose="020B0604030504040204" pitchFamily="34" charset="-120"/>
                <a:ea typeface="微軟正黑體" panose="020B0604030504040204" pitchFamily="34" charset="-120"/>
              </a:rPr>
              <a:t>Product (</a:t>
            </a:r>
            <a:r>
              <a:rPr lang="zh-TW" altLang="en-US" sz="1600" u="sng" dirty="0">
                <a:latin typeface="微軟正黑體" panose="020B0604030504040204" pitchFamily="34" charset="-120"/>
                <a:ea typeface="微軟正黑體" panose="020B0604030504040204" pitchFamily="34" charset="-120"/>
              </a:rPr>
              <a:t>商品編號</a:t>
            </a:r>
            <a:r>
              <a:rPr lang="en-US" altLang="zh-TW" sz="1600" u="sng" dirty="0" err="1">
                <a:latin typeface="微軟正黑體" panose="020B0604030504040204" pitchFamily="34" charset="-120"/>
                <a:ea typeface="微軟正黑體" panose="020B0604030504040204" pitchFamily="34" charset="-120"/>
              </a:rPr>
              <a:t>pNo</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商品名稱</a:t>
            </a:r>
            <a:r>
              <a:rPr lang="en-US" altLang="zh-TW" sz="1600" dirty="0" err="1">
                <a:latin typeface="微軟正黑體" panose="020B0604030504040204" pitchFamily="34" charset="-120"/>
                <a:ea typeface="微軟正黑體" panose="020B0604030504040204" pitchFamily="34" charset="-120"/>
              </a:rPr>
              <a:t>pName</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定價</a:t>
            </a:r>
            <a:r>
              <a:rPr lang="en-US" altLang="zh-TW" sz="1600" dirty="0" err="1">
                <a:latin typeface="微軟正黑體" panose="020B0604030504040204" pitchFamily="34" charset="-120"/>
                <a:ea typeface="微軟正黑體" panose="020B0604030504040204" pitchFamily="34" charset="-120"/>
              </a:rPr>
              <a:t>unitPrice</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種類</a:t>
            </a:r>
            <a:r>
              <a:rPr lang="en-US" altLang="zh-TW" sz="1600" dirty="0">
                <a:latin typeface="微軟正黑體" panose="020B0604030504040204" pitchFamily="34" charset="-120"/>
                <a:ea typeface="微軟正黑體" panose="020B0604030504040204" pitchFamily="34" charset="-120"/>
              </a:rPr>
              <a:t>category)</a:t>
            </a:r>
          </a:p>
          <a:p>
            <a:pPr lvl="1">
              <a:lnSpc>
                <a:spcPct val="120000"/>
              </a:lnSpc>
            </a:pPr>
            <a:endParaRPr lang="en-US" altLang="zh-TW" sz="1600" dirty="0">
              <a:latin typeface="微軟正黑體" panose="020B0604030504040204" pitchFamily="34" charset="-120"/>
              <a:ea typeface="微軟正黑體" panose="020B0604030504040204" pitchFamily="34" charset="-120"/>
            </a:endParaRPr>
          </a:p>
          <a:p>
            <a:pPr lvl="1">
              <a:lnSpc>
                <a:spcPct val="120000"/>
              </a:lnSpc>
            </a:pPr>
            <a:r>
              <a:rPr lang="en-US" altLang="zh-TW" sz="1600" dirty="0">
                <a:latin typeface="微軟正黑體" panose="020B0604030504040204" pitchFamily="34" charset="-120"/>
                <a:ea typeface="微軟正黑體" panose="020B0604030504040204" pitchFamily="34" charset="-120"/>
              </a:rPr>
              <a:t>Record (</a:t>
            </a:r>
            <a:r>
              <a:rPr lang="zh-TW" altLang="en-US" sz="1600" u="sng" dirty="0">
                <a:latin typeface="微軟正黑體" panose="020B0604030504040204" pitchFamily="34" charset="-120"/>
                <a:ea typeface="微軟正黑體" panose="020B0604030504040204" pitchFamily="34" charset="-120"/>
              </a:rPr>
              <a:t>交易編號</a:t>
            </a:r>
            <a:r>
              <a:rPr lang="en-US" altLang="zh-TW" sz="1600" u="sng" dirty="0" err="1">
                <a:latin typeface="微軟正黑體" panose="020B0604030504040204" pitchFamily="34" charset="-120"/>
                <a:ea typeface="微軟正黑體" panose="020B0604030504040204" pitchFamily="34" charset="-120"/>
              </a:rPr>
              <a:t>tNo</a:t>
            </a:r>
            <a:r>
              <a:rPr lang="en-US" altLang="zh-TW" sz="1600" u="sng" dirty="0">
                <a:latin typeface="微軟正黑體" panose="020B0604030504040204" pitchFamily="34" charset="-120"/>
                <a:ea typeface="微軟正黑體" panose="020B0604030504040204" pitchFamily="34" charset="-120"/>
              </a:rPr>
              <a:t>, </a:t>
            </a:r>
            <a:r>
              <a:rPr lang="zh-TW" altLang="en-US" sz="1600" u="sng" dirty="0">
                <a:latin typeface="微軟正黑體" panose="020B0604030504040204" pitchFamily="34" charset="-120"/>
                <a:ea typeface="微軟正黑體" panose="020B0604030504040204" pitchFamily="34" charset="-120"/>
              </a:rPr>
              <a:t>商品編號</a:t>
            </a:r>
            <a:r>
              <a:rPr lang="en-US" altLang="zh-TW" sz="1600" u="sng" dirty="0" err="1">
                <a:latin typeface="微軟正黑體" panose="020B0604030504040204" pitchFamily="34" charset="-120"/>
                <a:ea typeface="微軟正黑體" panose="020B0604030504040204" pitchFamily="34" charset="-120"/>
              </a:rPr>
              <a:t>pNo</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交易數量</a:t>
            </a:r>
            <a:r>
              <a:rPr lang="en-US" altLang="zh-TW" sz="1600" dirty="0">
                <a:latin typeface="微軟正黑體" panose="020B0604030504040204" pitchFamily="34" charset="-120"/>
                <a:ea typeface="微軟正黑體" panose="020B0604030504040204" pitchFamily="34" charset="-120"/>
              </a:rPr>
              <a:t>amount, </a:t>
            </a:r>
            <a:r>
              <a:rPr lang="zh-TW" altLang="en-US" sz="1600" dirty="0">
                <a:latin typeface="微軟正黑體" panose="020B0604030504040204" pitchFamily="34" charset="-120"/>
                <a:ea typeface="微軟正黑體" panose="020B0604030504040204" pitchFamily="34" charset="-120"/>
              </a:rPr>
              <a:t>售價</a:t>
            </a:r>
            <a:r>
              <a:rPr lang="en-US" altLang="zh-TW" sz="1600" dirty="0" err="1">
                <a:latin typeface="微軟正黑體" panose="020B0604030504040204" pitchFamily="34" charset="-120"/>
                <a:ea typeface="微軟正黑體" panose="020B0604030504040204" pitchFamily="34" charset="-120"/>
              </a:rPr>
              <a:t>salePrice</a:t>
            </a:r>
            <a:r>
              <a:rPr lang="en-US" altLang="zh-TW" sz="1600" dirty="0">
                <a:latin typeface="微軟正黑體" panose="020B0604030504040204" pitchFamily="34" charset="-120"/>
                <a:ea typeface="微軟正黑體" panose="020B0604030504040204" pitchFamily="34" charset="-120"/>
              </a:rPr>
              <a:t> ) </a:t>
            </a:r>
          </a:p>
          <a:p>
            <a:pPr lvl="1">
              <a:lnSpc>
                <a:spcPct val="120000"/>
              </a:lnSpc>
            </a:pPr>
            <a:endParaRPr lang="en-US" altLang="zh-TW" sz="1600" dirty="0">
              <a:latin typeface="微軟正黑體" panose="020B0604030504040204" pitchFamily="34" charset="-120"/>
              <a:ea typeface="微軟正黑體" panose="020B0604030504040204" pitchFamily="34" charset="-120"/>
            </a:endParaRPr>
          </a:p>
          <a:p>
            <a:pPr lvl="1">
              <a:lnSpc>
                <a:spcPct val="120000"/>
              </a:lnSpc>
            </a:pPr>
            <a:r>
              <a:rPr lang="en-US" altLang="zh-TW" sz="1600" dirty="0">
                <a:latin typeface="微軟正黑體" panose="020B0604030504040204" pitchFamily="34" charset="-120"/>
                <a:ea typeface="微軟正黑體" panose="020B0604030504040204" pitchFamily="34" charset="-120"/>
              </a:rPr>
              <a:t>Transaction (</a:t>
            </a:r>
            <a:r>
              <a:rPr lang="zh-TW" altLang="en-US" sz="1600" u="sng" dirty="0">
                <a:latin typeface="微軟正黑體" panose="020B0604030504040204" pitchFamily="34" charset="-120"/>
                <a:ea typeface="微軟正黑體" panose="020B0604030504040204" pitchFamily="34" charset="-120"/>
              </a:rPr>
              <a:t>交易編號</a:t>
            </a:r>
            <a:r>
              <a:rPr lang="en-US" altLang="zh-TW" sz="1600" u="sng" dirty="0" err="1">
                <a:latin typeface="微軟正黑體" panose="020B0604030504040204" pitchFamily="34" charset="-120"/>
                <a:ea typeface="微軟正黑體" panose="020B0604030504040204" pitchFamily="34" charset="-120"/>
              </a:rPr>
              <a:t>tNo</a:t>
            </a:r>
            <a:r>
              <a:rPr lang="en-US" altLang="zh-TW" sz="1600" u="sng"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會員編號</a:t>
            </a:r>
            <a:r>
              <a:rPr lang="en-US" altLang="zh-TW" sz="1600" dirty="0" err="1">
                <a:latin typeface="微軟正黑體" panose="020B0604030504040204" pitchFamily="34" charset="-120"/>
                <a:ea typeface="微軟正黑體" panose="020B0604030504040204" pitchFamily="34" charset="-120"/>
              </a:rPr>
              <a:t>transMId</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交易方式</a:t>
            </a:r>
            <a:r>
              <a:rPr lang="en-US" altLang="zh-TW" sz="1600" dirty="0">
                <a:latin typeface="微軟正黑體" panose="020B0604030504040204" pitchFamily="34" charset="-120"/>
                <a:ea typeface="微軟正黑體" panose="020B0604030504040204" pitchFamily="34" charset="-120"/>
              </a:rPr>
              <a:t>method, …..)</a:t>
            </a:r>
          </a:p>
          <a:p>
            <a:pPr lvl="1">
              <a:lnSpc>
                <a:spcPct val="120000"/>
              </a:lnSpc>
            </a:pPr>
            <a:endParaRPr lang="en-US" altLang="zh-TW" sz="1600" dirty="0">
              <a:latin typeface="微軟正黑體" panose="020B0604030504040204" pitchFamily="34" charset="-120"/>
              <a:ea typeface="微軟正黑體" panose="020B0604030504040204" pitchFamily="34" charset="-120"/>
            </a:endParaRPr>
          </a:p>
          <a:p>
            <a:pPr lvl="1">
              <a:lnSpc>
                <a:spcPct val="120000"/>
              </a:lnSpc>
            </a:pPr>
            <a:r>
              <a:rPr lang="en-US" altLang="zh-TW" sz="1600" dirty="0">
                <a:latin typeface="微軟正黑體" panose="020B0604030504040204" pitchFamily="34" charset="-120"/>
                <a:ea typeface="微軟正黑體" panose="020B0604030504040204" pitchFamily="34" charset="-120"/>
              </a:rPr>
              <a:t>Member  (</a:t>
            </a:r>
            <a:r>
              <a:rPr lang="zh-TW" altLang="en-US" sz="1600" u="sng" dirty="0">
                <a:solidFill>
                  <a:schemeClr val="hlink"/>
                </a:solidFill>
                <a:latin typeface="微軟正黑體" panose="020B0604030504040204" pitchFamily="34" charset="-120"/>
                <a:ea typeface="微軟正黑體" panose="020B0604030504040204" pitchFamily="34" charset="-120"/>
              </a:rPr>
              <a:t>會員編號</a:t>
            </a:r>
            <a:r>
              <a:rPr lang="en-US" altLang="zh-TW" sz="1600" u="sng" dirty="0" err="1">
                <a:solidFill>
                  <a:schemeClr val="hlink"/>
                </a:solidFill>
                <a:latin typeface="微軟正黑體" panose="020B0604030504040204" pitchFamily="34" charset="-120"/>
                <a:ea typeface="微軟正黑體" panose="020B0604030504040204" pitchFamily="34" charset="-120"/>
              </a:rPr>
              <a:t>mId</a:t>
            </a:r>
            <a:r>
              <a:rPr lang="en-US" altLang="zh-TW" sz="1600" u="sng" dirty="0">
                <a:solidFill>
                  <a:schemeClr val="hlink"/>
                </a:solidFill>
                <a:latin typeface="微軟正黑體" panose="020B0604030504040204" pitchFamily="34" charset="-120"/>
                <a:ea typeface="微軟正黑體" panose="020B0604030504040204" pitchFamily="34" charset="-120"/>
              </a:rPr>
              <a:t>,</a:t>
            </a:r>
            <a:r>
              <a:rPr lang="en-US" altLang="zh-TW" sz="1600" dirty="0">
                <a:solidFill>
                  <a:schemeClr val="hlink"/>
                </a:solidFill>
                <a:latin typeface="微軟正黑體" panose="020B0604030504040204" pitchFamily="34" charset="-120"/>
                <a:ea typeface="微軟正黑體" panose="020B0604030504040204" pitchFamily="34" charset="-120"/>
              </a:rPr>
              <a:t> </a:t>
            </a:r>
            <a:r>
              <a:rPr lang="zh-TW" altLang="en-US" sz="1600" dirty="0">
                <a:solidFill>
                  <a:schemeClr val="hlink"/>
                </a:solidFill>
                <a:latin typeface="微軟正黑體" panose="020B0604030504040204" pitchFamily="34" charset="-120"/>
                <a:ea typeface="微軟正黑體" panose="020B0604030504040204" pitchFamily="34" charset="-120"/>
              </a:rPr>
              <a:t>姓名</a:t>
            </a:r>
            <a:r>
              <a:rPr lang="en-US" altLang="zh-TW" sz="1600" dirty="0">
                <a:solidFill>
                  <a:schemeClr val="hlink"/>
                </a:solidFill>
                <a:latin typeface="微軟正黑體" panose="020B0604030504040204" pitchFamily="34" charset="-120"/>
                <a:ea typeface="微軟正黑體" panose="020B0604030504040204" pitchFamily="34" charset="-120"/>
              </a:rPr>
              <a:t>name</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會員</a:t>
            </a:r>
            <a:r>
              <a:rPr lang="en-US" altLang="zh-TW" sz="1600" dirty="0">
                <a:latin typeface="微軟正黑體" panose="020B0604030504040204" pitchFamily="34" charset="-120"/>
                <a:ea typeface="微軟正黑體" panose="020B0604030504040204" pitchFamily="34" charset="-120"/>
              </a:rPr>
              <a:t>ID </a:t>
            </a:r>
            <a:r>
              <a:rPr lang="en-US" altLang="zh-TW" sz="1600" dirty="0" err="1">
                <a:latin typeface="微軟正黑體" panose="020B0604030504040204" pitchFamily="34" charset="-120"/>
                <a:ea typeface="微軟正黑體" panose="020B0604030504040204" pitchFamily="34" charset="-120"/>
              </a:rPr>
              <a:t>pId</a:t>
            </a:r>
            <a:r>
              <a:rPr lang="en-US" altLang="zh-TW" sz="1600" dirty="0">
                <a:latin typeface="微軟正黑體" panose="020B0604030504040204" pitchFamily="34" charset="-120"/>
                <a:ea typeface="微軟正黑體" panose="020B0604030504040204" pitchFamily="34" charset="-120"/>
              </a:rPr>
              <a:t>, ……) </a:t>
            </a:r>
          </a:p>
          <a:p>
            <a:pPr lvl="1"/>
            <a:endParaRPr lang="zh-TW" altLang="en-US" dirty="0"/>
          </a:p>
        </p:txBody>
      </p:sp>
      <p:cxnSp>
        <p:nvCxnSpPr>
          <p:cNvPr id="6" name="直線單箭頭接點 5">
            <a:extLst>
              <a:ext uri="{FF2B5EF4-FFF2-40B4-BE49-F238E27FC236}">
                <a16:creationId xmlns:a16="http://schemas.microsoft.com/office/drawing/2014/main" id="{0141E14C-58AE-466C-A7B3-3A4D459F5183}"/>
              </a:ext>
            </a:extLst>
          </p:cNvPr>
          <p:cNvCxnSpPr/>
          <p:nvPr/>
        </p:nvCxnSpPr>
        <p:spPr>
          <a:xfrm>
            <a:off x="3111500" y="3035300"/>
            <a:ext cx="787400" cy="3937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B45708C4-85CE-4800-99B1-9D4ED8B431A2}"/>
              </a:ext>
            </a:extLst>
          </p:cNvPr>
          <p:cNvCxnSpPr/>
          <p:nvPr/>
        </p:nvCxnSpPr>
        <p:spPr>
          <a:xfrm>
            <a:off x="3048000" y="3746500"/>
            <a:ext cx="266700" cy="40536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4331BDC2-273E-47E9-B746-1398C712825B}"/>
              </a:ext>
            </a:extLst>
          </p:cNvPr>
          <p:cNvCxnSpPr/>
          <p:nvPr/>
        </p:nvCxnSpPr>
        <p:spPr>
          <a:xfrm flipH="1">
            <a:off x="3416300" y="4457700"/>
            <a:ext cx="1346200" cy="381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投影片編號版面配置區 4">
            <a:extLst>
              <a:ext uri="{FF2B5EF4-FFF2-40B4-BE49-F238E27FC236}">
                <a16:creationId xmlns:a16="http://schemas.microsoft.com/office/drawing/2014/main" id="{2DDE4FB8-5369-4ADA-A21C-5DDD2EEDBEB7}"/>
              </a:ext>
            </a:extLst>
          </p:cNvPr>
          <p:cNvSpPr>
            <a:spLocks noGrp="1"/>
          </p:cNvSpPr>
          <p:nvPr>
            <p:ph type="sldNum" sz="quarter" idx="12"/>
          </p:nvPr>
        </p:nvSpPr>
        <p:spPr/>
        <p:txBody>
          <a:bodyPr/>
          <a:lstStyle/>
          <a:p>
            <a:fld id="{6243D286-E151-4778-8234-CC7B3DD5AA69}" type="slidenum">
              <a:rPr lang="zh-TW" altLang="en-US" smtClean="0"/>
              <a:t>20</a:t>
            </a:fld>
            <a:endParaRPr lang="zh-TW" altLang="en-US"/>
          </a:p>
        </p:txBody>
      </p:sp>
      <p:cxnSp>
        <p:nvCxnSpPr>
          <p:cNvPr id="9" name="直線單箭頭接點 8">
            <a:extLst>
              <a:ext uri="{FF2B5EF4-FFF2-40B4-BE49-F238E27FC236}">
                <a16:creationId xmlns:a16="http://schemas.microsoft.com/office/drawing/2014/main" id="{576EA46C-BA07-4356-8D54-2600C36ADBA8}"/>
              </a:ext>
            </a:extLst>
          </p:cNvPr>
          <p:cNvCxnSpPr/>
          <p:nvPr/>
        </p:nvCxnSpPr>
        <p:spPr>
          <a:xfrm flipH="1">
            <a:off x="4893276" y="2236573"/>
            <a:ext cx="74140" cy="48809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607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3D8472-95FC-445C-B36C-4924F531298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91FC3FF-C9CB-41D8-8416-CCD1CEE17B84}"/>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8309DA90-00AF-4810-B664-049F8AACAF63}"/>
              </a:ext>
            </a:extLst>
          </p:cNvPr>
          <p:cNvSpPr>
            <a:spLocks noGrp="1"/>
          </p:cNvSpPr>
          <p:nvPr>
            <p:ph type="sldNum" sz="quarter" idx="12"/>
          </p:nvPr>
        </p:nvSpPr>
        <p:spPr/>
        <p:txBody>
          <a:bodyPr/>
          <a:lstStyle/>
          <a:p>
            <a:fld id="{6243D286-E151-4778-8234-CC7B3DD5AA69}" type="slidenum">
              <a:rPr lang="zh-TW" altLang="en-US" smtClean="0"/>
              <a:t>21</a:t>
            </a:fld>
            <a:endParaRPr lang="zh-TW" altLang="en-US"/>
          </a:p>
        </p:txBody>
      </p:sp>
      <p:sp>
        <p:nvSpPr>
          <p:cNvPr id="5" name="文字方塊 4">
            <a:extLst>
              <a:ext uri="{FF2B5EF4-FFF2-40B4-BE49-F238E27FC236}">
                <a16:creationId xmlns:a16="http://schemas.microsoft.com/office/drawing/2014/main" id="{1135A92B-AAC9-4C4A-AC2B-4FD2F53EDFD0}"/>
              </a:ext>
            </a:extLst>
          </p:cNvPr>
          <p:cNvSpPr txBox="1"/>
          <p:nvPr/>
        </p:nvSpPr>
        <p:spPr>
          <a:xfrm>
            <a:off x="2511854" y="2618186"/>
            <a:ext cx="6683240" cy="1231106"/>
          </a:xfrm>
          <a:prstGeom prst="rect">
            <a:avLst/>
          </a:prstGeom>
          <a:noFill/>
        </p:spPr>
        <p:txBody>
          <a:bodyPr wrap="none" rtlCol="0">
            <a:spAutoFit/>
          </a:bodyPr>
          <a:lstStyle/>
          <a:p>
            <a:pPr>
              <a:spcBef>
                <a:spcPts val="600"/>
              </a:spcBef>
              <a:spcAft>
                <a:spcPts val="600"/>
              </a:spcAft>
              <a:buNone/>
            </a:pPr>
            <a:r>
              <a:rPr lang="en-US" altLang="zh-TW" sz="1800" b="1" dirty="0" err="1">
                <a:solidFill>
                  <a:srgbClr val="00B050"/>
                </a:solidFill>
                <a:latin typeface="微軟正黑體" panose="020B0604030504040204" pitchFamily="34" charset="-120"/>
                <a:ea typeface="微軟正黑體" panose="020B0604030504040204" pitchFamily="34" charset="-120"/>
              </a:rPr>
              <a:t>Temp_book</a:t>
            </a:r>
            <a:r>
              <a:rPr lang="en-US" altLang="zh-TW" sz="1800" b="1" dirty="0">
                <a:latin typeface="微軟正黑體" panose="020B0604030504040204" pitchFamily="34" charset="-120"/>
                <a:ea typeface="微軟正黑體" panose="020B0604030504040204" pitchFamily="34" charset="-120"/>
              </a:rPr>
              <a:t>= </a:t>
            </a:r>
            <a:r>
              <a:rPr lang="en-US" altLang="zh-TW" sz="1800" b="1" dirty="0">
                <a:latin typeface="微軟正黑體" panose="020B0604030504040204" pitchFamily="34" charset="-120"/>
                <a:ea typeface="微軟正黑體" panose="020B0604030504040204" pitchFamily="34" charset="-120"/>
                <a:sym typeface="Symbol" pitchFamily="18" charset="2"/>
              </a:rPr>
              <a:t></a:t>
            </a:r>
            <a:r>
              <a:rPr lang="en-US" altLang="zh-TW" sz="1800" b="1" baseline="-25000" dirty="0" err="1">
                <a:latin typeface="微軟正黑體" panose="020B0604030504040204" pitchFamily="34" charset="-120"/>
                <a:ea typeface="微軟正黑體" panose="020B0604030504040204" pitchFamily="34" charset="-120"/>
              </a:rPr>
              <a:t>pNo</a:t>
            </a:r>
            <a:r>
              <a:rPr lang="en-US" altLang="zh-TW" sz="1800" b="1" dirty="0">
                <a:latin typeface="微軟正黑體" panose="020B0604030504040204" pitchFamily="34" charset="-120"/>
                <a:ea typeface="微軟正黑體" panose="020B0604030504040204" pitchFamily="34" charset="-120"/>
              </a:rPr>
              <a:t> (</a:t>
            </a:r>
            <a:r>
              <a:rPr lang="en-US" altLang="zh-TW" sz="1800" b="1" dirty="0">
                <a:latin typeface="微軟正黑體" panose="020B0604030504040204" pitchFamily="34" charset="-120"/>
                <a:ea typeface="微軟正黑體" panose="020B0604030504040204" pitchFamily="34" charset="-120"/>
                <a:sym typeface="Symbol" pitchFamily="18" charset="2"/>
              </a:rPr>
              <a:t></a:t>
            </a:r>
            <a:r>
              <a:rPr lang="en-US" altLang="zh-TW" sz="1800" b="1" baseline="-25000" dirty="0" err="1">
                <a:latin typeface="微軟正黑體" panose="020B0604030504040204" pitchFamily="34" charset="-120"/>
                <a:ea typeface="微軟正黑體" panose="020B0604030504040204" pitchFamily="34" charset="-120"/>
              </a:rPr>
              <a:t>pName</a:t>
            </a:r>
            <a:r>
              <a:rPr lang="en-US" altLang="zh-TW" sz="1800" b="1" baseline="-25000" dirty="0">
                <a:latin typeface="微軟正黑體" panose="020B0604030504040204" pitchFamily="34" charset="-120"/>
                <a:ea typeface="微軟正黑體" panose="020B0604030504040204" pitchFamily="34" charset="-120"/>
              </a:rPr>
              <a:t>=‘</a:t>
            </a:r>
            <a:r>
              <a:rPr lang="zh-TW" altLang="en-US" sz="1800" b="1" baseline="-25000" dirty="0">
                <a:latin typeface="微軟正黑體" panose="020B0604030504040204" pitchFamily="34" charset="-120"/>
                <a:ea typeface="微軟正黑體" panose="020B0604030504040204" pitchFamily="34" charset="-120"/>
              </a:rPr>
              <a:t>系統分析理論與實務’</a:t>
            </a:r>
            <a:r>
              <a:rPr lang="zh-TW" altLang="en-US" sz="1800" b="1" dirty="0">
                <a:latin typeface="微軟正黑體" panose="020B0604030504040204" pitchFamily="34" charset="-120"/>
                <a:ea typeface="微軟正黑體" panose="020B0604030504040204" pitchFamily="34" charset="-120"/>
              </a:rPr>
              <a:t> </a:t>
            </a:r>
            <a:r>
              <a:rPr lang="en-US" altLang="zh-TW" sz="1800" b="1" dirty="0">
                <a:latin typeface="微軟正黑體" panose="020B0604030504040204" pitchFamily="34" charset="-120"/>
                <a:ea typeface="微軟正黑體" panose="020B0604030504040204" pitchFamily="34" charset="-120"/>
              </a:rPr>
              <a:t>(Product))</a:t>
            </a:r>
          </a:p>
          <a:p>
            <a:pPr>
              <a:spcBef>
                <a:spcPts val="600"/>
              </a:spcBef>
              <a:spcAft>
                <a:spcPts val="600"/>
              </a:spcAft>
              <a:buNone/>
            </a:pPr>
            <a:r>
              <a:rPr lang="en-US" altLang="zh-TW" sz="1800" b="1" dirty="0" err="1">
                <a:solidFill>
                  <a:srgbClr val="C00000"/>
                </a:solidFill>
                <a:latin typeface="微軟正黑體" panose="020B0604030504040204" pitchFamily="34" charset="-120"/>
                <a:ea typeface="微軟正黑體" panose="020B0604030504040204" pitchFamily="34" charset="-120"/>
              </a:rPr>
              <a:t>Temp_trans</a:t>
            </a:r>
            <a:r>
              <a:rPr lang="en-US" altLang="zh-TW" sz="1800" b="1" dirty="0">
                <a:latin typeface="微軟正黑體" panose="020B0604030504040204" pitchFamily="34" charset="-120"/>
                <a:ea typeface="微軟正黑體" panose="020B0604030504040204" pitchFamily="34" charset="-120"/>
              </a:rPr>
              <a:t>= </a:t>
            </a:r>
            <a:r>
              <a:rPr lang="en-US" altLang="zh-TW" sz="1800" b="1" dirty="0">
                <a:latin typeface="微軟正黑體" panose="020B0604030504040204" pitchFamily="34" charset="-120"/>
                <a:ea typeface="微軟正黑體" panose="020B0604030504040204" pitchFamily="34" charset="-120"/>
                <a:sym typeface="Symbol" pitchFamily="18" charset="2"/>
              </a:rPr>
              <a:t></a:t>
            </a:r>
            <a:r>
              <a:rPr lang="en-US" altLang="zh-TW" sz="1800" b="1" dirty="0">
                <a:latin typeface="微軟正黑體" panose="020B0604030504040204" pitchFamily="34" charset="-120"/>
                <a:ea typeface="微軟正黑體" panose="020B0604030504040204" pitchFamily="34" charset="-120"/>
              </a:rPr>
              <a:t> </a:t>
            </a:r>
            <a:r>
              <a:rPr lang="en-US" altLang="zh-TW" sz="1800" b="1" baseline="-25000" dirty="0" err="1">
                <a:latin typeface="微軟正黑體" panose="020B0604030504040204" pitchFamily="34" charset="-120"/>
                <a:ea typeface="微軟正黑體" panose="020B0604030504040204" pitchFamily="34" charset="-120"/>
              </a:rPr>
              <a:t>transMid</a:t>
            </a:r>
            <a:r>
              <a:rPr lang="en-US" altLang="zh-TW" sz="1800" b="1" dirty="0">
                <a:latin typeface="微軟正黑體" panose="020B0604030504040204" pitchFamily="34" charset="-120"/>
                <a:ea typeface="微軟正黑體" panose="020B0604030504040204" pitchFamily="34" charset="-120"/>
              </a:rPr>
              <a:t> ( </a:t>
            </a:r>
            <a:r>
              <a:rPr lang="en-US" altLang="zh-TW" sz="1800" b="1" dirty="0" err="1">
                <a:solidFill>
                  <a:srgbClr val="00B050"/>
                </a:solidFill>
                <a:latin typeface="微軟正黑體" panose="020B0604030504040204" pitchFamily="34" charset="-120"/>
                <a:ea typeface="微軟正黑體" panose="020B0604030504040204" pitchFamily="34" charset="-120"/>
              </a:rPr>
              <a:t>Temp_book</a:t>
            </a:r>
            <a:r>
              <a:rPr lang="en-US" altLang="zh-TW" sz="1800" b="1" dirty="0">
                <a:solidFill>
                  <a:srgbClr val="00B050"/>
                </a:solidFill>
                <a:latin typeface="微軟正黑體" panose="020B0604030504040204" pitchFamily="34" charset="-120"/>
                <a:ea typeface="微軟正黑體" panose="020B0604030504040204" pitchFamily="34" charset="-120"/>
              </a:rPr>
              <a:t> </a:t>
            </a:r>
            <a:r>
              <a:rPr lang="en-US" altLang="zh-TW" sz="1800" b="1" dirty="0">
                <a:solidFill>
                  <a:srgbClr val="FF5050"/>
                </a:solidFill>
                <a:latin typeface="微軟正黑體" panose="020B0604030504040204" pitchFamily="34" charset="-120"/>
                <a:ea typeface="微軟正黑體" panose="020B0604030504040204" pitchFamily="34" charset="-120"/>
              </a:rPr>
              <a:t>* </a:t>
            </a:r>
            <a:r>
              <a:rPr lang="en-US" altLang="zh-TW" sz="1800" b="1" dirty="0">
                <a:solidFill>
                  <a:srgbClr val="0070C0"/>
                </a:solidFill>
                <a:latin typeface="微軟正黑體" panose="020B0604030504040204" pitchFamily="34" charset="-120"/>
                <a:ea typeface="微軟正黑體" panose="020B0604030504040204" pitchFamily="34" charset="-120"/>
              </a:rPr>
              <a:t>Record</a:t>
            </a:r>
            <a:r>
              <a:rPr lang="en-US" altLang="zh-TW" sz="1800" b="1" dirty="0">
                <a:solidFill>
                  <a:srgbClr val="FF5050"/>
                </a:solidFill>
                <a:latin typeface="微軟正黑體" panose="020B0604030504040204" pitchFamily="34" charset="-120"/>
                <a:ea typeface="微軟正黑體" panose="020B0604030504040204" pitchFamily="34" charset="-120"/>
              </a:rPr>
              <a:t> * </a:t>
            </a:r>
            <a:r>
              <a:rPr lang="en-US" altLang="zh-TW" sz="1800" b="1" dirty="0">
                <a:solidFill>
                  <a:srgbClr val="7030A0"/>
                </a:solidFill>
                <a:latin typeface="微軟正黑體" panose="020B0604030504040204" pitchFamily="34" charset="-120"/>
                <a:ea typeface="微軟正黑體" panose="020B0604030504040204" pitchFamily="34" charset="-120"/>
              </a:rPr>
              <a:t>Transaction</a:t>
            </a:r>
            <a:r>
              <a:rPr lang="en-US" altLang="zh-TW" sz="1800" b="1" dirty="0">
                <a:latin typeface="微軟正黑體" panose="020B0604030504040204" pitchFamily="34" charset="-120"/>
                <a:ea typeface="微軟正黑體" panose="020B0604030504040204" pitchFamily="34" charset="-120"/>
              </a:rPr>
              <a:t>)</a:t>
            </a:r>
            <a:r>
              <a:rPr lang="en-US" altLang="zh-TW" sz="1800" b="1" dirty="0">
                <a:solidFill>
                  <a:srgbClr val="FF5050"/>
                </a:solidFill>
                <a:latin typeface="微軟正黑體" panose="020B0604030504040204" pitchFamily="34" charset="-120"/>
                <a:ea typeface="微軟正黑體" panose="020B0604030504040204" pitchFamily="34" charset="-120"/>
              </a:rPr>
              <a:t> </a:t>
            </a:r>
          </a:p>
          <a:p>
            <a:pPr>
              <a:spcBef>
                <a:spcPts val="600"/>
              </a:spcBef>
              <a:spcAft>
                <a:spcPts val="600"/>
              </a:spcAft>
              <a:buNone/>
            </a:pPr>
            <a:r>
              <a:rPr lang="en-US" altLang="zh-TW" sz="1800" b="1" dirty="0">
                <a:latin typeface="微軟正黑體" panose="020B0604030504040204" pitchFamily="34" charset="-120"/>
                <a:ea typeface="微軟正黑體" panose="020B0604030504040204" pitchFamily="34" charset="-120"/>
              </a:rPr>
              <a:t>Result=</a:t>
            </a:r>
            <a:r>
              <a:rPr lang="en-US" altLang="zh-TW" sz="1800" b="1" dirty="0">
                <a:latin typeface="微軟正黑體" panose="020B0604030504040204" pitchFamily="34" charset="-120"/>
                <a:ea typeface="微軟正黑體" panose="020B0604030504040204" pitchFamily="34" charset="-120"/>
                <a:sym typeface="Symbol" pitchFamily="18" charset="2"/>
              </a:rPr>
              <a:t></a:t>
            </a:r>
            <a:r>
              <a:rPr lang="en-US" altLang="zh-TW" sz="1800" b="1" dirty="0">
                <a:latin typeface="微軟正黑體" panose="020B0604030504040204" pitchFamily="34" charset="-120"/>
                <a:ea typeface="微軟正黑體" panose="020B0604030504040204" pitchFamily="34" charset="-120"/>
              </a:rPr>
              <a:t> </a:t>
            </a:r>
            <a:r>
              <a:rPr lang="en-US" altLang="zh-TW" sz="1800" b="1" baseline="-25000" dirty="0" err="1">
                <a:latin typeface="微軟正黑體" panose="020B0604030504040204" pitchFamily="34" charset="-120"/>
                <a:ea typeface="微軟正黑體" panose="020B0604030504040204" pitchFamily="34" charset="-120"/>
              </a:rPr>
              <a:t>mId</a:t>
            </a:r>
            <a:r>
              <a:rPr lang="en-US" altLang="zh-TW" sz="1800" b="1" baseline="-25000" dirty="0">
                <a:latin typeface="微軟正黑體" panose="020B0604030504040204" pitchFamily="34" charset="-120"/>
                <a:ea typeface="微軟正黑體" panose="020B0604030504040204" pitchFamily="34" charset="-120"/>
              </a:rPr>
              <a:t>, name</a:t>
            </a:r>
            <a:r>
              <a:rPr lang="en-US" altLang="zh-TW" sz="1800" b="1" dirty="0">
                <a:latin typeface="微軟正黑體" panose="020B0604030504040204" pitchFamily="34" charset="-120"/>
                <a:ea typeface="微軟正黑體" panose="020B0604030504040204" pitchFamily="34" charset="-120"/>
              </a:rPr>
              <a:t>(</a:t>
            </a:r>
            <a:r>
              <a:rPr lang="en-US" altLang="zh-TW" sz="1800" b="1" dirty="0" err="1">
                <a:solidFill>
                  <a:srgbClr val="C00000"/>
                </a:solidFill>
                <a:latin typeface="微軟正黑體" panose="020B0604030504040204" pitchFamily="34" charset="-120"/>
                <a:ea typeface="微軟正黑體" panose="020B0604030504040204" pitchFamily="34" charset="-120"/>
              </a:rPr>
              <a:t>Temp_trans</a:t>
            </a:r>
            <a:r>
              <a:rPr lang="en-US" altLang="zh-TW" sz="1800" b="1" dirty="0" err="1">
                <a:latin typeface="微軟正黑體" panose="020B0604030504040204" pitchFamily="34" charset="-120"/>
                <a:ea typeface="微軟正黑體" panose="020B0604030504040204" pitchFamily="34" charset="-120"/>
              </a:rPr>
              <a:t>⋈</a:t>
            </a:r>
            <a:r>
              <a:rPr lang="en-US" altLang="zh-TW" sz="1800" b="1" baseline="-25000" dirty="0" err="1">
                <a:latin typeface="微軟正黑體" panose="020B0604030504040204" pitchFamily="34" charset="-120"/>
                <a:ea typeface="微軟正黑體" panose="020B0604030504040204" pitchFamily="34" charset="-120"/>
              </a:rPr>
              <a:t>transMid</a:t>
            </a:r>
            <a:r>
              <a:rPr lang="en-US" altLang="zh-TW" sz="1800" b="1" baseline="-25000" dirty="0">
                <a:latin typeface="微軟正黑體" panose="020B0604030504040204" pitchFamily="34" charset="-120"/>
                <a:ea typeface="微軟正黑體" panose="020B0604030504040204" pitchFamily="34" charset="-120"/>
              </a:rPr>
              <a:t>=</a:t>
            </a:r>
            <a:r>
              <a:rPr lang="en-US" altLang="zh-TW" sz="1800" b="1" baseline="-25000" dirty="0" err="1">
                <a:latin typeface="微軟正黑體" panose="020B0604030504040204" pitchFamily="34" charset="-120"/>
                <a:ea typeface="微軟正黑體" panose="020B0604030504040204" pitchFamily="34" charset="-120"/>
              </a:rPr>
              <a:t>mId</a:t>
            </a:r>
            <a:r>
              <a:rPr lang="en-US" altLang="zh-TW" sz="1800" b="1" dirty="0">
                <a:latin typeface="微軟正黑體" panose="020B0604030504040204" pitchFamily="34" charset="-120"/>
                <a:ea typeface="微軟正黑體" panose="020B0604030504040204" pitchFamily="34" charset="-120"/>
              </a:rPr>
              <a:t> </a:t>
            </a:r>
            <a:r>
              <a:rPr lang="en-US" altLang="zh-TW" sz="1800" b="1" dirty="0">
                <a:solidFill>
                  <a:srgbClr val="00B0F0"/>
                </a:solidFill>
                <a:latin typeface="微軟正黑體" panose="020B0604030504040204" pitchFamily="34" charset="-120"/>
                <a:ea typeface="微軟正黑體" panose="020B0604030504040204" pitchFamily="34" charset="-120"/>
              </a:rPr>
              <a:t>Member</a:t>
            </a:r>
            <a:r>
              <a:rPr lang="en-US" altLang="zh-TW" sz="1800" b="1" dirty="0">
                <a:solidFill>
                  <a:srgbClr val="FF5050"/>
                </a:solidFill>
                <a:latin typeface="微軟正黑體" panose="020B0604030504040204" pitchFamily="34" charset="-120"/>
                <a:ea typeface="微軟正黑體" panose="020B0604030504040204" pitchFamily="34" charset="-120"/>
              </a:rPr>
              <a:t>)</a:t>
            </a:r>
          </a:p>
        </p:txBody>
      </p:sp>
      <p:sp>
        <p:nvSpPr>
          <p:cNvPr id="6" name="語音泡泡: 圓角矩形 5">
            <a:extLst>
              <a:ext uri="{FF2B5EF4-FFF2-40B4-BE49-F238E27FC236}">
                <a16:creationId xmlns:a16="http://schemas.microsoft.com/office/drawing/2014/main" id="{DF175564-4AE9-4537-A3FA-EEB6F5B693E5}"/>
              </a:ext>
            </a:extLst>
          </p:cNvPr>
          <p:cNvSpPr/>
          <p:nvPr/>
        </p:nvSpPr>
        <p:spPr>
          <a:xfrm>
            <a:off x="9418940" y="2001794"/>
            <a:ext cx="2262314" cy="871217"/>
          </a:xfrm>
          <a:prstGeom prst="wedgeRoundRectCallout">
            <a:avLst>
              <a:gd name="adj1" fmla="val -65894"/>
              <a:gd name="adj2" fmla="val 87125"/>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Times New Roman" panose="02020603050405020304" pitchFamily="18" charset="0"/>
                <a:ea typeface="微軟正黑體" panose="020B0604030504040204" pitchFamily="34" charset="-120"/>
              </a:rPr>
              <a:t>將 </a:t>
            </a:r>
            <a:r>
              <a:rPr lang="en-US" altLang="zh-TW" sz="1600" dirty="0" err="1">
                <a:solidFill>
                  <a:schemeClr val="tx1"/>
                </a:solidFill>
                <a:latin typeface="Times New Roman" panose="02020603050405020304" pitchFamily="18" charset="0"/>
                <a:ea typeface="微軟正黑體" panose="020B0604030504040204" pitchFamily="34" charset="-120"/>
              </a:rPr>
              <a:t>Temp_book</a:t>
            </a:r>
            <a:r>
              <a:rPr lang="en-US" altLang="zh-TW" sz="1600" dirty="0">
                <a:solidFill>
                  <a:schemeClr val="tx1"/>
                </a:solidFill>
                <a:latin typeface="Times New Roman" panose="02020603050405020304" pitchFamily="18" charset="0"/>
                <a:ea typeface="微軟正黑體" panose="020B0604030504040204" pitchFamily="34" charset="-120"/>
              </a:rPr>
              <a:t>, Record, Transaction</a:t>
            </a:r>
            <a:r>
              <a:rPr lang="zh-TW" altLang="en-US" sz="1600" dirty="0">
                <a:solidFill>
                  <a:schemeClr val="tx1"/>
                </a:solidFill>
                <a:latin typeface="Times New Roman" panose="02020603050405020304" pitchFamily="18" charset="0"/>
                <a:ea typeface="微軟正黑體" panose="020B0604030504040204" pitchFamily="34" charset="-120"/>
              </a:rPr>
              <a:t>三個關聯以</a:t>
            </a:r>
            <a:r>
              <a:rPr lang="en-US" altLang="zh-TW" sz="1600" dirty="0">
                <a:solidFill>
                  <a:schemeClr val="tx1"/>
                </a:solidFill>
                <a:latin typeface="Times New Roman" panose="02020603050405020304" pitchFamily="18" charset="0"/>
                <a:ea typeface="微軟正黑體" panose="020B0604030504040204" pitchFamily="34" charset="-120"/>
              </a:rPr>
              <a:t>Natural Join </a:t>
            </a:r>
            <a:r>
              <a:rPr lang="zh-TW" altLang="en-US" sz="1600" dirty="0">
                <a:solidFill>
                  <a:schemeClr val="tx1"/>
                </a:solidFill>
                <a:latin typeface="Times New Roman" panose="02020603050405020304" pitchFamily="18" charset="0"/>
                <a:ea typeface="微軟正黑體" panose="020B0604030504040204" pitchFamily="34" charset="-120"/>
              </a:rPr>
              <a:t>聯結</a:t>
            </a:r>
          </a:p>
        </p:txBody>
      </p:sp>
      <p:sp>
        <p:nvSpPr>
          <p:cNvPr id="7" name="語音泡泡: 圓角矩形 6">
            <a:extLst>
              <a:ext uri="{FF2B5EF4-FFF2-40B4-BE49-F238E27FC236}">
                <a16:creationId xmlns:a16="http://schemas.microsoft.com/office/drawing/2014/main" id="{3082D5F4-3F5C-4291-9323-DD3EC05ED621}"/>
              </a:ext>
            </a:extLst>
          </p:cNvPr>
          <p:cNvSpPr/>
          <p:nvPr/>
        </p:nvSpPr>
        <p:spPr>
          <a:xfrm>
            <a:off x="8595742" y="3463238"/>
            <a:ext cx="2743200" cy="544513"/>
          </a:xfrm>
          <a:prstGeom prst="wedgeRoundRectCallout">
            <a:avLst>
              <a:gd name="adj1" fmla="val -67500"/>
              <a:gd name="adj2" fmla="val -12501"/>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dirty="0">
                <a:solidFill>
                  <a:schemeClr val="tx1"/>
                </a:solidFill>
                <a:ea typeface="微軟正黑體" panose="020B0604030504040204" pitchFamily="34" charset="-120"/>
              </a:rPr>
              <a:t>利用交易找出的會員編號與會員表聯結找出會員編號及會員姓名</a:t>
            </a:r>
          </a:p>
        </p:txBody>
      </p:sp>
      <p:sp>
        <p:nvSpPr>
          <p:cNvPr id="8" name="語音泡泡: 圓角矩形 7">
            <a:extLst>
              <a:ext uri="{FF2B5EF4-FFF2-40B4-BE49-F238E27FC236}">
                <a16:creationId xmlns:a16="http://schemas.microsoft.com/office/drawing/2014/main" id="{B553571D-A62E-4E97-B707-3E56EEA97E3B}"/>
              </a:ext>
            </a:extLst>
          </p:cNvPr>
          <p:cNvSpPr/>
          <p:nvPr/>
        </p:nvSpPr>
        <p:spPr>
          <a:xfrm>
            <a:off x="529281" y="2951442"/>
            <a:ext cx="1705233" cy="393700"/>
          </a:xfrm>
          <a:prstGeom prst="wedgeRoundRectCallout">
            <a:avLst>
              <a:gd name="adj1" fmla="val 68297"/>
              <a:gd name="adj2" fmla="val -81877"/>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ea typeface="微軟正黑體" panose="020B0604030504040204" pitchFamily="34" charset="-120"/>
              </a:rPr>
              <a:t>搜尋出商品編號</a:t>
            </a:r>
          </a:p>
        </p:txBody>
      </p:sp>
    </p:spTree>
    <p:extLst>
      <p:ext uri="{BB962C8B-B14F-4D97-AF65-F5344CB8AC3E}">
        <p14:creationId xmlns:p14="http://schemas.microsoft.com/office/powerpoint/2010/main" val="3248213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054E3C-2F8B-474B-8DD7-7EF6E1A8D090}"/>
              </a:ext>
            </a:extLst>
          </p:cNvPr>
          <p:cNvSpPr>
            <a:spLocks noGrp="1"/>
          </p:cNvSpPr>
          <p:nvPr>
            <p:ph type="title"/>
          </p:nvPr>
        </p:nvSpPr>
        <p:spPr/>
        <p:txBody>
          <a:bodyPr/>
          <a:lstStyle/>
          <a:p>
            <a:r>
              <a:rPr lang="en-US" altLang="zh-TW" sz="4000" spc="600" dirty="0">
                <a:effectLst/>
                <a:latin typeface="微軟正黑體" pitchFamily="34" charset="-120"/>
                <a:ea typeface="微軟正黑體" pitchFamily="34" charset="-120"/>
                <a:cs typeface="+mn-cs"/>
              </a:rPr>
              <a:t>JOIN</a:t>
            </a:r>
            <a:r>
              <a:rPr lang="zh-TW" altLang="en-US" sz="4000" spc="600" dirty="0">
                <a:effectLst/>
                <a:latin typeface="微軟正黑體" pitchFamily="34" charset="-120"/>
                <a:ea typeface="微軟正黑體" pitchFamily="34" charset="-120"/>
                <a:cs typeface="+mn-cs"/>
              </a:rPr>
              <a:t> 範例</a:t>
            </a:r>
            <a:r>
              <a:rPr lang="en-US" altLang="zh-TW" sz="4000" spc="600" dirty="0">
                <a:effectLst/>
                <a:latin typeface="微軟正黑體" pitchFamily="34" charset="-120"/>
                <a:ea typeface="微軟正黑體" pitchFamily="34" charset="-120"/>
                <a:cs typeface="+mn-cs"/>
              </a:rPr>
              <a:t>3</a:t>
            </a:r>
            <a:endParaRPr lang="zh-TW" altLang="en-US" dirty="0"/>
          </a:p>
        </p:txBody>
      </p:sp>
      <p:sp>
        <p:nvSpPr>
          <p:cNvPr id="3" name="內容版面配置區 2">
            <a:extLst>
              <a:ext uri="{FF2B5EF4-FFF2-40B4-BE49-F238E27FC236}">
                <a16:creationId xmlns:a16="http://schemas.microsoft.com/office/drawing/2014/main" id="{FFE6113A-5C25-49AF-BFC8-4FF29A02A48A}"/>
              </a:ext>
            </a:extLst>
          </p:cNvPr>
          <p:cNvSpPr>
            <a:spLocks noGrp="1"/>
          </p:cNvSpPr>
          <p:nvPr>
            <p:ph idx="1"/>
          </p:nvPr>
        </p:nvSpPr>
        <p:spPr/>
        <p:txBody>
          <a:bodyPr>
            <a:normAutofit fontScale="85000" lnSpcReduction="20000"/>
          </a:bodyPr>
          <a:lstStyle/>
          <a:p>
            <a:pPr>
              <a:lnSpc>
                <a:spcPct val="120000"/>
              </a:lnSpc>
            </a:pPr>
            <a:r>
              <a:rPr lang="zh-TW" altLang="en-US" sz="2400" b="1" dirty="0">
                <a:latin typeface="微軟正黑體" panose="020B0604030504040204" pitchFamily="34" charset="-120"/>
                <a:ea typeface="微軟正黑體" panose="020B0604030504040204" pitchFamily="34" charset="-120"/>
              </a:rPr>
              <a:t>列出所有瀏覽過或購買過「系統分析理論與實務」 的會員之會員編號和會員姓名</a:t>
            </a:r>
            <a:r>
              <a:rPr lang="en-US" altLang="zh-TW" sz="2400" b="1"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這些會員包括：瀏覽過「系統分析理論與實務」 的會員，以及購買過「系統分析理論與實務」 的會員 </a:t>
            </a:r>
            <a:r>
              <a:rPr lang="en-US" altLang="zh-TW" sz="2400" b="1" dirty="0">
                <a:latin typeface="微軟正黑體" panose="020B0604030504040204" pitchFamily="34" charset="-120"/>
                <a:ea typeface="微軟正黑體" panose="020B0604030504040204" pitchFamily="34" charset="-120"/>
              </a:rPr>
              <a:t>)</a:t>
            </a:r>
            <a:endParaRPr lang="zh-TW" altLang="en-US" sz="2400" b="1" dirty="0">
              <a:latin typeface="微軟正黑體" panose="020B0604030504040204" pitchFamily="34" charset="-120"/>
              <a:ea typeface="微軟正黑體" panose="020B0604030504040204" pitchFamily="34" charset="-120"/>
            </a:endParaRPr>
          </a:p>
          <a:p>
            <a:pPr lvl="1">
              <a:lnSpc>
                <a:spcPct val="120000"/>
              </a:lnSpc>
            </a:pPr>
            <a:r>
              <a:rPr lang="en-US" altLang="zh-TW" sz="2400" dirty="0">
                <a:latin typeface="微軟正黑體" panose="020B0604030504040204" pitchFamily="34" charset="-120"/>
                <a:ea typeface="微軟正黑體" panose="020B0604030504040204" pitchFamily="34" charset="-120"/>
              </a:rPr>
              <a:t>Product (</a:t>
            </a:r>
            <a:r>
              <a:rPr lang="zh-TW" altLang="en-US" sz="2400" u="sng" dirty="0">
                <a:latin typeface="微軟正黑體" panose="020B0604030504040204" pitchFamily="34" charset="-120"/>
                <a:ea typeface="微軟正黑體" panose="020B0604030504040204" pitchFamily="34" charset="-120"/>
              </a:rPr>
              <a:t>商品編號</a:t>
            </a:r>
            <a:r>
              <a:rPr lang="en-US" altLang="zh-TW" sz="2400" u="sng" dirty="0" err="1">
                <a:latin typeface="微軟正黑體" panose="020B0604030504040204" pitchFamily="34" charset="-120"/>
                <a:ea typeface="微軟正黑體" panose="020B0604030504040204" pitchFamily="34" charset="-120"/>
              </a:rPr>
              <a:t>pNo</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商品名稱</a:t>
            </a:r>
            <a:r>
              <a:rPr lang="en-US" altLang="zh-TW" sz="2400" dirty="0" err="1">
                <a:latin typeface="微軟正黑體" panose="020B0604030504040204" pitchFamily="34" charset="-120"/>
                <a:ea typeface="微軟正黑體" panose="020B0604030504040204" pitchFamily="34" charset="-120"/>
              </a:rPr>
              <a:t>pName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定價</a:t>
            </a:r>
            <a:r>
              <a:rPr lang="en-US" altLang="zh-TW" sz="2400" dirty="0" err="1">
                <a:latin typeface="微軟正黑體" panose="020B0604030504040204" pitchFamily="34" charset="-120"/>
                <a:ea typeface="微軟正黑體" panose="020B0604030504040204" pitchFamily="34" charset="-120"/>
              </a:rPr>
              <a:t>unitPrice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種類</a:t>
            </a:r>
            <a:r>
              <a:rPr lang="en-US" altLang="zh-TW" sz="2400" dirty="0">
                <a:latin typeface="微軟正黑體" panose="020B0604030504040204" pitchFamily="34" charset="-120"/>
                <a:ea typeface="微軟正黑體" panose="020B0604030504040204" pitchFamily="34" charset="-120"/>
              </a:rPr>
              <a:t>category)</a:t>
            </a:r>
          </a:p>
          <a:p>
            <a:pPr lvl="1">
              <a:lnSpc>
                <a:spcPct val="120000"/>
              </a:lnSpc>
            </a:pPr>
            <a:endParaRPr lang="en-US" altLang="zh-TW" sz="2400" dirty="0">
              <a:latin typeface="微軟正黑體" panose="020B0604030504040204" pitchFamily="34" charset="-120"/>
              <a:ea typeface="微軟正黑體" panose="020B0604030504040204" pitchFamily="34" charset="-120"/>
            </a:endParaRPr>
          </a:p>
          <a:p>
            <a:pPr lvl="1">
              <a:lnSpc>
                <a:spcPct val="120000"/>
              </a:lnSpc>
            </a:pPr>
            <a:r>
              <a:rPr lang="en-US" altLang="zh-TW" sz="2400" dirty="0">
                <a:latin typeface="微軟正黑體" panose="020B0604030504040204" pitchFamily="34" charset="-120"/>
                <a:ea typeface="微軟正黑體" panose="020B0604030504040204" pitchFamily="34" charset="-120"/>
              </a:rPr>
              <a:t>Browser(</a:t>
            </a:r>
            <a:r>
              <a:rPr lang="zh-TW" altLang="en-US" sz="2400" dirty="0">
                <a:latin typeface="微軟正黑體" panose="020B0604030504040204" pitchFamily="34" charset="-120"/>
                <a:ea typeface="微軟正黑體" panose="020B0604030504040204" pitchFamily="34" charset="-120"/>
              </a:rPr>
              <a:t>會員編號 </a:t>
            </a:r>
            <a:r>
              <a:rPr lang="en-US" altLang="zh-TW" sz="2400" dirty="0" err="1">
                <a:latin typeface="微軟正黑體" panose="020B0604030504040204" pitchFamily="34" charset="-120"/>
                <a:ea typeface="微軟正黑體" panose="020B0604030504040204" pitchFamily="34" charset="-120"/>
              </a:rPr>
              <a:t>mID</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瀏覽時間 </a:t>
            </a:r>
            <a:r>
              <a:rPr lang="en-US" altLang="zh-TW" sz="2400" dirty="0" err="1">
                <a:latin typeface="微軟正黑體" panose="020B0604030504040204" pitchFamily="34" charset="-120"/>
                <a:ea typeface="微軟正黑體" panose="020B0604030504040204" pitchFamily="34" charset="-120"/>
              </a:rPr>
              <a:t>browserTime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商品編號 </a:t>
            </a:r>
            <a:r>
              <a:rPr lang="en-US" altLang="zh-TW" sz="2400" dirty="0" err="1">
                <a:latin typeface="微軟正黑體" panose="020B0604030504040204" pitchFamily="34" charset="-120"/>
                <a:ea typeface="微軟正黑體" panose="020B0604030504040204" pitchFamily="34" charset="-120"/>
              </a:rPr>
              <a:t>pNo</a:t>
            </a:r>
            <a:r>
              <a:rPr lang="en-US" altLang="zh-TW" sz="2400" dirty="0">
                <a:latin typeface="微軟正黑體" panose="020B0604030504040204" pitchFamily="34" charset="-120"/>
                <a:ea typeface="微軟正黑體" panose="020B0604030504040204" pitchFamily="34" charset="-120"/>
              </a:rPr>
              <a:t>)</a:t>
            </a:r>
          </a:p>
          <a:p>
            <a:pPr lvl="1">
              <a:lnSpc>
                <a:spcPct val="120000"/>
              </a:lnSpc>
            </a:pPr>
            <a:endParaRPr lang="en-US" altLang="zh-TW" sz="2400" dirty="0">
              <a:latin typeface="微軟正黑體" panose="020B0604030504040204" pitchFamily="34" charset="-120"/>
              <a:ea typeface="微軟正黑體" panose="020B0604030504040204" pitchFamily="34" charset="-120"/>
            </a:endParaRPr>
          </a:p>
          <a:p>
            <a:pPr lvl="1">
              <a:lnSpc>
                <a:spcPct val="120000"/>
              </a:lnSpc>
            </a:pPr>
            <a:r>
              <a:rPr lang="en-US" altLang="zh-TW" sz="2400" dirty="0">
                <a:latin typeface="微軟正黑體" panose="020B0604030504040204" pitchFamily="34" charset="-120"/>
                <a:ea typeface="微軟正黑體" panose="020B0604030504040204" pitchFamily="34" charset="-120"/>
              </a:rPr>
              <a:t>Record (</a:t>
            </a:r>
            <a:r>
              <a:rPr lang="zh-TW" altLang="en-US" sz="2400" u="sng" dirty="0">
                <a:latin typeface="微軟正黑體" panose="020B0604030504040204" pitchFamily="34" charset="-120"/>
                <a:ea typeface="微軟正黑體" panose="020B0604030504040204" pitchFamily="34" charset="-120"/>
              </a:rPr>
              <a:t>交易編號</a:t>
            </a:r>
            <a:r>
              <a:rPr lang="en-US" altLang="zh-TW" sz="2400" u="sng" dirty="0" err="1">
                <a:latin typeface="微軟正黑體" panose="020B0604030504040204" pitchFamily="34" charset="-120"/>
                <a:ea typeface="微軟正黑體" panose="020B0604030504040204" pitchFamily="34" charset="-120"/>
              </a:rPr>
              <a:t>tNo</a:t>
            </a:r>
            <a:r>
              <a:rPr lang="en-US" altLang="zh-TW" sz="2400" u="sng" dirty="0">
                <a:latin typeface="微軟正黑體" panose="020B0604030504040204" pitchFamily="34" charset="-120"/>
                <a:ea typeface="微軟正黑體" panose="020B0604030504040204" pitchFamily="34" charset="-120"/>
              </a:rPr>
              <a:t>, </a:t>
            </a:r>
            <a:r>
              <a:rPr lang="zh-TW" altLang="en-US" sz="2400" u="sng" dirty="0">
                <a:latin typeface="微軟正黑體" panose="020B0604030504040204" pitchFamily="34" charset="-120"/>
                <a:ea typeface="微軟正黑體" panose="020B0604030504040204" pitchFamily="34" charset="-120"/>
              </a:rPr>
              <a:t>商品編號</a:t>
            </a:r>
            <a:r>
              <a:rPr lang="en-US" altLang="zh-TW" sz="2400" u="sng" dirty="0" err="1">
                <a:latin typeface="微軟正黑體" panose="020B0604030504040204" pitchFamily="34" charset="-120"/>
                <a:ea typeface="微軟正黑體" panose="020B0604030504040204" pitchFamily="34" charset="-120"/>
              </a:rPr>
              <a:t>pNo</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交易數量</a:t>
            </a:r>
            <a:r>
              <a:rPr lang="en-US" altLang="zh-TW" sz="2400" dirty="0">
                <a:latin typeface="微軟正黑體" panose="020B0604030504040204" pitchFamily="34" charset="-120"/>
                <a:ea typeface="微軟正黑體" panose="020B0604030504040204" pitchFamily="34" charset="-120"/>
              </a:rPr>
              <a:t>amount, </a:t>
            </a:r>
            <a:r>
              <a:rPr lang="zh-TW" altLang="en-US" sz="2400" dirty="0">
                <a:latin typeface="微軟正黑體" panose="020B0604030504040204" pitchFamily="34" charset="-120"/>
                <a:ea typeface="微軟正黑體" panose="020B0604030504040204" pitchFamily="34" charset="-120"/>
              </a:rPr>
              <a:t>售價</a:t>
            </a:r>
            <a:r>
              <a:rPr lang="en-US" altLang="zh-TW" sz="2400" dirty="0" err="1">
                <a:latin typeface="微軟正黑體" panose="020B0604030504040204" pitchFamily="34" charset="-120"/>
                <a:ea typeface="微軟正黑體" panose="020B0604030504040204" pitchFamily="34" charset="-120"/>
              </a:rPr>
              <a:t>salePrice</a:t>
            </a:r>
            <a:r>
              <a:rPr lang="en-US" altLang="zh-TW" sz="2400" dirty="0">
                <a:latin typeface="微軟正黑體" panose="020B0604030504040204" pitchFamily="34" charset="-120"/>
                <a:ea typeface="微軟正黑體" panose="020B0604030504040204" pitchFamily="34" charset="-120"/>
              </a:rPr>
              <a:t> ) </a:t>
            </a:r>
          </a:p>
          <a:p>
            <a:pPr lvl="1">
              <a:lnSpc>
                <a:spcPct val="120000"/>
              </a:lnSpc>
            </a:pPr>
            <a:endParaRPr lang="en-US" altLang="zh-TW" sz="2400" dirty="0">
              <a:latin typeface="微軟正黑體" panose="020B0604030504040204" pitchFamily="34" charset="-120"/>
              <a:ea typeface="微軟正黑體" panose="020B0604030504040204" pitchFamily="34" charset="-120"/>
            </a:endParaRPr>
          </a:p>
          <a:p>
            <a:pPr lvl="1">
              <a:lnSpc>
                <a:spcPct val="120000"/>
              </a:lnSpc>
            </a:pPr>
            <a:r>
              <a:rPr lang="en-US" altLang="zh-TW" sz="2400" dirty="0">
                <a:latin typeface="微軟正黑體" panose="020B0604030504040204" pitchFamily="34" charset="-120"/>
                <a:ea typeface="微軟正黑體" panose="020B0604030504040204" pitchFamily="34" charset="-120"/>
              </a:rPr>
              <a:t>Transaction (</a:t>
            </a:r>
            <a:r>
              <a:rPr lang="zh-TW" altLang="en-US" sz="2400" u="sng" dirty="0">
                <a:latin typeface="微軟正黑體" panose="020B0604030504040204" pitchFamily="34" charset="-120"/>
                <a:ea typeface="微軟正黑體" panose="020B0604030504040204" pitchFamily="34" charset="-120"/>
              </a:rPr>
              <a:t>交易編號</a:t>
            </a:r>
            <a:r>
              <a:rPr lang="en-US" altLang="zh-TW" sz="2400" u="sng" dirty="0" err="1">
                <a:latin typeface="微軟正黑體" panose="020B0604030504040204" pitchFamily="34" charset="-120"/>
                <a:ea typeface="微軟正黑體" panose="020B0604030504040204" pitchFamily="34" charset="-120"/>
              </a:rPr>
              <a:t>tNo</a:t>
            </a:r>
            <a:r>
              <a:rPr lang="en-US" altLang="zh-TW" sz="2400" u="sng"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會員編號</a:t>
            </a:r>
            <a:r>
              <a:rPr lang="en-US" altLang="zh-TW" sz="2400" dirty="0" err="1">
                <a:latin typeface="微軟正黑體" panose="020B0604030504040204" pitchFamily="34" charset="-120"/>
                <a:ea typeface="微軟正黑體" panose="020B0604030504040204" pitchFamily="34" charset="-120"/>
              </a:rPr>
              <a:t>transMId</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交易方式</a:t>
            </a:r>
            <a:r>
              <a:rPr lang="en-US" altLang="zh-TW" sz="2400" dirty="0">
                <a:latin typeface="微軟正黑體" panose="020B0604030504040204" pitchFamily="34" charset="-120"/>
                <a:ea typeface="微軟正黑體" panose="020B0604030504040204" pitchFamily="34" charset="-120"/>
              </a:rPr>
              <a:t>method, …..)</a:t>
            </a:r>
          </a:p>
          <a:p>
            <a:pPr lvl="1">
              <a:lnSpc>
                <a:spcPct val="120000"/>
              </a:lnSpc>
            </a:pPr>
            <a:endParaRPr lang="en-US" altLang="zh-TW" sz="2400" dirty="0">
              <a:latin typeface="微軟正黑體" panose="020B0604030504040204" pitchFamily="34" charset="-120"/>
              <a:ea typeface="微軟正黑體" panose="020B0604030504040204" pitchFamily="34" charset="-120"/>
            </a:endParaRPr>
          </a:p>
          <a:p>
            <a:pPr lvl="1">
              <a:lnSpc>
                <a:spcPct val="120000"/>
              </a:lnSpc>
            </a:pPr>
            <a:r>
              <a:rPr lang="en-US" altLang="zh-TW" sz="2400" dirty="0">
                <a:latin typeface="微軟正黑體" panose="020B0604030504040204" pitchFamily="34" charset="-120"/>
                <a:ea typeface="微軟正黑體" panose="020B0604030504040204" pitchFamily="34" charset="-120"/>
              </a:rPr>
              <a:t>Member  (</a:t>
            </a:r>
            <a:r>
              <a:rPr lang="zh-TW" altLang="en-US" sz="2400" u="sng" dirty="0">
                <a:solidFill>
                  <a:schemeClr val="hlink"/>
                </a:solidFill>
                <a:latin typeface="微軟正黑體" panose="020B0604030504040204" pitchFamily="34" charset="-120"/>
                <a:ea typeface="微軟正黑體" panose="020B0604030504040204" pitchFamily="34" charset="-120"/>
              </a:rPr>
              <a:t>會員編號</a:t>
            </a:r>
            <a:r>
              <a:rPr lang="en-US" altLang="zh-TW" sz="2400" u="sng" dirty="0" err="1">
                <a:solidFill>
                  <a:schemeClr val="hlink"/>
                </a:solidFill>
                <a:latin typeface="微軟正黑體" panose="020B0604030504040204" pitchFamily="34" charset="-120"/>
                <a:ea typeface="微軟正黑體" panose="020B0604030504040204" pitchFamily="34" charset="-120"/>
              </a:rPr>
              <a:t>mId</a:t>
            </a:r>
            <a:r>
              <a:rPr lang="en-US" altLang="zh-TW" sz="2400" u="sng" dirty="0">
                <a:solidFill>
                  <a:schemeClr val="hlink"/>
                </a:solidFill>
                <a:latin typeface="微軟正黑體" panose="020B0604030504040204" pitchFamily="34" charset="-120"/>
                <a:ea typeface="微軟正黑體" panose="020B0604030504040204" pitchFamily="34" charset="-120"/>
              </a:rPr>
              <a:t>,</a:t>
            </a:r>
            <a:r>
              <a:rPr lang="en-US" altLang="zh-TW" sz="2400" dirty="0">
                <a:solidFill>
                  <a:schemeClr val="hlink"/>
                </a:solidFill>
                <a:latin typeface="微軟正黑體" panose="020B0604030504040204" pitchFamily="34" charset="-120"/>
                <a:ea typeface="微軟正黑體" panose="020B0604030504040204" pitchFamily="34" charset="-120"/>
              </a:rPr>
              <a:t> </a:t>
            </a:r>
            <a:r>
              <a:rPr lang="zh-TW" altLang="en-US" sz="2400" dirty="0">
                <a:solidFill>
                  <a:schemeClr val="hlink"/>
                </a:solidFill>
                <a:latin typeface="微軟正黑體" panose="020B0604030504040204" pitchFamily="34" charset="-120"/>
                <a:ea typeface="微軟正黑體" panose="020B0604030504040204" pitchFamily="34" charset="-120"/>
              </a:rPr>
              <a:t>姓名</a:t>
            </a:r>
            <a:r>
              <a:rPr lang="en-US" altLang="zh-TW" sz="2400" dirty="0">
                <a:solidFill>
                  <a:schemeClr val="hlink"/>
                </a:solidFill>
                <a:latin typeface="微軟正黑體" panose="020B0604030504040204" pitchFamily="34" charset="-120"/>
                <a:ea typeface="微軟正黑體" panose="020B0604030504040204" pitchFamily="34" charset="-120"/>
              </a:rPr>
              <a:t>name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會員</a:t>
            </a:r>
            <a:r>
              <a:rPr lang="en-US" altLang="zh-TW" sz="2400" dirty="0">
                <a:latin typeface="微軟正黑體" panose="020B0604030504040204" pitchFamily="34" charset="-120"/>
                <a:ea typeface="微軟正黑體" panose="020B0604030504040204" pitchFamily="34" charset="-120"/>
              </a:rPr>
              <a:t>ID </a:t>
            </a:r>
            <a:r>
              <a:rPr lang="en-US" altLang="zh-TW" sz="2400" dirty="0" err="1">
                <a:latin typeface="微軟正黑體" panose="020B0604030504040204" pitchFamily="34" charset="-120"/>
                <a:ea typeface="微軟正黑體" panose="020B0604030504040204" pitchFamily="34" charset="-120"/>
              </a:rPr>
              <a:t>pId</a:t>
            </a:r>
            <a:r>
              <a:rPr lang="en-US" altLang="zh-TW" sz="2400" dirty="0">
                <a:latin typeface="微軟正黑體" panose="020B0604030504040204" pitchFamily="34" charset="-120"/>
                <a:ea typeface="微軟正黑體" panose="020B0604030504040204" pitchFamily="34" charset="-120"/>
              </a:rPr>
              <a:t>, ……) </a:t>
            </a:r>
          </a:p>
          <a:p>
            <a:pPr>
              <a:lnSpc>
                <a:spcPct val="120000"/>
              </a:lnSpc>
            </a:pPr>
            <a:endParaRPr lang="en-US" altLang="zh-TW" dirty="0"/>
          </a:p>
          <a:p>
            <a:pPr>
              <a:lnSpc>
                <a:spcPct val="120000"/>
              </a:lnSpc>
            </a:pPr>
            <a:endParaRPr lang="zh-TW" altLang="en-US" dirty="0"/>
          </a:p>
        </p:txBody>
      </p:sp>
      <p:sp>
        <p:nvSpPr>
          <p:cNvPr id="4" name="投影片編號版面配置區 3">
            <a:extLst>
              <a:ext uri="{FF2B5EF4-FFF2-40B4-BE49-F238E27FC236}">
                <a16:creationId xmlns:a16="http://schemas.microsoft.com/office/drawing/2014/main" id="{23BBC54A-1F43-4CC8-96C2-F142A51CA6F2}"/>
              </a:ext>
            </a:extLst>
          </p:cNvPr>
          <p:cNvSpPr>
            <a:spLocks noGrp="1"/>
          </p:cNvSpPr>
          <p:nvPr>
            <p:ph type="sldNum" sz="quarter" idx="12"/>
          </p:nvPr>
        </p:nvSpPr>
        <p:spPr/>
        <p:txBody>
          <a:bodyPr/>
          <a:lstStyle/>
          <a:p>
            <a:fld id="{6243D286-E151-4778-8234-CC7B3DD5AA69}" type="slidenum">
              <a:rPr lang="zh-TW" altLang="en-US" smtClean="0"/>
              <a:t>22</a:t>
            </a:fld>
            <a:endParaRPr lang="zh-TW" altLang="en-US"/>
          </a:p>
        </p:txBody>
      </p:sp>
    </p:spTree>
    <p:extLst>
      <p:ext uri="{BB962C8B-B14F-4D97-AF65-F5344CB8AC3E}">
        <p14:creationId xmlns:p14="http://schemas.microsoft.com/office/powerpoint/2010/main" val="3856339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86567A-FB35-4E33-88DB-A4877905DD0B}"/>
              </a:ext>
            </a:extLst>
          </p:cNvPr>
          <p:cNvSpPr>
            <a:spLocks noGrp="1"/>
          </p:cNvSpPr>
          <p:nvPr>
            <p:ph type="title"/>
          </p:nvPr>
        </p:nvSpPr>
        <p:spPr/>
        <p:txBody>
          <a:bodyPr/>
          <a:lstStyle/>
          <a:p>
            <a:r>
              <a:rPr lang="en-US" altLang="zh-TW" sz="4000" spc="600" dirty="0">
                <a:effectLst/>
                <a:latin typeface="微軟正黑體" pitchFamily="34" charset="-120"/>
                <a:ea typeface="微軟正黑體" pitchFamily="34" charset="-120"/>
                <a:cs typeface="+mn-cs"/>
              </a:rPr>
              <a:t>JOIN</a:t>
            </a:r>
            <a:r>
              <a:rPr lang="zh-TW" altLang="en-US" sz="4000" spc="600" dirty="0">
                <a:effectLst/>
                <a:latin typeface="微軟正黑體" pitchFamily="34" charset="-120"/>
                <a:ea typeface="微軟正黑體" pitchFamily="34" charset="-120"/>
                <a:cs typeface="+mn-cs"/>
              </a:rPr>
              <a:t> 範例</a:t>
            </a:r>
            <a:r>
              <a:rPr lang="en-US" altLang="zh-TW" sz="4000" spc="600" dirty="0">
                <a:effectLst/>
                <a:latin typeface="微軟正黑體" pitchFamily="34" charset="-120"/>
                <a:ea typeface="微軟正黑體" pitchFamily="34" charset="-120"/>
                <a:cs typeface="+mn-cs"/>
              </a:rPr>
              <a:t>3</a:t>
            </a:r>
            <a:endParaRPr lang="zh-TW" altLang="en-US" dirty="0"/>
          </a:p>
        </p:txBody>
      </p:sp>
      <p:sp>
        <p:nvSpPr>
          <p:cNvPr id="3" name="內容版面配置區 2">
            <a:extLst>
              <a:ext uri="{FF2B5EF4-FFF2-40B4-BE49-F238E27FC236}">
                <a16:creationId xmlns:a16="http://schemas.microsoft.com/office/drawing/2014/main" id="{7600D32D-0AC8-4D03-89C4-883C145DE50B}"/>
              </a:ext>
            </a:extLst>
          </p:cNvPr>
          <p:cNvSpPr>
            <a:spLocks noGrp="1"/>
          </p:cNvSpPr>
          <p:nvPr>
            <p:ph idx="1"/>
          </p:nvPr>
        </p:nvSpPr>
        <p:spPr/>
        <p:txBody>
          <a:bodyPr/>
          <a:lstStyle/>
          <a:p>
            <a:r>
              <a:rPr lang="zh-TW" altLang="en-US" sz="2400" b="1" dirty="0">
                <a:latin typeface="微軟正黑體" panose="020B0604030504040204" pitchFamily="34" charset="-120"/>
                <a:ea typeface="微軟正黑體" panose="020B0604030504040204" pitchFamily="34" charset="-120"/>
              </a:rPr>
              <a:t>列出所有瀏覽過或購買過「系統分析理論與實務」 的會員之會員編號和會員姓名</a:t>
            </a:r>
            <a:r>
              <a:rPr lang="en-US" altLang="zh-TW" sz="2400" b="1"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這些會員包括：瀏覽過「系統分析理論與實務」 的會員，以及購買過「系統分析理論與實務」 的會員 </a:t>
            </a:r>
            <a:r>
              <a:rPr lang="en-US" altLang="zh-TW" sz="2400" b="1" dirty="0">
                <a:latin typeface="微軟正黑體" panose="020B0604030504040204" pitchFamily="34" charset="-120"/>
                <a:ea typeface="微軟正黑體" panose="020B0604030504040204" pitchFamily="34" charset="-120"/>
              </a:rPr>
              <a:t>)</a:t>
            </a:r>
            <a:endParaRPr lang="zh-TW" altLang="en-US" sz="2400" b="1" dirty="0">
              <a:latin typeface="微軟正黑體" panose="020B0604030504040204" pitchFamily="34" charset="-120"/>
              <a:ea typeface="微軟正黑體" panose="020B0604030504040204" pitchFamily="34" charset="-120"/>
            </a:endParaRPr>
          </a:p>
          <a:p>
            <a:endParaRPr lang="zh-TW" altLang="en-US" dirty="0"/>
          </a:p>
        </p:txBody>
      </p:sp>
      <p:pic>
        <p:nvPicPr>
          <p:cNvPr id="5" name="圖片 4">
            <a:extLst>
              <a:ext uri="{FF2B5EF4-FFF2-40B4-BE49-F238E27FC236}">
                <a16:creationId xmlns:a16="http://schemas.microsoft.com/office/drawing/2014/main" id="{C6824DDD-E9FA-40EF-821E-92C221624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3637" y="3149600"/>
            <a:ext cx="7324725" cy="3343275"/>
          </a:xfrm>
          <a:prstGeom prst="rect">
            <a:avLst/>
          </a:prstGeom>
        </p:spPr>
      </p:pic>
      <p:sp>
        <p:nvSpPr>
          <p:cNvPr id="4" name="投影片編號版面配置區 3">
            <a:extLst>
              <a:ext uri="{FF2B5EF4-FFF2-40B4-BE49-F238E27FC236}">
                <a16:creationId xmlns:a16="http://schemas.microsoft.com/office/drawing/2014/main" id="{FBAF8725-302E-4B4A-BB6C-A42E949CA4AD}"/>
              </a:ext>
            </a:extLst>
          </p:cNvPr>
          <p:cNvSpPr>
            <a:spLocks noGrp="1"/>
          </p:cNvSpPr>
          <p:nvPr>
            <p:ph type="sldNum" sz="quarter" idx="12"/>
          </p:nvPr>
        </p:nvSpPr>
        <p:spPr/>
        <p:txBody>
          <a:bodyPr/>
          <a:lstStyle/>
          <a:p>
            <a:fld id="{6243D286-E151-4778-8234-CC7B3DD5AA69}" type="slidenum">
              <a:rPr lang="zh-TW" altLang="en-US" smtClean="0"/>
              <a:t>23</a:t>
            </a:fld>
            <a:endParaRPr lang="zh-TW" altLang="en-US"/>
          </a:p>
        </p:txBody>
      </p:sp>
      <p:sp>
        <p:nvSpPr>
          <p:cNvPr id="6" name="文字方塊 5">
            <a:extLst>
              <a:ext uri="{FF2B5EF4-FFF2-40B4-BE49-F238E27FC236}">
                <a16:creationId xmlns:a16="http://schemas.microsoft.com/office/drawing/2014/main" id="{AE96637D-1283-4F5F-ABF5-6DC39FB550A1}"/>
              </a:ext>
            </a:extLst>
          </p:cNvPr>
          <p:cNvSpPr txBox="1"/>
          <p:nvPr/>
        </p:nvSpPr>
        <p:spPr>
          <a:xfrm>
            <a:off x="838199" y="5106958"/>
            <a:ext cx="1415772" cy="338554"/>
          </a:xfrm>
          <a:prstGeom prst="rect">
            <a:avLst/>
          </a:prstGeom>
          <a:noFill/>
        </p:spPr>
        <p:txBody>
          <a:bodyPr wrap="none" rtlCol="0">
            <a:spAutoFit/>
          </a:bodyPr>
          <a:lstStyle/>
          <a:p>
            <a:r>
              <a:rPr lang="zh-TW" altLang="en-US" sz="1600" dirty="0">
                <a:solidFill>
                  <a:srgbClr val="0070C0"/>
                </a:solidFill>
                <a:latin typeface="微軟正黑體" panose="020B0604030504040204" pitchFamily="34" charset="-120"/>
                <a:ea typeface="微軟正黑體" panose="020B0604030504040204" pitchFamily="34" charset="-120"/>
              </a:rPr>
              <a:t>找出商品編號</a:t>
            </a:r>
          </a:p>
        </p:txBody>
      </p:sp>
      <p:cxnSp>
        <p:nvCxnSpPr>
          <p:cNvPr id="8" name="直線單箭頭接點 7">
            <a:extLst>
              <a:ext uri="{FF2B5EF4-FFF2-40B4-BE49-F238E27FC236}">
                <a16:creationId xmlns:a16="http://schemas.microsoft.com/office/drawing/2014/main" id="{A24CA8A7-5E69-4A1E-A71D-A8352343918E}"/>
              </a:ext>
            </a:extLst>
          </p:cNvPr>
          <p:cNvCxnSpPr>
            <a:cxnSpLocks/>
            <a:endCxn id="6" idx="3"/>
          </p:cNvCxnSpPr>
          <p:nvPr/>
        </p:nvCxnSpPr>
        <p:spPr>
          <a:xfrm flipH="1">
            <a:off x="2253971" y="5106958"/>
            <a:ext cx="427446" cy="16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483D9BB9-1915-4D73-A578-DEE1B07D9BCD}"/>
              </a:ext>
            </a:extLst>
          </p:cNvPr>
          <p:cNvSpPr txBox="1"/>
          <p:nvPr/>
        </p:nvSpPr>
        <p:spPr>
          <a:xfrm>
            <a:off x="3921211" y="3686853"/>
            <a:ext cx="1415772" cy="338554"/>
          </a:xfrm>
          <a:prstGeom prst="rect">
            <a:avLst/>
          </a:prstGeom>
          <a:noFill/>
        </p:spPr>
        <p:txBody>
          <a:bodyPr wrap="none" rtlCol="0">
            <a:spAutoFit/>
          </a:bodyPr>
          <a:lstStyle/>
          <a:p>
            <a:r>
              <a:rPr lang="zh-TW" altLang="en-US" sz="1600" dirty="0">
                <a:solidFill>
                  <a:srgbClr val="0070C0"/>
                </a:solidFill>
                <a:latin typeface="微軟正黑體" panose="020B0604030504040204" pitchFamily="34" charset="-120"/>
                <a:ea typeface="微軟正黑體" panose="020B0604030504040204" pitchFamily="34" charset="-120"/>
              </a:rPr>
              <a:t>找出瀏覽會員</a:t>
            </a:r>
          </a:p>
        </p:txBody>
      </p:sp>
      <p:sp>
        <p:nvSpPr>
          <p:cNvPr id="12" name="文字方塊 11">
            <a:extLst>
              <a:ext uri="{FF2B5EF4-FFF2-40B4-BE49-F238E27FC236}">
                <a16:creationId xmlns:a16="http://schemas.microsoft.com/office/drawing/2014/main" id="{57720DD5-019F-4A6D-9BA6-183C0C14CC7D}"/>
              </a:ext>
            </a:extLst>
          </p:cNvPr>
          <p:cNvSpPr txBox="1"/>
          <p:nvPr/>
        </p:nvSpPr>
        <p:spPr>
          <a:xfrm>
            <a:off x="3853033" y="5843800"/>
            <a:ext cx="1415772" cy="338554"/>
          </a:xfrm>
          <a:prstGeom prst="rect">
            <a:avLst/>
          </a:prstGeom>
          <a:noFill/>
        </p:spPr>
        <p:txBody>
          <a:bodyPr wrap="none" rtlCol="0">
            <a:spAutoFit/>
          </a:bodyPr>
          <a:lstStyle/>
          <a:p>
            <a:r>
              <a:rPr lang="zh-TW" altLang="en-US" sz="1600" dirty="0">
                <a:solidFill>
                  <a:srgbClr val="0070C0"/>
                </a:solidFill>
                <a:latin typeface="微軟正黑體" panose="020B0604030504040204" pitchFamily="34" charset="-120"/>
                <a:ea typeface="微軟正黑體" panose="020B0604030504040204" pitchFamily="34" charset="-120"/>
              </a:rPr>
              <a:t>找出交易紀錄</a:t>
            </a:r>
          </a:p>
        </p:txBody>
      </p:sp>
      <p:sp>
        <p:nvSpPr>
          <p:cNvPr id="13" name="文字方塊 12">
            <a:extLst>
              <a:ext uri="{FF2B5EF4-FFF2-40B4-BE49-F238E27FC236}">
                <a16:creationId xmlns:a16="http://schemas.microsoft.com/office/drawing/2014/main" id="{A3C4F1A8-8113-4BFE-9115-2E2C60C7CE95}"/>
              </a:ext>
            </a:extLst>
          </p:cNvPr>
          <p:cNvSpPr txBox="1"/>
          <p:nvPr/>
        </p:nvSpPr>
        <p:spPr>
          <a:xfrm>
            <a:off x="7094622" y="5022319"/>
            <a:ext cx="1415772" cy="338554"/>
          </a:xfrm>
          <a:prstGeom prst="rect">
            <a:avLst/>
          </a:prstGeom>
          <a:noFill/>
        </p:spPr>
        <p:txBody>
          <a:bodyPr wrap="none" rtlCol="0">
            <a:spAutoFit/>
          </a:bodyPr>
          <a:lstStyle/>
          <a:p>
            <a:r>
              <a:rPr lang="zh-TW" altLang="en-US" sz="1600" dirty="0">
                <a:solidFill>
                  <a:srgbClr val="0070C0"/>
                </a:solidFill>
                <a:latin typeface="微軟正黑體" panose="020B0604030504040204" pitchFamily="34" charset="-120"/>
                <a:ea typeface="微軟正黑體" panose="020B0604030504040204" pitchFamily="34" charset="-120"/>
              </a:rPr>
              <a:t>找出交易會員</a:t>
            </a:r>
          </a:p>
        </p:txBody>
      </p:sp>
      <p:sp>
        <p:nvSpPr>
          <p:cNvPr id="15" name="文字方塊 14">
            <a:extLst>
              <a:ext uri="{FF2B5EF4-FFF2-40B4-BE49-F238E27FC236}">
                <a16:creationId xmlns:a16="http://schemas.microsoft.com/office/drawing/2014/main" id="{3ECF6A83-57F7-41D7-B438-F9DBE66C80B1}"/>
              </a:ext>
            </a:extLst>
          </p:cNvPr>
          <p:cNvSpPr txBox="1"/>
          <p:nvPr/>
        </p:nvSpPr>
        <p:spPr>
          <a:xfrm>
            <a:off x="8947883" y="2722275"/>
            <a:ext cx="1620957" cy="584775"/>
          </a:xfrm>
          <a:prstGeom prst="rect">
            <a:avLst/>
          </a:prstGeom>
          <a:noFill/>
        </p:spPr>
        <p:txBody>
          <a:bodyPr wrap="none" rtlCol="0">
            <a:spAutoFit/>
          </a:bodyPr>
          <a:lstStyle/>
          <a:p>
            <a:r>
              <a:rPr lang="zh-TW" altLang="en-US" sz="1600" dirty="0">
                <a:solidFill>
                  <a:srgbClr val="0070C0"/>
                </a:solidFill>
                <a:latin typeface="微軟正黑體" panose="020B0604030504040204" pitchFamily="34" charset="-120"/>
                <a:ea typeface="微軟正黑體" panose="020B0604030504040204" pitchFamily="34" charset="-120"/>
              </a:rPr>
              <a:t>找出瀏覽或交易</a:t>
            </a:r>
            <a:endParaRPr lang="en-US" altLang="zh-TW" sz="1600" dirty="0">
              <a:solidFill>
                <a:srgbClr val="0070C0"/>
              </a:solidFill>
              <a:latin typeface="微軟正黑體" panose="020B0604030504040204" pitchFamily="34" charset="-120"/>
              <a:ea typeface="微軟正黑體" panose="020B0604030504040204" pitchFamily="34" charset="-120"/>
            </a:endParaRPr>
          </a:p>
          <a:p>
            <a:r>
              <a:rPr lang="zh-TW" altLang="en-US" sz="1600" dirty="0">
                <a:solidFill>
                  <a:srgbClr val="0070C0"/>
                </a:solidFill>
                <a:latin typeface="微軟正黑體" panose="020B0604030504040204" pitchFamily="34" charset="-120"/>
                <a:ea typeface="微軟正黑體" panose="020B0604030504040204" pitchFamily="34" charset="-120"/>
              </a:rPr>
              <a:t>會員編號及姓名</a:t>
            </a:r>
          </a:p>
        </p:txBody>
      </p:sp>
      <p:cxnSp>
        <p:nvCxnSpPr>
          <p:cNvPr id="17" name="直線單箭頭接點 16">
            <a:extLst>
              <a:ext uri="{FF2B5EF4-FFF2-40B4-BE49-F238E27FC236}">
                <a16:creationId xmlns:a16="http://schemas.microsoft.com/office/drawing/2014/main" id="{0C0F600A-9A05-4C62-9AC3-3A012374395E}"/>
              </a:ext>
            </a:extLst>
          </p:cNvPr>
          <p:cNvCxnSpPr>
            <a:cxnSpLocks/>
            <a:stCxn id="5" idx="3"/>
          </p:cNvCxnSpPr>
          <p:nvPr/>
        </p:nvCxnSpPr>
        <p:spPr>
          <a:xfrm flipV="1">
            <a:off x="9758362" y="3429000"/>
            <a:ext cx="269146" cy="1392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3860A7B4-51FB-4635-988E-6307AD0FD6F9}"/>
              </a:ext>
            </a:extLst>
          </p:cNvPr>
          <p:cNvCxnSpPr/>
          <p:nvPr/>
        </p:nvCxnSpPr>
        <p:spPr>
          <a:xfrm flipV="1">
            <a:off x="7265773" y="3014662"/>
            <a:ext cx="1581665" cy="471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0898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E2B4EC-7E87-4CB2-8F88-B88E0D9492BB}"/>
              </a:ext>
            </a:extLst>
          </p:cNvPr>
          <p:cNvSpPr>
            <a:spLocks noGrp="1"/>
          </p:cNvSpPr>
          <p:nvPr>
            <p:ph type="title"/>
          </p:nvPr>
        </p:nvSpPr>
        <p:spPr/>
        <p:txBody>
          <a:bodyPr/>
          <a:lstStyle/>
          <a:p>
            <a:endParaRPr lang="zh-TW" altLang="en-US"/>
          </a:p>
        </p:txBody>
      </p:sp>
      <p:sp>
        <p:nvSpPr>
          <p:cNvPr id="4" name="內容版面配置區 3">
            <a:extLst>
              <a:ext uri="{FF2B5EF4-FFF2-40B4-BE49-F238E27FC236}">
                <a16:creationId xmlns:a16="http://schemas.microsoft.com/office/drawing/2014/main" id="{0E6B117E-67D8-45A2-853E-63A5952AF840}"/>
              </a:ext>
            </a:extLst>
          </p:cNvPr>
          <p:cNvSpPr txBox="1">
            <a:spLocks noGrp="1"/>
          </p:cNvSpPr>
          <p:nvPr>
            <p:ph idx="1"/>
          </p:nvPr>
        </p:nvSpPr>
        <p:spPr>
          <a:xfrm>
            <a:off x="838200" y="1825625"/>
            <a:ext cx="10515600" cy="2028248"/>
          </a:xfrm>
          <a:prstGeom prst="rect">
            <a:avLst/>
          </a:prstGeom>
          <a:noFill/>
        </p:spPr>
        <p:txBody>
          <a:bodyPr wrap="square">
            <a:spAutoFit/>
          </a:bodyPr>
          <a:lstStyle/>
          <a:p>
            <a:r>
              <a:rPr lang="en-US" altLang="zh-TW" sz="2800" dirty="0" err="1">
                <a:solidFill>
                  <a:srgbClr val="00B050"/>
                </a:solidFill>
              </a:rPr>
              <a:t>Temp_book</a:t>
            </a:r>
            <a:r>
              <a:rPr lang="en-US" altLang="zh-TW" sz="2800" dirty="0">
                <a:solidFill>
                  <a:srgbClr val="00B050"/>
                </a:solidFill>
              </a:rPr>
              <a:t> </a:t>
            </a:r>
            <a:r>
              <a:rPr lang="en-US" altLang="zh-TW" sz="2800" dirty="0"/>
              <a:t>= </a:t>
            </a:r>
            <a:r>
              <a:rPr lang="el-GR" altLang="zh-TW" sz="2800" dirty="0">
                <a:solidFill>
                  <a:srgbClr val="C00000"/>
                </a:solidFill>
              </a:rPr>
              <a:t>π</a:t>
            </a:r>
            <a:r>
              <a:rPr lang="en-US" altLang="zh-TW" sz="2800" dirty="0"/>
              <a:t> </a:t>
            </a:r>
            <a:r>
              <a:rPr lang="en-US" altLang="zh-TW" sz="2800" baseline="-25000" dirty="0" err="1"/>
              <a:t>pNo</a:t>
            </a:r>
            <a:r>
              <a:rPr lang="en-US" altLang="zh-TW" sz="2800" dirty="0"/>
              <a:t>(</a:t>
            </a:r>
            <a:r>
              <a:rPr lang="el-GR" altLang="zh-TW" sz="2800" dirty="0">
                <a:solidFill>
                  <a:srgbClr val="C00000"/>
                </a:solidFill>
              </a:rPr>
              <a:t>σ</a:t>
            </a:r>
            <a:r>
              <a:rPr lang="en-US" altLang="zh-TW" sz="2800" dirty="0">
                <a:solidFill>
                  <a:srgbClr val="C00000"/>
                </a:solidFill>
              </a:rPr>
              <a:t> </a:t>
            </a:r>
            <a:r>
              <a:rPr lang="en-US" altLang="zh-TW" sz="2800" baseline="-25000" dirty="0" err="1"/>
              <a:t>pName</a:t>
            </a:r>
            <a:r>
              <a:rPr lang="en-US" altLang="zh-TW" sz="2800" baseline="-25000" dirty="0"/>
              <a:t> = ‘</a:t>
            </a:r>
            <a:r>
              <a:rPr lang="zh-TW" altLang="en-US" sz="2800" baseline="-25000" dirty="0"/>
              <a:t>系統分析理論與實務’ </a:t>
            </a:r>
            <a:r>
              <a:rPr lang="en-US" altLang="zh-TW" sz="2800" dirty="0"/>
              <a:t>(Product))</a:t>
            </a:r>
          </a:p>
          <a:p>
            <a:r>
              <a:rPr lang="en-US" altLang="zh-TW" sz="2800" dirty="0" err="1">
                <a:solidFill>
                  <a:srgbClr val="00B0F0"/>
                </a:solidFill>
              </a:rPr>
              <a:t>Browse_member</a:t>
            </a:r>
            <a:r>
              <a:rPr lang="en-US" altLang="zh-TW" sz="2800" dirty="0">
                <a:solidFill>
                  <a:srgbClr val="00B0F0"/>
                </a:solidFill>
              </a:rPr>
              <a:t> </a:t>
            </a:r>
            <a:r>
              <a:rPr lang="en-US" altLang="zh-TW" sz="2800" dirty="0"/>
              <a:t>= </a:t>
            </a:r>
            <a:r>
              <a:rPr lang="el-GR" altLang="zh-TW" sz="2800" dirty="0">
                <a:solidFill>
                  <a:srgbClr val="C00000"/>
                </a:solidFill>
              </a:rPr>
              <a:t>π</a:t>
            </a:r>
            <a:r>
              <a:rPr lang="en-US" altLang="zh-TW" sz="2800" dirty="0"/>
              <a:t> </a:t>
            </a:r>
            <a:r>
              <a:rPr lang="en-US" altLang="zh-TW" sz="2800" baseline="-25000" dirty="0" err="1"/>
              <a:t>mId</a:t>
            </a:r>
            <a:r>
              <a:rPr lang="en-US" altLang="zh-TW" sz="2800" dirty="0"/>
              <a:t>(</a:t>
            </a:r>
            <a:r>
              <a:rPr lang="en-US" altLang="zh-TW" sz="2800" dirty="0" err="1">
                <a:solidFill>
                  <a:srgbClr val="00B050"/>
                </a:solidFill>
              </a:rPr>
              <a:t>Temp_book</a:t>
            </a:r>
            <a:r>
              <a:rPr lang="en-US" altLang="zh-TW" sz="2800" dirty="0">
                <a:solidFill>
                  <a:srgbClr val="00B050"/>
                </a:solidFill>
              </a:rPr>
              <a:t> </a:t>
            </a:r>
            <a:r>
              <a:rPr lang="en-US" altLang="zh-TW" sz="2800" dirty="0">
                <a:solidFill>
                  <a:srgbClr val="C00000"/>
                </a:solidFill>
              </a:rPr>
              <a:t>*</a:t>
            </a:r>
            <a:r>
              <a:rPr lang="en-US" altLang="zh-TW" sz="2800" dirty="0"/>
              <a:t> Browse)</a:t>
            </a:r>
          </a:p>
          <a:p>
            <a:r>
              <a:rPr lang="en-US" altLang="zh-TW" sz="2800" dirty="0" err="1">
                <a:solidFill>
                  <a:schemeClr val="accent2">
                    <a:lumMod val="75000"/>
                  </a:schemeClr>
                </a:solidFill>
              </a:rPr>
              <a:t>Trans_member</a:t>
            </a:r>
            <a:r>
              <a:rPr lang="en-US" altLang="zh-TW" sz="2800" dirty="0"/>
              <a:t>(</a:t>
            </a:r>
            <a:r>
              <a:rPr lang="en-US" altLang="zh-TW" sz="2800" dirty="0" err="1"/>
              <a:t>mId</a:t>
            </a:r>
            <a:r>
              <a:rPr lang="en-US" altLang="zh-TW" sz="2800" dirty="0"/>
              <a:t>) = </a:t>
            </a:r>
            <a:r>
              <a:rPr lang="el-GR" altLang="zh-TW" sz="2800" dirty="0">
                <a:solidFill>
                  <a:srgbClr val="C00000"/>
                </a:solidFill>
              </a:rPr>
              <a:t>π </a:t>
            </a:r>
            <a:r>
              <a:rPr lang="en-US" altLang="zh-TW" sz="2800" baseline="-25000" dirty="0" err="1"/>
              <a:t>transMid</a:t>
            </a:r>
            <a:r>
              <a:rPr lang="en-US" altLang="zh-TW" sz="2800" dirty="0"/>
              <a:t>(</a:t>
            </a:r>
            <a:r>
              <a:rPr lang="en-US" altLang="zh-TW" sz="2800" dirty="0" err="1">
                <a:solidFill>
                  <a:srgbClr val="00B050"/>
                </a:solidFill>
              </a:rPr>
              <a:t>Temp_book</a:t>
            </a:r>
            <a:r>
              <a:rPr lang="en-US" altLang="zh-TW" sz="2800" dirty="0">
                <a:solidFill>
                  <a:srgbClr val="00B050"/>
                </a:solidFill>
              </a:rPr>
              <a:t> </a:t>
            </a:r>
            <a:r>
              <a:rPr lang="en-US" altLang="zh-TW" sz="2800" dirty="0">
                <a:solidFill>
                  <a:srgbClr val="C00000"/>
                </a:solidFill>
              </a:rPr>
              <a:t>*</a:t>
            </a:r>
            <a:r>
              <a:rPr lang="en-US" altLang="zh-TW" sz="2800" dirty="0"/>
              <a:t> Record </a:t>
            </a:r>
            <a:r>
              <a:rPr lang="en-US" altLang="zh-TW" sz="2800" dirty="0">
                <a:solidFill>
                  <a:srgbClr val="C00000"/>
                </a:solidFill>
              </a:rPr>
              <a:t>*</a:t>
            </a:r>
            <a:r>
              <a:rPr lang="en-US" altLang="zh-TW" sz="2800" dirty="0"/>
              <a:t> Transaction) </a:t>
            </a:r>
          </a:p>
          <a:p>
            <a:r>
              <a:rPr lang="en-US" altLang="zh-TW" sz="2800" dirty="0"/>
              <a:t>Result = </a:t>
            </a:r>
            <a:r>
              <a:rPr lang="el-GR" altLang="zh-TW" sz="2800" dirty="0">
                <a:solidFill>
                  <a:srgbClr val="C00000"/>
                </a:solidFill>
              </a:rPr>
              <a:t>π</a:t>
            </a:r>
            <a:r>
              <a:rPr lang="en-US" altLang="zh-TW" sz="2800" dirty="0"/>
              <a:t> </a:t>
            </a:r>
            <a:r>
              <a:rPr lang="en-US" altLang="zh-TW" sz="2800" baseline="-25000" dirty="0" err="1"/>
              <a:t>mId</a:t>
            </a:r>
            <a:r>
              <a:rPr lang="en-US" altLang="zh-TW" sz="2800" baseline="-25000" dirty="0"/>
              <a:t>, name</a:t>
            </a:r>
            <a:r>
              <a:rPr lang="en-US" altLang="zh-TW" sz="2800" dirty="0"/>
              <a:t>((</a:t>
            </a:r>
            <a:r>
              <a:rPr lang="en-US" altLang="zh-TW" sz="2800" dirty="0" err="1">
                <a:solidFill>
                  <a:srgbClr val="00B0F0"/>
                </a:solidFill>
              </a:rPr>
              <a:t>Browse_member</a:t>
            </a:r>
            <a:r>
              <a:rPr lang="en-US" altLang="zh-TW" sz="2800" dirty="0">
                <a:solidFill>
                  <a:srgbClr val="00B0F0"/>
                </a:solidFill>
              </a:rPr>
              <a:t> </a:t>
            </a:r>
            <a:r>
              <a:rPr lang="en-US" altLang="zh-TW" sz="2800" dirty="0">
                <a:solidFill>
                  <a:srgbClr val="FF0000"/>
                </a:solidFill>
              </a:rPr>
              <a:t>U</a:t>
            </a:r>
            <a:r>
              <a:rPr lang="en-US" altLang="zh-TW" sz="2800" dirty="0"/>
              <a:t> </a:t>
            </a:r>
            <a:r>
              <a:rPr lang="en-US" altLang="zh-TW" sz="2800" dirty="0" err="1">
                <a:solidFill>
                  <a:schemeClr val="accent2">
                    <a:lumMod val="75000"/>
                  </a:schemeClr>
                </a:solidFill>
              </a:rPr>
              <a:t>Trans_member</a:t>
            </a:r>
            <a:r>
              <a:rPr lang="en-US" altLang="zh-TW" sz="2800" dirty="0"/>
              <a:t>)</a:t>
            </a:r>
            <a:r>
              <a:rPr lang="en-US" altLang="zh-TW" sz="2800" dirty="0">
                <a:solidFill>
                  <a:srgbClr val="C00000"/>
                </a:solidFill>
              </a:rPr>
              <a:t>*</a:t>
            </a:r>
            <a:r>
              <a:rPr lang="en-US" altLang="zh-TW" sz="2800" dirty="0"/>
              <a:t>Member)</a:t>
            </a:r>
          </a:p>
        </p:txBody>
      </p:sp>
      <p:sp>
        <p:nvSpPr>
          <p:cNvPr id="3" name="投影片編號版面配置區 2">
            <a:extLst>
              <a:ext uri="{FF2B5EF4-FFF2-40B4-BE49-F238E27FC236}">
                <a16:creationId xmlns:a16="http://schemas.microsoft.com/office/drawing/2014/main" id="{9E83E741-626B-4FCD-93B4-6F084B347217}"/>
              </a:ext>
            </a:extLst>
          </p:cNvPr>
          <p:cNvSpPr>
            <a:spLocks noGrp="1"/>
          </p:cNvSpPr>
          <p:nvPr>
            <p:ph type="sldNum" sz="quarter" idx="12"/>
          </p:nvPr>
        </p:nvSpPr>
        <p:spPr/>
        <p:txBody>
          <a:bodyPr/>
          <a:lstStyle/>
          <a:p>
            <a:fld id="{6243D286-E151-4778-8234-CC7B3DD5AA69}" type="slidenum">
              <a:rPr lang="zh-TW" altLang="en-US" smtClean="0"/>
              <a:t>24</a:t>
            </a:fld>
            <a:endParaRPr lang="zh-TW" altLang="en-US"/>
          </a:p>
        </p:txBody>
      </p:sp>
    </p:spTree>
    <p:extLst>
      <p:ext uri="{BB962C8B-B14F-4D97-AF65-F5344CB8AC3E}">
        <p14:creationId xmlns:p14="http://schemas.microsoft.com/office/powerpoint/2010/main" val="3277037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A0B512-2DB8-4200-93D2-FCDB87C67C61}"/>
              </a:ext>
            </a:extLst>
          </p:cNvPr>
          <p:cNvSpPr>
            <a:spLocks noGrp="1"/>
          </p:cNvSpPr>
          <p:nvPr>
            <p:ph type="title"/>
          </p:nvPr>
        </p:nvSpPr>
        <p:spPr/>
        <p:txBody>
          <a:bodyPr/>
          <a:lstStyle/>
          <a:p>
            <a:r>
              <a:rPr lang="en-US" altLang="zh-TW" sz="4000" spc="600" dirty="0">
                <a:effectLst/>
                <a:latin typeface="微軟正黑體" pitchFamily="34" charset="-120"/>
                <a:ea typeface="微軟正黑體" pitchFamily="34" charset="-120"/>
                <a:cs typeface="+mn-cs"/>
              </a:rPr>
              <a:t>OUTER JOIN</a:t>
            </a:r>
            <a:r>
              <a:rPr lang="zh-TW" altLang="en-US" sz="4000" spc="600" dirty="0">
                <a:effectLst/>
                <a:latin typeface="微軟正黑體" pitchFamily="34" charset="-120"/>
                <a:ea typeface="微軟正黑體" pitchFamily="34" charset="-120"/>
                <a:cs typeface="+mn-cs"/>
              </a:rPr>
              <a:t>運算子</a:t>
            </a:r>
            <a:endParaRPr lang="zh-TW" altLang="en-US" dirty="0"/>
          </a:p>
        </p:txBody>
      </p:sp>
      <p:sp>
        <p:nvSpPr>
          <p:cNvPr id="3" name="內容版面配置區 2">
            <a:extLst>
              <a:ext uri="{FF2B5EF4-FFF2-40B4-BE49-F238E27FC236}">
                <a16:creationId xmlns:a16="http://schemas.microsoft.com/office/drawing/2014/main" id="{A07100DF-7817-491A-B5AB-FBDB70B6D1AA}"/>
              </a:ext>
            </a:extLst>
          </p:cNvPr>
          <p:cNvSpPr>
            <a:spLocks noGrp="1"/>
          </p:cNvSpPr>
          <p:nvPr>
            <p:ph idx="1"/>
          </p:nvPr>
        </p:nvSpPr>
        <p:spPr/>
        <p:txBody>
          <a:bodyPr/>
          <a:lstStyle/>
          <a:p>
            <a:pPr>
              <a:lnSpc>
                <a:spcPct val="80000"/>
              </a:lnSpc>
            </a:pPr>
            <a:r>
              <a:rPr lang="en-US" altLang="zh-TW" sz="2800" dirty="0">
                <a:latin typeface="微軟正黑體" panose="020B0604030504040204" pitchFamily="34" charset="-120"/>
                <a:ea typeface="微軟正黑體" panose="020B0604030504040204" pitchFamily="34" charset="-120"/>
              </a:rPr>
              <a:t>LEFT OUTER JOIN </a:t>
            </a:r>
          </a:p>
          <a:p>
            <a:pPr>
              <a:lnSpc>
                <a:spcPct val="80000"/>
              </a:lnSpc>
            </a:pPr>
            <a:r>
              <a:rPr lang="en-US" altLang="zh-TW" sz="2800" dirty="0">
                <a:latin typeface="微軟正黑體" panose="020B0604030504040204" pitchFamily="34" charset="-120"/>
                <a:ea typeface="微軟正黑體" panose="020B0604030504040204" pitchFamily="34" charset="-120"/>
              </a:rPr>
              <a:t>RIGHT OUTER JOIN </a:t>
            </a:r>
          </a:p>
          <a:p>
            <a:pPr>
              <a:lnSpc>
                <a:spcPct val="80000"/>
              </a:lnSpc>
            </a:pPr>
            <a:r>
              <a:rPr lang="en-US" altLang="zh-TW" sz="2800" dirty="0">
                <a:latin typeface="微軟正黑體" panose="020B0604030504040204" pitchFamily="34" charset="-120"/>
                <a:ea typeface="微軟正黑體" panose="020B0604030504040204" pitchFamily="34" charset="-120"/>
              </a:rPr>
              <a:t>FULL OUTER JOIN  </a:t>
            </a:r>
          </a:p>
          <a:p>
            <a:endParaRPr lang="zh-TW" altLang="en-US" dirty="0"/>
          </a:p>
        </p:txBody>
      </p:sp>
      <p:sp>
        <p:nvSpPr>
          <p:cNvPr id="4" name="投影片編號版面配置區 3">
            <a:extLst>
              <a:ext uri="{FF2B5EF4-FFF2-40B4-BE49-F238E27FC236}">
                <a16:creationId xmlns:a16="http://schemas.microsoft.com/office/drawing/2014/main" id="{7AACDE27-E9E9-467F-A3C1-85CFA8F8EC21}"/>
              </a:ext>
            </a:extLst>
          </p:cNvPr>
          <p:cNvSpPr>
            <a:spLocks noGrp="1"/>
          </p:cNvSpPr>
          <p:nvPr>
            <p:ph type="sldNum" sz="quarter" idx="12"/>
          </p:nvPr>
        </p:nvSpPr>
        <p:spPr/>
        <p:txBody>
          <a:bodyPr/>
          <a:lstStyle/>
          <a:p>
            <a:fld id="{6243D286-E151-4778-8234-CC7B3DD5AA69}" type="slidenum">
              <a:rPr lang="zh-TW" altLang="en-US" smtClean="0"/>
              <a:t>25</a:t>
            </a:fld>
            <a:endParaRPr lang="zh-TW" altLang="en-US"/>
          </a:p>
        </p:txBody>
      </p:sp>
    </p:spTree>
    <p:extLst>
      <p:ext uri="{BB962C8B-B14F-4D97-AF65-F5344CB8AC3E}">
        <p14:creationId xmlns:p14="http://schemas.microsoft.com/office/powerpoint/2010/main" val="692088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B247A1-8F71-474B-A3E1-CEC4BB80B32D}"/>
              </a:ext>
            </a:extLst>
          </p:cNvPr>
          <p:cNvSpPr>
            <a:spLocks noGrp="1"/>
          </p:cNvSpPr>
          <p:nvPr>
            <p:ph type="title"/>
          </p:nvPr>
        </p:nvSpPr>
        <p:spPr/>
        <p:txBody>
          <a:bodyPr/>
          <a:lstStyle/>
          <a:p>
            <a:r>
              <a:rPr lang="en-US" altLang="zh-TW" sz="4000" spc="600" dirty="0">
                <a:effectLst/>
                <a:latin typeface="微軟正黑體" pitchFamily="34" charset="-120"/>
                <a:ea typeface="微軟正黑體" pitchFamily="34" charset="-120"/>
                <a:cs typeface="+mn-cs"/>
              </a:rPr>
              <a:t>LEFT OUTER JOIN</a:t>
            </a:r>
            <a:r>
              <a:rPr lang="zh-TW" altLang="en-US" sz="4000" spc="600" dirty="0">
                <a:effectLst/>
                <a:latin typeface="微軟正黑體" pitchFamily="34" charset="-120"/>
                <a:ea typeface="微軟正黑體" pitchFamily="34" charset="-120"/>
                <a:cs typeface="+mn-cs"/>
              </a:rPr>
              <a:t>運算子</a:t>
            </a:r>
            <a:r>
              <a:rPr lang="en-US" altLang="zh-TW" sz="4000" spc="600" dirty="0">
                <a:effectLst/>
                <a:latin typeface="微軟正黑體" pitchFamily="34" charset="-120"/>
                <a:ea typeface="微軟正黑體" pitchFamily="34" charset="-120"/>
                <a:cs typeface="+mn-cs"/>
              </a:rPr>
              <a:t>(⊐⋈ )</a:t>
            </a:r>
            <a:endParaRPr lang="zh-TW" altLang="en-US" dirty="0"/>
          </a:p>
        </p:txBody>
      </p:sp>
      <p:sp>
        <p:nvSpPr>
          <p:cNvPr id="3" name="內容版面配置區 2">
            <a:extLst>
              <a:ext uri="{FF2B5EF4-FFF2-40B4-BE49-F238E27FC236}">
                <a16:creationId xmlns:a16="http://schemas.microsoft.com/office/drawing/2014/main" id="{6A7EF774-8D19-44F9-8606-53055644A6AC}"/>
              </a:ext>
            </a:extLst>
          </p:cNvPr>
          <p:cNvSpPr>
            <a:spLocks noGrp="1"/>
          </p:cNvSpPr>
          <p:nvPr>
            <p:ph idx="1"/>
          </p:nvPr>
        </p:nvSpPr>
        <p:spPr/>
        <p:txBody>
          <a:bodyPr/>
          <a:lstStyle/>
          <a:p>
            <a:pPr>
              <a:lnSpc>
                <a:spcPct val="150000"/>
              </a:lnSpc>
            </a:pPr>
            <a:r>
              <a:rPr lang="zh-TW" altLang="en-US" sz="2400" b="1" dirty="0">
                <a:latin typeface="微軟正黑體" panose="020B0604030504040204" pitchFamily="34" charset="-120"/>
                <a:ea typeface="微軟正黑體" panose="020B0604030504040204" pitchFamily="34" charset="-120"/>
              </a:rPr>
              <a:t>保留左邊關聯</a:t>
            </a:r>
            <a:endParaRPr lang="en-US" altLang="zh-TW" sz="2400" b="1" dirty="0">
              <a:latin typeface="微軟正黑體" panose="020B0604030504040204" pitchFamily="34" charset="-120"/>
              <a:ea typeface="微軟正黑體" panose="020B0604030504040204" pitchFamily="34" charset="-120"/>
            </a:endParaRPr>
          </a:p>
          <a:p>
            <a:pPr>
              <a:lnSpc>
                <a:spcPct val="150000"/>
              </a:lnSpc>
            </a:pPr>
            <a:r>
              <a:rPr lang="en-US" altLang="zh-TW" sz="2400" b="1" dirty="0">
                <a:latin typeface="微軟正黑體" panose="020B0604030504040204" pitchFamily="34" charset="-120"/>
                <a:ea typeface="微軟正黑體" panose="020B0604030504040204" pitchFamily="34" charset="-120"/>
              </a:rPr>
              <a:t>Result = R ⊐⋈ </a:t>
            </a:r>
            <a:r>
              <a:rPr lang="en-US" altLang="zh-TW" sz="2400" b="1" baseline="-25000" dirty="0">
                <a:latin typeface="微軟正黑體" panose="020B0604030504040204" pitchFamily="34" charset="-120"/>
                <a:ea typeface="微軟正黑體" panose="020B0604030504040204" pitchFamily="34" charset="-120"/>
              </a:rPr>
              <a:t>&lt;</a:t>
            </a:r>
            <a:r>
              <a:rPr lang="zh-TW" altLang="en-US" sz="2400" b="1" baseline="-25000" dirty="0">
                <a:latin typeface="微軟正黑體" panose="020B0604030504040204" pitchFamily="34" charset="-120"/>
                <a:ea typeface="微軟正黑體" panose="020B0604030504040204" pitchFamily="34" charset="-120"/>
              </a:rPr>
              <a:t>配合條件</a:t>
            </a:r>
            <a:r>
              <a:rPr lang="en-US" altLang="zh-TW" sz="2400" b="1" baseline="-25000" dirty="0">
                <a:latin typeface="微軟正黑體" panose="020B0604030504040204" pitchFamily="34" charset="-120"/>
                <a:ea typeface="微軟正黑體" panose="020B0604030504040204" pitchFamily="34" charset="-120"/>
              </a:rPr>
              <a:t>&gt;</a:t>
            </a:r>
            <a:r>
              <a:rPr lang="en-US" altLang="zh-TW" sz="2400" b="1" dirty="0">
                <a:latin typeface="微軟正黑體" panose="020B0604030504040204" pitchFamily="34" charset="-120"/>
                <a:ea typeface="微軟正黑體" panose="020B0604030504040204" pitchFamily="34" charset="-120"/>
              </a:rPr>
              <a:t> S</a:t>
            </a:r>
          </a:p>
          <a:p>
            <a:pPr marL="990600" lvl="1" indent="-533400">
              <a:lnSpc>
                <a:spcPct val="150000"/>
              </a:lnSpc>
            </a:pPr>
            <a:r>
              <a:rPr lang="zh-TW" altLang="en-US" sz="2400" dirty="0">
                <a:latin typeface="微軟正黑體" panose="020B0604030504040204" pitchFamily="34" charset="-120"/>
                <a:ea typeface="微軟正黑體" panose="020B0604030504040204" pitchFamily="34" charset="-120"/>
              </a:rPr>
              <a:t>關聯綱目：同於</a:t>
            </a:r>
            <a:r>
              <a:rPr lang="en-US" altLang="zh-TW" sz="2400" dirty="0">
                <a:latin typeface="微軟正黑體" panose="020B0604030504040204" pitchFamily="34" charset="-120"/>
                <a:ea typeface="微軟正黑體" panose="020B0604030504040204" pitchFamily="34" charset="-120"/>
              </a:rPr>
              <a:t>R⋈</a:t>
            </a:r>
            <a:r>
              <a:rPr lang="en-US" altLang="zh-TW" sz="2400" b="1" dirty="0">
                <a:latin typeface="微軟正黑體" panose="020B0604030504040204" pitchFamily="34" charset="-120"/>
                <a:ea typeface="微軟正黑體" panose="020B0604030504040204" pitchFamily="34" charset="-120"/>
              </a:rPr>
              <a:t> </a:t>
            </a:r>
            <a:r>
              <a:rPr lang="en-US" altLang="zh-TW" sz="2400" b="1" baseline="-25000" dirty="0">
                <a:latin typeface="微軟正黑體" panose="020B0604030504040204" pitchFamily="34" charset="-120"/>
                <a:ea typeface="微軟正黑體" panose="020B0604030504040204" pitchFamily="34" charset="-120"/>
              </a:rPr>
              <a:t>&lt;</a:t>
            </a:r>
            <a:r>
              <a:rPr lang="zh-TW" altLang="en-US" sz="2400" b="1" baseline="-25000" dirty="0">
                <a:latin typeface="微軟正黑體" panose="020B0604030504040204" pitchFamily="34" charset="-120"/>
                <a:ea typeface="微軟正黑體" panose="020B0604030504040204" pitchFamily="34" charset="-120"/>
              </a:rPr>
              <a:t>配合條件</a:t>
            </a:r>
            <a:r>
              <a:rPr lang="en-US" altLang="zh-TW" sz="2400" b="1" baseline="-25000" dirty="0">
                <a:latin typeface="微軟正黑體" panose="020B0604030504040204" pitchFamily="34" charset="-120"/>
                <a:ea typeface="微軟正黑體" panose="020B0604030504040204" pitchFamily="34" charset="-120"/>
              </a:rPr>
              <a:t>&gt;</a:t>
            </a:r>
            <a:r>
              <a:rPr lang="en-US" altLang="zh-TW" sz="2400" b="1" dirty="0">
                <a:latin typeface="微軟正黑體" panose="020B0604030504040204" pitchFamily="34" charset="-120"/>
                <a:ea typeface="微軟正黑體" panose="020B0604030504040204" pitchFamily="34" charset="-120"/>
              </a:rPr>
              <a:t>S</a:t>
            </a:r>
            <a:endParaRPr lang="en-US" altLang="zh-TW" sz="2400" dirty="0">
              <a:latin typeface="微軟正黑體" panose="020B0604030504040204" pitchFamily="34" charset="-120"/>
              <a:ea typeface="微軟正黑體" panose="020B0604030504040204" pitchFamily="34" charset="-120"/>
            </a:endParaRPr>
          </a:p>
          <a:p>
            <a:pPr marL="990600" lvl="1" indent="-533400">
              <a:lnSpc>
                <a:spcPct val="150000"/>
              </a:lnSpc>
            </a:pPr>
            <a:r>
              <a:rPr lang="zh-TW" altLang="en-US" sz="2400" dirty="0">
                <a:latin typeface="微軟正黑體" panose="020B0604030504040204" pitchFamily="34" charset="-120"/>
                <a:ea typeface="微軟正黑體" panose="020B0604030504040204" pitchFamily="34" charset="-120"/>
              </a:rPr>
              <a:t>序列值：</a:t>
            </a:r>
            <a:r>
              <a:rPr lang="en-US" altLang="zh-TW" sz="2400" dirty="0">
                <a:latin typeface="微軟正黑體" panose="020B0604030504040204" pitchFamily="34" charset="-120"/>
                <a:ea typeface="微軟正黑體" panose="020B0604030504040204" pitchFamily="34" charset="-120"/>
              </a:rPr>
              <a:t>R⋈</a:t>
            </a:r>
            <a:r>
              <a:rPr lang="en-US" altLang="zh-TW" sz="2400" b="1" dirty="0">
                <a:latin typeface="微軟正黑體" panose="020B0604030504040204" pitchFamily="34" charset="-120"/>
                <a:ea typeface="微軟正黑體" panose="020B0604030504040204" pitchFamily="34" charset="-120"/>
              </a:rPr>
              <a:t> </a:t>
            </a:r>
            <a:r>
              <a:rPr lang="en-US" altLang="zh-TW" sz="2400" b="1" baseline="-25000" dirty="0">
                <a:latin typeface="微軟正黑體" panose="020B0604030504040204" pitchFamily="34" charset="-120"/>
                <a:ea typeface="微軟正黑體" panose="020B0604030504040204" pitchFamily="34" charset="-120"/>
              </a:rPr>
              <a:t>&lt;</a:t>
            </a:r>
            <a:r>
              <a:rPr lang="zh-TW" altLang="en-US" sz="2400" b="1" baseline="-25000" dirty="0">
                <a:latin typeface="微軟正黑體" panose="020B0604030504040204" pitchFamily="34" charset="-120"/>
                <a:ea typeface="微軟正黑體" panose="020B0604030504040204" pitchFamily="34" charset="-120"/>
              </a:rPr>
              <a:t>配合條件</a:t>
            </a:r>
            <a:r>
              <a:rPr lang="en-US" altLang="zh-TW" sz="2400" b="1" baseline="-25000" dirty="0">
                <a:latin typeface="微軟正黑體" panose="020B0604030504040204" pitchFamily="34" charset="-120"/>
                <a:ea typeface="微軟正黑體" panose="020B0604030504040204" pitchFamily="34" charset="-120"/>
              </a:rPr>
              <a:t>&gt;</a:t>
            </a:r>
            <a:r>
              <a:rPr lang="en-US" altLang="zh-TW" sz="2400" dirty="0">
                <a:latin typeface="微軟正黑體" panose="020B0604030504040204" pitchFamily="34" charset="-120"/>
                <a:ea typeface="微軟正黑體" panose="020B0604030504040204" pitchFamily="34" charset="-120"/>
              </a:rPr>
              <a:t>S</a:t>
            </a:r>
            <a:r>
              <a:rPr lang="zh-TW" altLang="en-US" sz="2400" dirty="0">
                <a:latin typeface="微軟正黑體" panose="020B0604030504040204" pitchFamily="34" charset="-120"/>
                <a:ea typeface="微軟正黑體" panose="020B0604030504040204" pitchFamily="34" charset="-120"/>
              </a:rPr>
              <a:t> 的序列值再</a:t>
            </a:r>
            <a:r>
              <a:rPr lang="zh-TW" altLang="en-US"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加上</a:t>
            </a:r>
            <a:r>
              <a:rPr lang="zh-TW" altLang="en-US" sz="2400" u="sng" dirty="0">
                <a:solidFill>
                  <a:srgbClr val="0070C0"/>
                </a:solidFill>
                <a:latin typeface="微軟正黑體" panose="020B0604030504040204" pitchFamily="34" charset="-120"/>
                <a:ea typeface="微軟正黑體" panose="020B0604030504040204" pitchFamily="34" charset="-120"/>
              </a:rPr>
              <a:t>沒有與</a:t>
            </a:r>
            <a:r>
              <a:rPr lang="en-US" altLang="zh-TW" sz="2400" u="sng" dirty="0">
                <a:solidFill>
                  <a:srgbClr val="0070C0"/>
                </a:solidFill>
                <a:latin typeface="微軟正黑體" panose="020B0604030504040204" pitchFamily="34" charset="-120"/>
                <a:ea typeface="微軟正黑體" panose="020B0604030504040204" pitchFamily="34" charset="-120"/>
              </a:rPr>
              <a:t>S</a:t>
            </a:r>
            <a:r>
              <a:rPr lang="zh-TW" altLang="en-US" sz="2400" u="sng" dirty="0">
                <a:solidFill>
                  <a:srgbClr val="0070C0"/>
                </a:solidFill>
                <a:latin typeface="微軟正黑體" panose="020B0604030504040204" pitchFamily="34" charset="-120"/>
                <a:ea typeface="微軟正黑體" panose="020B0604030504040204" pitchFamily="34" charset="-120"/>
              </a:rPr>
              <a:t>配對的</a:t>
            </a:r>
            <a:r>
              <a:rPr lang="en-US" altLang="zh-TW" sz="2400" u="sng" dirty="0">
                <a:solidFill>
                  <a:srgbClr val="0070C0"/>
                </a:solidFill>
                <a:latin typeface="微軟正黑體" panose="020B0604030504040204" pitchFamily="34" charset="-120"/>
                <a:ea typeface="微軟正黑體" panose="020B0604030504040204" pitchFamily="34" charset="-120"/>
              </a:rPr>
              <a:t>R</a:t>
            </a:r>
            <a:r>
              <a:rPr lang="zh-TW" altLang="en-US" sz="2400" u="sng" dirty="0">
                <a:solidFill>
                  <a:srgbClr val="0070C0"/>
                </a:solidFill>
                <a:latin typeface="微軟正黑體" panose="020B0604030504040204" pitchFamily="34" charset="-120"/>
                <a:ea typeface="微軟正黑體" panose="020B0604030504040204" pitchFamily="34" charset="-120"/>
              </a:rPr>
              <a:t>的序列值</a:t>
            </a:r>
            <a:r>
              <a:rPr lang="en-US" altLang="zh-TW" sz="2400" dirty="0">
                <a:latin typeface="微軟正黑體" panose="020B0604030504040204" pitchFamily="34" charset="-120"/>
                <a:ea typeface="微軟正黑體" panose="020B0604030504040204" pitchFamily="34" charset="-120"/>
              </a:rPr>
              <a:t>+</a:t>
            </a:r>
            <a:r>
              <a:rPr lang="en-US" altLang="zh-TW" sz="2400" u="sng" dirty="0">
                <a:solidFill>
                  <a:srgbClr val="0070C0"/>
                </a:solidFill>
                <a:latin typeface="微軟正黑體" panose="020B0604030504040204" pitchFamily="34" charset="-120"/>
                <a:ea typeface="微軟正黑體" panose="020B0604030504040204" pitchFamily="34" charset="-120"/>
              </a:rPr>
              <a:t>S</a:t>
            </a:r>
            <a:r>
              <a:rPr lang="zh-TW" altLang="en-US" sz="2400" u="sng" dirty="0">
                <a:solidFill>
                  <a:srgbClr val="0070C0"/>
                </a:solidFill>
                <a:latin typeface="微軟正黑體" panose="020B0604030504040204" pitchFamily="34" charset="-120"/>
                <a:ea typeface="微軟正黑體" panose="020B0604030504040204" pitchFamily="34" charset="-120"/>
              </a:rPr>
              <a:t>的屬性值為</a:t>
            </a:r>
            <a:r>
              <a:rPr lang="en-US" altLang="zh-TW" sz="2400" u="sng" dirty="0">
                <a:solidFill>
                  <a:srgbClr val="0070C0"/>
                </a:solidFill>
                <a:latin typeface="微軟正黑體" panose="020B0604030504040204" pitchFamily="34" charset="-120"/>
                <a:ea typeface="微軟正黑體" panose="020B0604030504040204" pitchFamily="34" charset="-120"/>
              </a:rPr>
              <a:t>NULL</a:t>
            </a:r>
            <a:r>
              <a:rPr lang="zh-TW" altLang="en-US" sz="2400" dirty="0">
                <a:latin typeface="微軟正黑體" panose="020B0604030504040204" pitchFamily="34" charset="-120"/>
                <a:ea typeface="微軟正黑體" panose="020B0604030504040204" pitchFamily="34" charset="-120"/>
              </a:rPr>
              <a:t>）</a:t>
            </a:r>
          </a:p>
          <a:p>
            <a:endParaRPr lang="zh-TW" altLang="en-US" dirty="0"/>
          </a:p>
        </p:txBody>
      </p:sp>
      <p:sp>
        <p:nvSpPr>
          <p:cNvPr id="4" name="投影片編號版面配置區 3">
            <a:extLst>
              <a:ext uri="{FF2B5EF4-FFF2-40B4-BE49-F238E27FC236}">
                <a16:creationId xmlns:a16="http://schemas.microsoft.com/office/drawing/2014/main" id="{DC220852-C8F6-496F-BD9F-FB50119E4D49}"/>
              </a:ext>
            </a:extLst>
          </p:cNvPr>
          <p:cNvSpPr>
            <a:spLocks noGrp="1"/>
          </p:cNvSpPr>
          <p:nvPr>
            <p:ph type="sldNum" sz="quarter" idx="12"/>
          </p:nvPr>
        </p:nvSpPr>
        <p:spPr/>
        <p:txBody>
          <a:bodyPr/>
          <a:lstStyle/>
          <a:p>
            <a:fld id="{6243D286-E151-4778-8234-CC7B3DD5AA69}" type="slidenum">
              <a:rPr lang="zh-TW" altLang="en-US" smtClean="0"/>
              <a:t>26</a:t>
            </a:fld>
            <a:endParaRPr lang="zh-TW" altLang="en-US"/>
          </a:p>
        </p:txBody>
      </p:sp>
    </p:spTree>
    <p:extLst>
      <p:ext uri="{BB962C8B-B14F-4D97-AF65-F5344CB8AC3E}">
        <p14:creationId xmlns:p14="http://schemas.microsoft.com/office/powerpoint/2010/main" val="3362687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0585BE-BE49-47F9-8BA0-8F019EDF48B1}"/>
              </a:ext>
            </a:extLst>
          </p:cNvPr>
          <p:cNvSpPr>
            <a:spLocks noGrp="1"/>
          </p:cNvSpPr>
          <p:nvPr>
            <p:ph type="title"/>
          </p:nvPr>
        </p:nvSpPr>
        <p:spPr/>
        <p:txBody>
          <a:bodyPr>
            <a:normAutofit/>
          </a:bodyPr>
          <a:lstStyle/>
          <a:p>
            <a:r>
              <a:rPr lang="zh-TW" altLang="en-US" sz="2800" dirty="0">
                <a:latin typeface="微軟正黑體" panose="020B0604030504040204" pitchFamily="34" charset="-120"/>
                <a:ea typeface="微軟正黑體" panose="020B0604030504040204" pitchFamily="34" charset="-120"/>
              </a:rPr>
              <a:t>範例：</a:t>
            </a:r>
            <a:r>
              <a:rPr lang="en-US" altLang="zh-TW" sz="2800" dirty="0" err="1">
                <a:latin typeface="微軟正黑體" panose="020B0604030504040204" pitchFamily="34" charset="-120"/>
                <a:ea typeface="微軟正黑體" panose="020B0604030504040204" pitchFamily="34" charset="-120"/>
              </a:rPr>
              <a:t>Result_left</a:t>
            </a:r>
            <a:r>
              <a:rPr lang="en-US" altLang="zh-TW" sz="2800" dirty="0">
                <a:latin typeface="微軟正黑體" panose="020B0604030504040204" pitchFamily="34" charset="-120"/>
                <a:ea typeface="微軟正黑體" panose="020B0604030504040204" pitchFamily="34" charset="-120"/>
              </a:rPr>
              <a:t> = </a:t>
            </a:r>
            <a:r>
              <a:rPr lang="en-US" altLang="zh-TW" sz="2800" b="1" dirty="0">
                <a:latin typeface="微軟正黑體" panose="020B0604030504040204" pitchFamily="34" charset="-120"/>
                <a:ea typeface="微軟正黑體" panose="020B0604030504040204" pitchFamily="34" charset="-120"/>
              </a:rPr>
              <a:t>Transaction ⊐⋈</a:t>
            </a:r>
            <a:r>
              <a:rPr lang="en-US" altLang="zh-TW" sz="2800" dirty="0">
                <a:latin typeface="微軟正黑體" panose="020B0604030504040204" pitchFamily="34" charset="-120"/>
                <a:ea typeface="微軟正黑體" panose="020B0604030504040204" pitchFamily="34" charset="-120"/>
              </a:rPr>
              <a:t> </a:t>
            </a:r>
            <a:r>
              <a:rPr lang="en-US" altLang="zh-TW" sz="2800" b="1" baseline="-25000" dirty="0" err="1">
                <a:latin typeface="微軟正黑體" panose="020B0604030504040204" pitchFamily="34" charset="-120"/>
                <a:ea typeface="微軟正黑體" panose="020B0604030504040204" pitchFamily="34" charset="-120"/>
              </a:rPr>
              <a:t>Transaction.tNo</a:t>
            </a:r>
            <a:r>
              <a:rPr lang="en-US" altLang="zh-TW" sz="2800" b="1" baseline="-25000" dirty="0">
                <a:latin typeface="微軟正黑體" panose="020B0604030504040204" pitchFamily="34" charset="-120"/>
                <a:ea typeface="微軟正黑體" panose="020B0604030504040204" pitchFamily="34" charset="-120"/>
              </a:rPr>
              <a:t>=</a:t>
            </a:r>
            <a:r>
              <a:rPr lang="en-US" altLang="zh-TW" sz="2800" b="1" baseline="-25000" dirty="0" err="1">
                <a:latin typeface="微軟正黑體" panose="020B0604030504040204" pitchFamily="34" charset="-120"/>
                <a:ea typeface="微軟正黑體" panose="020B0604030504040204" pitchFamily="34" charset="-120"/>
              </a:rPr>
              <a:t>Cart.tNo</a:t>
            </a:r>
            <a:r>
              <a:rPr lang="en-US" altLang="zh-TW" sz="2800" b="1" dirty="0">
                <a:latin typeface="微軟正黑體" panose="020B0604030504040204" pitchFamily="34" charset="-120"/>
                <a:ea typeface="微軟正黑體" panose="020B0604030504040204" pitchFamily="34" charset="-120"/>
              </a:rPr>
              <a:t> Cart</a:t>
            </a:r>
            <a:r>
              <a:rPr lang="en-US" altLang="zh-TW" sz="2800" dirty="0">
                <a:latin typeface="微軟正黑體" panose="020B0604030504040204" pitchFamily="34" charset="-120"/>
                <a:ea typeface="微軟正黑體" panose="020B0604030504040204" pitchFamily="34" charset="-120"/>
              </a:rPr>
              <a:t> </a:t>
            </a:r>
            <a:endParaRPr lang="zh-TW" altLang="en-US" sz="2800" dirty="0"/>
          </a:p>
        </p:txBody>
      </p:sp>
      <p:sp>
        <p:nvSpPr>
          <p:cNvPr id="4" name="投影片編號版面配置區 3">
            <a:extLst>
              <a:ext uri="{FF2B5EF4-FFF2-40B4-BE49-F238E27FC236}">
                <a16:creationId xmlns:a16="http://schemas.microsoft.com/office/drawing/2014/main" id="{8638C731-475A-45B9-A35D-EA1314959580}"/>
              </a:ext>
            </a:extLst>
          </p:cNvPr>
          <p:cNvSpPr>
            <a:spLocks noGrp="1"/>
          </p:cNvSpPr>
          <p:nvPr>
            <p:ph type="sldNum" sz="quarter" idx="12"/>
          </p:nvPr>
        </p:nvSpPr>
        <p:spPr/>
        <p:txBody>
          <a:bodyPr/>
          <a:lstStyle/>
          <a:p>
            <a:fld id="{6243D286-E151-4778-8234-CC7B3DD5AA69}" type="slidenum">
              <a:rPr lang="zh-TW" altLang="en-US" smtClean="0"/>
              <a:t>27</a:t>
            </a:fld>
            <a:endParaRPr lang="zh-TW" altLang="en-US"/>
          </a:p>
        </p:txBody>
      </p:sp>
      <p:pic>
        <p:nvPicPr>
          <p:cNvPr id="5" name="Picture 9">
            <a:extLst>
              <a:ext uri="{FF2B5EF4-FFF2-40B4-BE49-F238E27FC236}">
                <a16:creationId xmlns:a16="http://schemas.microsoft.com/office/drawing/2014/main" id="{AE9BC226-D19B-40BF-A8FD-8884F9FF55C5}"/>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38199" y="1627638"/>
            <a:ext cx="9589361" cy="3753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5991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898EDA-352E-4FE4-B46A-5008D2D0FECA}"/>
              </a:ext>
            </a:extLst>
          </p:cNvPr>
          <p:cNvSpPr>
            <a:spLocks noGrp="1"/>
          </p:cNvSpPr>
          <p:nvPr>
            <p:ph type="title"/>
          </p:nvPr>
        </p:nvSpPr>
        <p:spPr/>
        <p:txBody>
          <a:bodyPr/>
          <a:lstStyle/>
          <a:p>
            <a:r>
              <a:rPr lang="en-US" altLang="zh-TW" spc="600" dirty="0">
                <a:latin typeface="微軟正黑體" pitchFamily="34" charset="-120"/>
                <a:cs typeface="+mn-cs"/>
              </a:rPr>
              <a:t>RIGHT</a:t>
            </a:r>
            <a:r>
              <a:rPr lang="en-US" altLang="zh-TW" sz="4000" spc="600" dirty="0">
                <a:effectLst/>
                <a:latin typeface="微軟正黑體" pitchFamily="34" charset="-120"/>
                <a:ea typeface="微軟正黑體" pitchFamily="34" charset="-120"/>
                <a:cs typeface="+mn-cs"/>
              </a:rPr>
              <a:t> OUTER JOIN</a:t>
            </a:r>
            <a:r>
              <a:rPr lang="zh-TW" altLang="en-US" sz="4000" spc="600" dirty="0">
                <a:effectLst/>
                <a:latin typeface="微軟正黑體" pitchFamily="34" charset="-120"/>
                <a:ea typeface="微軟正黑體" pitchFamily="34" charset="-120"/>
                <a:cs typeface="+mn-cs"/>
              </a:rPr>
              <a:t>運算子</a:t>
            </a:r>
            <a:r>
              <a:rPr lang="en-US" altLang="zh-TW" sz="4000" spc="600" dirty="0">
                <a:effectLst/>
                <a:latin typeface="微軟正黑體" pitchFamily="34" charset="-120"/>
                <a:ea typeface="微軟正黑體" pitchFamily="34" charset="-120"/>
                <a:cs typeface="+mn-cs"/>
              </a:rPr>
              <a:t>(</a:t>
            </a:r>
            <a:r>
              <a:rPr lang="en-US" altLang="zh-TW" sz="4000" b="1" dirty="0">
                <a:latin typeface="微軟正黑體" panose="020B0604030504040204" pitchFamily="34" charset="-120"/>
                <a:ea typeface="微軟正黑體" panose="020B0604030504040204" pitchFamily="34" charset="-120"/>
              </a:rPr>
              <a:t>⋈⊏</a:t>
            </a:r>
            <a:r>
              <a:rPr lang="en-US" altLang="zh-TW" sz="4000" spc="600" dirty="0">
                <a:effectLst/>
                <a:latin typeface="微軟正黑體" pitchFamily="34" charset="-120"/>
                <a:ea typeface="微軟正黑體" pitchFamily="34" charset="-120"/>
                <a:cs typeface="+mn-cs"/>
              </a:rPr>
              <a:t>)</a:t>
            </a:r>
            <a:endParaRPr lang="zh-TW" altLang="en-US" dirty="0"/>
          </a:p>
        </p:txBody>
      </p:sp>
      <p:sp>
        <p:nvSpPr>
          <p:cNvPr id="3" name="內容版面配置區 2">
            <a:extLst>
              <a:ext uri="{FF2B5EF4-FFF2-40B4-BE49-F238E27FC236}">
                <a16:creationId xmlns:a16="http://schemas.microsoft.com/office/drawing/2014/main" id="{E6D44188-AD82-45EF-B882-C236ED318B8D}"/>
              </a:ext>
            </a:extLst>
          </p:cNvPr>
          <p:cNvSpPr>
            <a:spLocks noGrp="1"/>
          </p:cNvSpPr>
          <p:nvPr>
            <p:ph idx="1"/>
          </p:nvPr>
        </p:nvSpPr>
        <p:spPr/>
        <p:txBody>
          <a:bodyPr/>
          <a:lstStyle/>
          <a:p>
            <a:pPr>
              <a:lnSpc>
                <a:spcPct val="150000"/>
              </a:lnSpc>
            </a:pPr>
            <a:r>
              <a:rPr lang="zh-TW" altLang="en-US" sz="2400" b="1" dirty="0">
                <a:latin typeface="微軟正黑體" panose="020B0604030504040204" pitchFamily="34" charset="-120"/>
                <a:ea typeface="微軟正黑體" panose="020B0604030504040204" pitchFamily="34" charset="-120"/>
              </a:rPr>
              <a:t>保留右邊關聯</a:t>
            </a:r>
            <a:endParaRPr lang="en-US" altLang="zh-TW" sz="2400" b="1" dirty="0">
              <a:latin typeface="微軟正黑體" panose="020B0604030504040204" pitchFamily="34" charset="-120"/>
              <a:ea typeface="微軟正黑體" panose="020B0604030504040204" pitchFamily="34" charset="-120"/>
            </a:endParaRPr>
          </a:p>
          <a:p>
            <a:pPr>
              <a:lnSpc>
                <a:spcPct val="150000"/>
              </a:lnSpc>
            </a:pPr>
            <a:r>
              <a:rPr lang="en-US" altLang="zh-TW" sz="2400" b="1" dirty="0">
                <a:latin typeface="微軟正黑體" panose="020B0604030504040204" pitchFamily="34" charset="-120"/>
                <a:ea typeface="微軟正黑體" panose="020B0604030504040204" pitchFamily="34" charset="-120"/>
              </a:rPr>
              <a:t>Result = R ⋈⊏</a:t>
            </a:r>
            <a:r>
              <a:rPr lang="en-US" altLang="zh-TW" sz="2400" b="1" baseline="-25000" dirty="0">
                <a:latin typeface="微軟正黑體" panose="020B0604030504040204" pitchFamily="34" charset="-120"/>
                <a:ea typeface="微軟正黑體" panose="020B0604030504040204" pitchFamily="34" charset="-120"/>
              </a:rPr>
              <a:t>&lt;</a:t>
            </a:r>
            <a:r>
              <a:rPr lang="zh-TW" altLang="en-US" sz="2400" b="1" baseline="-25000" dirty="0">
                <a:latin typeface="微軟正黑體" panose="020B0604030504040204" pitchFamily="34" charset="-120"/>
                <a:ea typeface="微軟正黑體" panose="020B0604030504040204" pitchFamily="34" charset="-120"/>
              </a:rPr>
              <a:t>配合條件</a:t>
            </a:r>
            <a:r>
              <a:rPr lang="en-US" altLang="zh-TW" sz="2400" b="1" baseline="-25000" dirty="0">
                <a:latin typeface="微軟正黑體" panose="020B0604030504040204" pitchFamily="34" charset="-120"/>
                <a:ea typeface="微軟正黑體" panose="020B0604030504040204" pitchFamily="34" charset="-120"/>
              </a:rPr>
              <a:t>&gt;</a:t>
            </a:r>
            <a:r>
              <a:rPr lang="en-US" altLang="zh-TW" sz="2400" b="1" dirty="0">
                <a:latin typeface="微軟正黑體" panose="020B0604030504040204" pitchFamily="34" charset="-120"/>
                <a:ea typeface="微軟正黑體" panose="020B0604030504040204" pitchFamily="34" charset="-120"/>
              </a:rPr>
              <a:t> S</a:t>
            </a:r>
          </a:p>
          <a:p>
            <a:pPr marL="990600" lvl="1" indent="-533400">
              <a:lnSpc>
                <a:spcPct val="150000"/>
              </a:lnSpc>
            </a:pPr>
            <a:r>
              <a:rPr lang="zh-TW" altLang="en-US" sz="2400" dirty="0">
                <a:latin typeface="微軟正黑體" panose="020B0604030504040204" pitchFamily="34" charset="-120"/>
                <a:ea typeface="微軟正黑體" panose="020B0604030504040204" pitchFamily="34" charset="-120"/>
              </a:rPr>
              <a:t>關聯綱目：同於</a:t>
            </a:r>
            <a:r>
              <a:rPr lang="en-US" altLang="zh-TW" sz="2400" dirty="0">
                <a:latin typeface="微軟正黑體" panose="020B0604030504040204" pitchFamily="34" charset="-120"/>
                <a:ea typeface="微軟正黑體" panose="020B0604030504040204" pitchFamily="34" charset="-120"/>
              </a:rPr>
              <a:t>R⋈</a:t>
            </a:r>
            <a:r>
              <a:rPr lang="en-US" altLang="zh-TW" sz="2400" b="1" dirty="0">
                <a:latin typeface="微軟正黑體" panose="020B0604030504040204" pitchFamily="34" charset="-120"/>
                <a:ea typeface="微軟正黑體" panose="020B0604030504040204" pitchFamily="34" charset="-120"/>
              </a:rPr>
              <a:t> </a:t>
            </a:r>
            <a:r>
              <a:rPr lang="en-US" altLang="zh-TW" sz="2400" b="1" baseline="-25000" dirty="0">
                <a:latin typeface="微軟正黑體" panose="020B0604030504040204" pitchFamily="34" charset="-120"/>
                <a:ea typeface="微軟正黑體" panose="020B0604030504040204" pitchFamily="34" charset="-120"/>
              </a:rPr>
              <a:t>&lt;</a:t>
            </a:r>
            <a:r>
              <a:rPr lang="zh-TW" altLang="en-US" sz="2400" b="1" baseline="-25000" dirty="0">
                <a:latin typeface="微軟正黑體" panose="020B0604030504040204" pitchFamily="34" charset="-120"/>
                <a:ea typeface="微軟正黑體" panose="020B0604030504040204" pitchFamily="34" charset="-120"/>
              </a:rPr>
              <a:t>配合條件</a:t>
            </a:r>
            <a:r>
              <a:rPr lang="en-US" altLang="zh-TW" sz="2400" b="1" baseline="-25000" dirty="0">
                <a:latin typeface="微軟正黑體" panose="020B0604030504040204" pitchFamily="34" charset="-120"/>
                <a:ea typeface="微軟正黑體" panose="020B0604030504040204" pitchFamily="34" charset="-120"/>
              </a:rPr>
              <a:t>&gt;</a:t>
            </a:r>
            <a:r>
              <a:rPr lang="en-US" altLang="zh-TW" sz="2400" b="1" dirty="0">
                <a:latin typeface="微軟正黑體" panose="020B0604030504040204" pitchFamily="34" charset="-120"/>
                <a:ea typeface="微軟正黑體" panose="020B0604030504040204" pitchFamily="34" charset="-120"/>
              </a:rPr>
              <a:t>S</a:t>
            </a:r>
            <a:endParaRPr lang="en-US" altLang="zh-TW" sz="2400" dirty="0">
              <a:latin typeface="微軟正黑體" panose="020B0604030504040204" pitchFamily="34" charset="-120"/>
              <a:ea typeface="微軟正黑體" panose="020B0604030504040204" pitchFamily="34" charset="-120"/>
            </a:endParaRPr>
          </a:p>
          <a:p>
            <a:pPr marL="990600" lvl="1" indent="-533400">
              <a:lnSpc>
                <a:spcPct val="150000"/>
              </a:lnSpc>
            </a:pPr>
            <a:r>
              <a:rPr lang="zh-TW" altLang="en-US" sz="2400" dirty="0">
                <a:latin typeface="微軟正黑體" panose="020B0604030504040204" pitchFamily="34" charset="-120"/>
                <a:ea typeface="微軟正黑體" panose="020B0604030504040204" pitchFamily="34" charset="-120"/>
              </a:rPr>
              <a:t>序列值：</a:t>
            </a:r>
            <a:r>
              <a:rPr lang="en-US" altLang="zh-TW" sz="2400" dirty="0">
                <a:latin typeface="微軟正黑體" panose="020B0604030504040204" pitchFamily="34" charset="-120"/>
                <a:ea typeface="微軟正黑體" panose="020B0604030504040204" pitchFamily="34" charset="-120"/>
              </a:rPr>
              <a:t>R⋈</a:t>
            </a:r>
            <a:r>
              <a:rPr lang="en-US" altLang="zh-TW" sz="2400" b="1" baseline="-25000" dirty="0">
                <a:latin typeface="微軟正黑體" panose="020B0604030504040204" pitchFamily="34" charset="-120"/>
                <a:ea typeface="微軟正黑體" panose="020B0604030504040204" pitchFamily="34" charset="-120"/>
              </a:rPr>
              <a:t>&lt;</a:t>
            </a:r>
            <a:r>
              <a:rPr lang="zh-TW" altLang="en-US" sz="2400" b="1" baseline="-25000" dirty="0">
                <a:latin typeface="微軟正黑體" panose="020B0604030504040204" pitchFamily="34" charset="-120"/>
                <a:ea typeface="微軟正黑體" panose="020B0604030504040204" pitchFamily="34" charset="-120"/>
              </a:rPr>
              <a:t>配合條件</a:t>
            </a:r>
            <a:r>
              <a:rPr lang="en-US" altLang="zh-TW" sz="2400" b="1" baseline="-25000" dirty="0">
                <a:latin typeface="微軟正黑體" panose="020B0604030504040204" pitchFamily="34" charset="-120"/>
                <a:ea typeface="微軟正黑體" panose="020B0604030504040204" pitchFamily="34" charset="-120"/>
              </a:rPr>
              <a:t>&gt;</a:t>
            </a:r>
            <a:r>
              <a:rPr lang="en-US" altLang="zh-TW" sz="2400" dirty="0">
                <a:latin typeface="微軟正黑體" panose="020B0604030504040204" pitchFamily="34" charset="-120"/>
                <a:ea typeface="微軟正黑體" panose="020B0604030504040204" pitchFamily="34" charset="-120"/>
              </a:rPr>
              <a:t>S </a:t>
            </a:r>
            <a:r>
              <a:rPr lang="zh-TW" altLang="en-US" sz="2400" dirty="0">
                <a:latin typeface="微軟正黑體" panose="020B0604030504040204" pitchFamily="34" charset="-120"/>
                <a:ea typeface="微軟正黑體" panose="020B0604030504040204" pitchFamily="34" charset="-120"/>
              </a:rPr>
              <a:t>的序列值再加上</a:t>
            </a:r>
            <a:r>
              <a:rPr lang="zh-TW" altLang="en-US" sz="2400" dirty="0">
                <a:solidFill>
                  <a:srgbClr val="0070C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沒有與</a:t>
            </a:r>
            <a:r>
              <a:rPr lang="en-US" altLang="zh-TW" sz="2400" dirty="0">
                <a:solidFill>
                  <a:srgbClr val="0070C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R</a:t>
            </a:r>
            <a:r>
              <a:rPr lang="zh-TW" altLang="en-US" sz="2400" dirty="0">
                <a:solidFill>
                  <a:srgbClr val="0070C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配對的</a:t>
            </a:r>
            <a:r>
              <a:rPr lang="en-US" altLang="zh-TW" sz="2400" dirty="0">
                <a:solidFill>
                  <a:srgbClr val="0070C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S</a:t>
            </a:r>
            <a:r>
              <a:rPr lang="zh-TW" altLang="en-US" sz="2400" dirty="0">
                <a:solidFill>
                  <a:srgbClr val="0070C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的序列值</a:t>
            </a:r>
            <a:r>
              <a:rPr lang="en-US" altLang="zh-TW" sz="2400" dirty="0">
                <a:latin typeface="微軟正黑體" panose="020B0604030504040204" pitchFamily="34" charset="-120"/>
                <a:ea typeface="微軟正黑體" panose="020B0604030504040204" pitchFamily="34" charset="-120"/>
              </a:rPr>
              <a:t>+</a:t>
            </a:r>
            <a:r>
              <a:rPr lang="en-US" altLang="zh-TW" sz="2400" dirty="0">
                <a:solidFill>
                  <a:srgbClr val="0070C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R</a:t>
            </a:r>
            <a:r>
              <a:rPr lang="zh-TW" altLang="en-US" sz="2400" dirty="0">
                <a:solidFill>
                  <a:srgbClr val="0070C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的屬性值為</a:t>
            </a:r>
            <a:r>
              <a:rPr lang="en-US" altLang="zh-TW" sz="2400" dirty="0">
                <a:solidFill>
                  <a:srgbClr val="0070C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NULL</a:t>
            </a:r>
            <a:endParaRPr lang="zh-TW" altLang="en-US" sz="2400" dirty="0">
              <a:solidFill>
                <a:srgbClr val="0070C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nSpc>
                <a:spcPct val="150000"/>
              </a:lnSpc>
            </a:pPr>
            <a:endParaRPr lang="en-US" altLang="zh-TW" sz="2400" b="1" dirty="0">
              <a:latin typeface="微軟正黑體" panose="020B0604030504040204" pitchFamily="34" charset="-120"/>
              <a:ea typeface="微軟正黑體" panose="020B0604030504040204" pitchFamily="34" charset="-120"/>
            </a:endParaRPr>
          </a:p>
          <a:p>
            <a:pPr>
              <a:lnSpc>
                <a:spcPct val="150000"/>
              </a:lnSpc>
            </a:pPr>
            <a:endParaRPr lang="zh-TW" altLang="en-US" dirty="0"/>
          </a:p>
        </p:txBody>
      </p:sp>
      <p:sp>
        <p:nvSpPr>
          <p:cNvPr id="4" name="投影片編號版面配置區 3">
            <a:extLst>
              <a:ext uri="{FF2B5EF4-FFF2-40B4-BE49-F238E27FC236}">
                <a16:creationId xmlns:a16="http://schemas.microsoft.com/office/drawing/2014/main" id="{355EDCDC-3201-4ECD-8467-A1CD8949C61A}"/>
              </a:ext>
            </a:extLst>
          </p:cNvPr>
          <p:cNvSpPr>
            <a:spLocks noGrp="1"/>
          </p:cNvSpPr>
          <p:nvPr>
            <p:ph type="sldNum" sz="quarter" idx="12"/>
          </p:nvPr>
        </p:nvSpPr>
        <p:spPr/>
        <p:txBody>
          <a:bodyPr/>
          <a:lstStyle/>
          <a:p>
            <a:fld id="{6243D286-E151-4778-8234-CC7B3DD5AA69}" type="slidenum">
              <a:rPr lang="zh-TW" altLang="en-US" smtClean="0"/>
              <a:t>28</a:t>
            </a:fld>
            <a:endParaRPr lang="zh-TW" altLang="en-US"/>
          </a:p>
        </p:txBody>
      </p:sp>
    </p:spTree>
    <p:extLst>
      <p:ext uri="{BB962C8B-B14F-4D97-AF65-F5344CB8AC3E}">
        <p14:creationId xmlns:p14="http://schemas.microsoft.com/office/powerpoint/2010/main" val="2706114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FEED1C-8525-43A7-8D9C-C363E96FDB6B}"/>
              </a:ext>
            </a:extLst>
          </p:cNvPr>
          <p:cNvSpPr>
            <a:spLocks noGrp="1"/>
          </p:cNvSpPr>
          <p:nvPr>
            <p:ph type="title"/>
          </p:nvPr>
        </p:nvSpPr>
        <p:spPr/>
        <p:txBody>
          <a:bodyPr>
            <a:normAutofit/>
          </a:bodyPr>
          <a:lstStyle/>
          <a:p>
            <a:r>
              <a:rPr lang="zh-TW" altLang="en-US" sz="2800" dirty="0">
                <a:latin typeface="微軟正黑體" panose="020B0604030504040204" pitchFamily="34" charset="-120"/>
                <a:ea typeface="微軟正黑體" panose="020B0604030504040204" pitchFamily="34" charset="-120"/>
              </a:rPr>
              <a:t>範例：</a:t>
            </a:r>
            <a:r>
              <a:rPr lang="en-US" altLang="zh-TW" sz="2800" dirty="0" err="1">
                <a:latin typeface="微軟正黑體" panose="020B0604030504040204" pitchFamily="34" charset="-120"/>
                <a:ea typeface="微軟正黑體" panose="020B0604030504040204" pitchFamily="34" charset="-120"/>
              </a:rPr>
              <a:t>Result_right</a:t>
            </a:r>
            <a:r>
              <a:rPr lang="en-US" altLang="zh-TW" sz="2800" dirty="0">
                <a:latin typeface="微軟正黑體" panose="020B0604030504040204" pitchFamily="34" charset="-120"/>
                <a:ea typeface="微軟正黑體" panose="020B0604030504040204" pitchFamily="34" charset="-120"/>
              </a:rPr>
              <a:t> =</a:t>
            </a:r>
            <a:r>
              <a:rPr lang="en-US" altLang="zh-TW" sz="2800" b="1" dirty="0">
                <a:latin typeface="微軟正黑體" panose="020B0604030504040204" pitchFamily="34" charset="-120"/>
                <a:ea typeface="微軟正黑體" panose="020B0604030504040204" pitchFamily="34" charset="-120"/>
              </a:rPr>
              <a:t>Transaction⋈⊏</a:t>
            </a:r>
            <a:r>
              <a:rPr lang="en-US" altLang="zh-TW" sz="2800" b="1" baseline="-25000" dirty="0" err="1">
                <a:latin typeface="微軟正黑體" panose="020B0604030504040204" pitchFamily="34" charset="-120"/>
                <a:ea typeface="微軟正黑體" panose="020B0604030504040204" pitchFamily="34" charset="-120"/>
              </a:rPr>
              <a:t>Transaction.tno</a:t>
            </a:r>
            <a:r>
              <a:rPr lang="en-US" altLang="zh-TW" sz="2800" b="1" baseline="-25000" dirty="0">
                <a:latin typeface="微軟正黑體" panose="020B0604030504040204" pitchFamily="34" charset="-120"/>
                <a:ea typeface="微軟正黑體" panose="020B0604030504040204" pitchFamily="34" charset="-120"/>
              </a:rPr>
              <a:t>=</a:t>
            </a:r>
            <a:r>
              <a:rPr lang="en-US" altLang="zh-TW" sz="2800" b="1" baseline="-25000" dirty="0" err="1">
                <a:latin typeface="微軟正黑體" panose="020B0604030504040204" pitchFamily="34" charset="-120"/>
                <a:ea typeface="微軟正黑體" panose="020B0604030504040204" pitchFamily="34" charset="-120"/>
              </a:rPr>
              <a:t>Cart.tnoCart</a:t>
            </a:r>
            <a:r>
              <a:rPr lang="en-US" altLang="zh-TW" sz="2800" dirty="0">
                <a:latin typeface="微軟正黑體" panose="020B0604030504040204" pitchFamily="34" charset="-120"/>
                <a:ea typeface="微軟正黑體" panose="020B0604030504040204" pitchFamily="34" charset="-120"/>
              </a:rPr>
              <a:t> </a:t>
            </a:r>
            <a:r>
              <a:rPr lang="en-US" altLang="zh-TW" sz="2800" b="1" dirty="0">
                <a:latin typeface="微軟正黑體" panose="020B0604030504040204" pitchFamily="34" charset="-120"/>
                <a:ea typeface="微軟正黑體" panose="020B0604030504040204" pitchFamily="34" charset="-120"/>
              </a:rPr>
              <a:t>Cart</a:t>
            </a:r>
            <a:endParaRPr lang="zh-TW" altLang="en-US" sz="2800" dirty="0"/>
          </a:p>
        </p:txBody>
      </p:sp>
      <p:sp>
        <p:nvSpPr>
          <p:cNvPr id="4" name="投影片編號版面配置區 3">
            <a:extLst>
              <a:ext uri="{FF2B5EF4-FFF2-40B4-BE49-F238E27FC236}">
                <a16:creationId xmlns:a16="http://schemas.microsoft.com/office/drawing/2014/main" id="{6059F812-43B6-4266-A6C8-CAC168FFA93B}"/>
              </a:ext>
            </a:extLst>
          </p:cNvPr>
          <p:cNvSpPr>
            <a:spLocks noGrp="1"/>
          </p:cNvSpPr>
          <p:nvPr>
            <p:ph type="sldNum" sz="quarter" idx="12"/>
          </p:nvPr>
        </p:nvSpPr>
        <p:spPr/>
        <p:txBody>
          <a:bodyPr/>
          <a:lstStyle/>
          <a:p>
            <a:fld id="{6243D286-E151-4778-8234-CC7B3DD5AA69}" type="slidenum">
              <a:rPr lang="zh-TW" altLang="en-US" smtClean="0"/>
              <a:t>29</a:t>
            </a:fld>
            <a:endParaRPr lang="zh-TW" altLang="en-US"/>
          </a:p>
        </p:txBody>
      </p:sp>
      <p:pic>
        <p:nvPicPr>
          <p:cNvPr id="5" name="Picture 10">
            <a:extLst>
              <a:ext uri="{FF2B5EF4-FFF2-40B4-BE49-F238E27FC236}">
                <a16:creationId xmlns:a16="http://schemas.microsoft.com/office/drawing/2014/main" id="{FA7F46F8-2804-422D-A8E8-80FE19875A30}"/>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853514"/>
            <a:ext cx="10033418" cy="3546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0880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34AE73-D40C-49AE-986F-0949BE28AFB6}"/>
              </a:ext>
            </a:extLst>
          </p:cNvPr>
          <p:cNvSpPr>
            <a:spLocks noGrp="1"/>
          </p:cNvSpPr>
          <p:nvPr>
            <p:ph type="title"/>
          </p:nvPr>
        </p:nvSpPr>
        <p:spPr/>
        <p:txBody>
          <a:bodyPr/>
          <a:lstStyle/>
          <a:p>
            <a:r>
              <a:rPr lang="en-US" altLang="zh-TW" spc="600" dirty="0">
                <a:latin typeface="微軟正黑體" pitchFamily="34" charset="-120"/>
              </a:rPr>
              <a:t>SELECT</a:t>
            </a:r>
            <a:r>
              <a:rPr lang="zh-TW" altLang="en-US" spc="600" dirty="0">
                <a:latin typeface="微軟正黑體" pitchFamily="34" charset="-120"/>
              </a:rPr>
              <a:t>運算子，</a:t>
            </a:r>
            <a:r>
              <a:rPr lang="zh-TW" altLang="en-US" spc="600" dirty="0">
                <a:latin typeface="微軟正黑體" pitchFamily="34" charset="-120"/>
                <a:sym typeface="Symbol" pitchFamily="18" charset="2"/>
              </a:rPr>
              <a:t></a:t>
            </a:r>
            <a:r>
              <a:rPr lang="en-US" altLang="zh-TW" spc="600" dirty="0">
                <a:latin typeface="微軟正黑體" pitchFamily="34" charset="-120"/>
                <a:sym typeface="Symbol" pitchFamily="18" charset="2"/>
              </a:rPr>
              <a:t>(sigma)</a:t>
            </a:r>
            <a:endParaRPr lang="zh-TW" altLang="en-US" dirty="0"/>
          </a:p>
        </p:txBody>
      </p:sp>
      <p:sp>
        <p:nvSpPr>
          <p:cNvPr id="3" name="內容版面配置區 2">
            <a:extLst>
              <a:ext uri="{FF2B5EF4-FFF2-40B4-BE49-F238E27FC236}">
                <a16:creationId xmlns:a16="http://schemas.microsoft.com/office/drawing/2014/main" id="{FA46AE55-BCC4-472C-B9FC-925FFFE745A9}"/>
              </a:ext>
            </a:extLst>
          </p:cNvPr>
          <p:cNvSpPr>
            <a:spLocks noGrp="1"/>
          </p:cNvSpPr>
          <p:nvPr>
            <p:ph idx="1"/>
          </p:nvPr>
        </p:nvSpPr>
        <p:spPr/>
        <p:txBody>
          <a:bodyPr/>
          <a:lstStyle/>
          <a:p>
            <a:r>
              <a:rPr lang="zh-TW" altLang="en-US" dirty="0">
                <a:latin typeface="微軟正黑體" panose="020B0604030504040204" pitchFamily="34" charset="-120"/>
              </a:rPr>
              <a:t>從一個關聯的序列值中選出滿足某個條件的一些序列值</a:t>
            </a:r>
            <a:endParaRPr lang="en-US" altLang="zh-TW" dirty="0">
              <a:latin typeface="微軟正黑體" panose="020B0604030504040204" pitchFamily="34" charset="-120"/>
            </a:endParaRPr>
          </a:p>
          <a:p>
            <a:pPr marL="0" indent="0" algn="ctr">
              <a:spcBef>
                <a:spcPts val="1200"/>
              </a:spcBef>
              <a:spcAft>
                <a:spcPts val="1200"/>
              </a:spcAft>
              <a:buNone/>
            </a:pPr>
            <a:r>
              <a:rPr lang="en-US" altLang="zh-TW" dirty="0">
                <a:latin typeface="微軟正黑體" panose="020B0604030504040204" pitchFamily="34" charset="-120"/>
              </a:rPr>
              <a:t>Result = </a:t>
            </a:r>
            <a:r>
              <a:rPr lang="en-US" altLang="zh-TW" dirty="0">
                <a:latin typeface="微軟正黑體" panose="020B0604030504040204" pitchFamily="34" charset="-120"/>
                <a:sym typeface="Symbol" pitchFamily="18" charset="2"/>
              </a:rPr>
              <a:t></a:t>
            </a:r>
            <a:r>
              <a:rPr lang="en-US" altLang="zh-TW" baseline="-25000" dirty="0">
                <a:latin typeface="微軟正黑體" panose="020B0604030504040204" pitchFamily="34" charset="-120"/>
              </a:rPr>
              <a:t>&lt;</a:t>
            </a:r>
            <a:r>
              <a:rPr lang="zh-TW" altLang="en-US" baseline="-25000" dirty="0">
                <a:latin typeface="微軟正黑體" panose="020B0604030504040204" pitchFamily="34" charset="-120"/>
              </a:rPr>
              <a:t>選擇條件</a:t>
            </a:r>
            <a:r>
              <a:rPr lang="en-US" altLang="zh-TW" baseline="-25000" dirty="0">
                <a:latin typeface="微軟正黑體" panose="020B0604030504040204" pitchFamily="34" charset="-120"/>
              </a:rPr>
              <a:t>&gt;</a:t>
            </a:r>
            <a:r>
              <a:rPr lang="en-US" altLang="zh-TW" dirty="0">
                <a:latin typeface="微軟正黑體" panose="020B0604030504040204" pitchFamily="34" charset="-120"/>
              </a:rPr>
              <a:t> (R) </a:t>
            </a:r>
          </a:p>
          <a:p>
            <a:pPr lvl="1">
              <a:lnSpc>
                <a:spcPct val="80000"/>
              </a:lnSpc>
              <a:spcBef>
                <a:spcPts val="600"/>
              </a:spcBef>
              <a:spcAft>
                <a:spcPts val="600"/>
              </a:spcAft>
            </a:pPr>
            <a:r>
              <a:rPr lang="en-US" altLang="zh-TW" sz="2200" dirty="0">
                <a:latin typeface="微軟正黑體" panose="020B0604030504040204" pitchFamily="34" charset="-120"/>
              </a:rPr>
              <a:t>Result</a:t>
            </a:r>
            <a:r>
              <a:rPr lang="zh-TW" altLang="en-US" sz="2200" dirty="0">
                <a:latin typeface="微軟正黑體" panose="020B0604030504040204" pitchFamily="34" charset="-120"/>
              </a:rPr>
              <a:t>為一個關聯表，屬性欄位則同</a:t>
            </a:r>
            <a:r>
              <a:rPr lang="en-US" altLang="zh-TW" sz="2200" dirty="0">
                <a:latin typeface="微軟正黑體" panose="020B0604030504040204" pitchFamily="34" charset="-120"/>
              </a:rPr>
              <a:t>R</a:t>
            </a:r>
            <a:r>
              <a:rPr lang="zh-TW" altLang="en-US" sz="2200" dirty="0">
                <a:latin typeface="微軟正黑體" panose="020B0604030504040204" pitchFamily="34" charset="-120"/>
              </a:rPr>
              <a:t>的屬性欄位</a:t>
            </a:r>
          </a:p>
          <a:p>
            <a:pPr lvl="1">
              <a:lnSpc>
                <a:spcPct val="80000"/>
              </a:lnSpc>
              <a:spcBef>
                <a:spcPts val="600"/>
              </a:spcBef>
              <a:spcAft>
                <a:spcPts val="600"/>
              </a:spcAft>
            </a:pPr>
            <a:r>
              <a:rPr lang="zh-TW" altLang="en-US" sz="2200" dirty="0">
                <a:latin typeface="微軟正黑體" panose="020B0604030504040204" pitchFamily="34" charset="-120"/>
              </a:rPr>
              <a:t>序列值為滿足</a:t>
            </a:r>
            <a:r>
              <a:rPr lang="en-US" altLang="zh-TW" sz="2200" dirty="0">
                <a:latin typeface="微軟正黑體" panose="020B0604030504040204" pitchFamily="34" charset="-120"/>
              </a:rPr>
              <a:t>&lt;</a:t>
            </a:r>
            <a:r>
              <a:rPr lang="zh-TW" altLang="en-US" sz="2200" dirty="0">
                <a:latin typeface="微軟正黑體" panose="020B0604030504040204" pitchFamily="34" charset="-120"/>
              </a:rPr>
              <a:t>選擇條件</a:t>
            </a:r>
            <a:r>
              <a:rPr lang="en-US" altLang="zh-TW" sz="2200" dirty="0">
                <a:latin typeface="微軟正黑體" panose="020B0604030504040204" pitchFamily="34" charset="-120"/>
              </a:rPr>
              <a:t>&gt;</a:t>
            </a:r>
            <a:r>
              <a:rPr lang="zh-TW" altLang="en-US" sz="2200" dirty="0">
                <a:latin typeface="微軟正黑體" panose="020B0604030504040204" pitchFamily="34" charset="-120"/>
              </a:rPr>
              <a:t>的</a:t>
            </a:r>
            <a:r>
              <a:rPr lang="en-US" altLang="zh-TW" sz="2200" dirty="0">
                <a:latin typeface="微軟正黑體" panose="020B0604030504040204" pitchFamily="34" charset="-120"/>
              </a:rPr>
              <a:t>R</a:t>
            </a:r>
            <a:r>
              <a:rPr lang="zh-TW" altLang="en-US" sz="2200" dirty="0">
                <a:latin typeface="微軟正黑體" panose="020B0604030504040204" pitchFamily="34" charset="-120"/>
              </a:rPr>
              <a:t>的序列值</a:t>
            </a:r>
          </a:p>
          <a:p>
            <a:endParaRPr lang="en-US" altLang="zh-TW" dirty="0">
              <a:latin typeface="微軟正黑體" panose="020B0604030504040204" pitchFamily="34" charset="-120"/>
            </a:endParaRPr>
          </a:p>
          <a:p>
            <a:endParaRPr lang="zh-TW" altLang="en-US" dirty="0"/>
          </a:p>
        </p:txBody>
      </p:sp>
      <p:sp>
        <p:nvSpPr>
          <p:cNvPr id="4" name="投影片編號版面配置區 3">
            <a:extLst>
              <a:ext uri="{FF2B5EF4-FFF2-40B4-BE49-F238E27FC236}">
                <a16:creationId xmlns:a16="http://schemas.microsoft.com/office/drawing/2014/main" id="{A80D7DF7-C9A4-4487-8F75-A18E5D43F97C}"/>
              </a:ext>
            </a:extLst>
          </p:cNvPr>
          <p:cNvSpPr>
            <a:spLocks noGrp="1"/>
          </p:cNvSpPr>
          <p:nvPr>
            <p:ph type="sldNum" sz="quarter" idx="12"/>
          </p:nvPr>
        </p:nvSpPr>
        <p:spPr/>
        <p:txBody>
          <a:bodyPr/>
          <a:lstStyle/>
          <a:p>
            <a:fld id="{6243D286-E151-4778-8234-CC7B3DD5AA69}" type="slidenum">
              <a:rPr lang="zh-TW" altLang="en-US" smtClean="0"/>
              <a:t>3</a:t>
            </a:fld>
            <a:endParaRPr lang="zh-TW" altLang="en-US"/>
          </a:p>
        </p:txBody>
      </p:sp>
      <p:graphicFrame>
        <p:nvGraphicFramePr>
          <p:cNvPr id="5" name="表格 4">
            <a:extLst>
              <a:ext uri="{FF2B5EF4-FFF2-40B4-BE49-F238E27FC236}">
                <a16:creationId xmlns:a16="http://schemas.microsoft.com/office/drawing/2014/main" id="{86CF406E-0974-4ACB-92E8-2D4F608CC558}"/>
              </a:ext>
            </a:extLst>
          </p:cNvPr>
          <p:cNvGraphicFramePr>
            <a:graphicFrameLocks noGrp="1"/>
          </p:cNvGraphicFramePr>
          <p:nvPr>
            <p:extLst>
              <p:ext uri="{D42A27DB-BD31-4B8C-83A1-F6EECF244321}">
                <p14:modId xmlns:p14="http://schemas.microsoft.com/office/powerpoint/2010/main" val="4239460900"/>
              </p:ext>
            </p:extLst>
          </p:nvPr>
        </p:nvGraphicFramePr>
        <p:xfrm>
          <a:off x="838200" y="4322763"/>
          <a:ext cx="2170242" cy="1854200"/>
        </p:xfrm>
        <a:graphic>
          <a:graphicData uri="http://schemas.openxmlformats.org/drawingml/2006/table">
            <a:tbl>
              <a:tblPr firstRow="1" bandRow="1">
                <a:tableStyleId>{5C22544A-7EE6-4342-B048-85BDC9FD1C3A}</a:tableStyleId>
              </a:tblPr>
              <a:tblGrid>
                <a:gridCol w="723414">
                  <a:extLst>
                    <a:ext uri="{9D8B030D-6E8A-4147-A177-3AD203B41FA5}">
                      <a16:colId xmlns:a16="http://schemas.microsoft.com/office/drawing/2014/main" val="277746533"/>
                    </a:ext>
                  </a:extLst>
                </a:gridCol>
                <a:gridCol w="723414">
                  <a:extLst>
                    <a:ext uri="{9D8B030D-6E8A-4147-A177-3AD203B41FA5}">
                      <a16:colId xmlns:a16="http://schemas.microsoft.com/office/drawing/2014/main" val="3034039650"/>
                    </a:ext>
                  </a:extLst>
                </a:gridCol>
                <a:gridCol w="723414">
                  <a:extLst>
                    <a:ext uri="{9D8B030D-6E8A-4147-A177-3AD203B41FA5}">
                      <a16:colId xmlns:a16="http://schemas.microsoft.com/office/drawing/2014/main" val="3926807270"/>
                    </a:ext>
                  </a:extLst>
                </a:gridCol>
              </a:tblGrid>
              <a:tr h="370840">
                <a:tc>
                  <a:txBody>
                    <a:bodyPr/>
                    <a:lstStyle/>
                    <a:p>
                      <a:pPr algn="ctr"/>
                      <a:r>
                        <a:rPr lang="en-US" altLang="zh-TW" dirty="0"/>
                        <a:t>A</a:t>
                      </a:r>
                      <a:endParaRPr lang="zh-TW" altLang="en-US" dirty="0"/>
                    </a:p>
                  </a:txBody>
                  <a:tcPr/>
                </a:tc>
                <a:tc>
                  <a:txBody>
                    <a:bodyPr/>
                    <a:lstStyle/>
                    <a:p>
                      <a:pPr algn="ctr"/>
                      <a:r>
                        <a:rPr lang="en-US" altLang="zh-TW" dirty="0"/>
                        <a:t>B</a:t>
                      </a:r>
                      <a:endParaRPr lang="zh-TW" altLang="en-US" dirty="0"/>
                    </a:p>
                  </a:txBody>
                  <a:tcPr/>
                </a:tc>
                <a:tc>
                  <a:txBody>
                    <a:bodyPr/>
                    <a:lstStyle/>
                    <a:p>
                      <a:pPr algn="ctr"/>
                      <a:r>
                        <a:rPr lang="en-US" altLang="zh-TW" dirty="0"/>
                        <a:t>C</a:t>
                      </a:r>
                      <a:endParaRPr lang="zh-TW" altLang="en-US" dirty="0"/>
                    </a:p>
                  </a:txBody>
                  <a:tcPr/>
                </a:tc>
                <a:extLst>
                  <a:ext uri="{0D108BD9-81ED-4DB2-BD59-A6C34878D82A}">
                    <a16:rowId xmlns:a16="http://schemas.microsoft.com/office/drawing/2014/main" val="397443899"/>
                  </a:ext>
                </a:extLst>
              </a:tr>
              <a:tr h="370840">
                <a:tc>
                  <a:txBody>
                    <a:bodyPr/>
                    <a:lstStyle/>
                    <a:p>
                      <a:pPr algn="ctr"/>
                      <a:r>
                        <a:rPr lang="en-US" altLang="zh-TW" dirty="0"/>
                        <a:t>1</a:t>
                      </a:r>
                      <a:endParaRPr lang="zh-TW" altLang="en-US" dirty="0"/>
                    </a:p>
                  </a:txBody>
                  <a:tcPr/>
                </a:tc>
                <a:tc>
                  <a:txBody>
                    <a:bodyPr/>
                    <a:lstStyle/>
                    <a:p>
                      <a:pPr algn="ctr"/>
                      <a:r>
                        <a:rPr lang="en-US" altLang="zh-TW" dirty="0"/>
                        <a:t>2</a:t>
                      </a:r>
                      <a:endParaRPr lang="zh-TW" altLang="en-US" dirty="0"/>
                    </a:p>
                  </a:txBody>
                  <a:tcPr/>
                </a:tc>
                <a:tc>
                  <a:txBody>
                    <a:bodyPr/>
                    <a:lstStyle/>
                    <a:p>
                      <a:pPr algn="ctr"/>
                      <a:r>
                        <a:rPr lang="en-US" altLang="zh-TW" dirty="0"/>
                        <a:t>4</a:t>
                      </a:r>
                      <a:endParaRPr lang="zh-TW" altLang="en-US" dirty="0"/>
                    </a:p>
                  </a:txBody>
                  <a:tcPr/>
                </a:tc>
                <a:extLst>
                  <a:ext uri="{0D108BD9-81ED-4DB2-BD59-A6C34878D82A}">
                    <a16:rowId xmlns:a16="http://schemas.microsoft.com/office/drawing/2014/main" val="3256229673"/>
                  </a:ext>
                </a:extLst>
              </a:tr>
              <a:tr h="370840">
                <a:tc>
                  <a:txBody>
                    <a:bodyPr/>
                    <a:lstStyle/>
                    <a:p>
                      <a:pPr algn="ctr"/>
                      <a:r>
                        <a:rPr lang="en-US" altLang="zh-TW" dirty="0"/>
                        <a:t>2</a:t>
                      </a:r>
                      <a:endParaRPr lang="zh-TW" altLang="en-US" dirty="0"/>
                    </a:p>
                  </a:txBody>
                  <a:tcPr/>
                </a:tc>
                <a:tc>
                  <a:txBody>
                    <a:bodyPr/>
                    <a:lstStyle/>
                    <a:p>
                      <a:pPr algn="ctr"/>
                      <a:r>
                        <a:rPr lang="en-US" altLang="zh-TW" dirty="0"/>
                        <a:t>2</a:t>
                      </a:r>
                      <a:endParaRPr lang="zh-TW" altLang="en-US" dirty="0"/>
                    </a:p>
                  </a:txBody>
                  <a:tcPr/>
                </a:tc>
                <a:tc>
                  <a:txBody>
                    <a:bodyPr/>
                    <a:lstStyle/>
                    <a:p>
                      <a:pPr algn="ctr"/>
                      <a:r>
                        <a:rPr lang="en-US" altLang="zh-TW" dirty="0"/>
                        <a:t>3</a:t>
                      </a:r>
                      <a:endParaRPr lang="zh-TW" altLang="en-US" dirty="0"/>
                    </a:p>
                  </a:txBody>
                  <a:tcPr/>
                </a:tc>
                <a:extLst>
                  <a:ext uri="{0D108BD9-81ED-4DB2-BD59-A6C34878D82A}">
                    <a16:rowId xmlns:a16="http://schemas.microsoft.com/office/drawing/2014/main" val="4134091842"/>
                  </a:ext>
                </a:extLst>
              </a:tr>
              <a:tr h="370840">
                <a:tc>
                  <a:txBody>
                    <a:bodyPr/>
                    <a:lstStyle/>
                    <a:p>
                      <a:pPr algn="ctr"/>
                      <a:r>
                        <a:rPr lang="en-US" altLang="zh-TW" dirty="0"/>
                        <a:t>3</a:t>
                      </a:r>
                      <a:endParaRPr lang="zh-TW" altLang="en-US" dirty="0"/>
                    </a:p>
                  </a:txBody>
                  <a:tcPr/>
                </a:tc>
                <a:tc>
                  <a:txBody>
                    <a:bodyPr/>
                    <a:lstStyle/>
                    <a:p>
                      <a:pPr algn="ctr"/>
                      <a:r>
                        <a:rPr lang="en-US" altLang="zh-TW" dirty="0"/>
                        <a:t>2</a:t>
                      </a:r>
                      <a:endParaRPr lang="zh-TW" altLang="en-US" dirty="0"/>
                    </a:p>
                  </a:txBody>
                  <a:tcPr/>
                </a:tc>
                <a:tc>
                  <a:txBody>
                    <a:bodyPr/>
                    <a:lstStyle/>
                    <a:p>
                      <a:pPr algn="ctr"/>
                      <a:r>
                        <a:rPr lang="en-US" altLang="zh-TW" dirty="0"/>
                        <a:t>3</a:t>
                      </a:r>
                      <a:endParaRPr lang="zh-TW" altLang="en-US" dirty="0"/>
                    </a:p>
                  </a:txBody>
                  <a:tcPr/>
                </a:tc>
                <a:extLst>
                  <a:ext uri="{0D108BD9-81ED-4DB2-BD59-A6C34878D82A}">
                    <a16:rowId xmlns:a16="http://schemas.microsoft.com/office/drawing/2014/main" val="1546834899"/>
                  </a:ext>
                </a:extLst>
              </a:tr>
              <a:tr h="370840">
                <a:tc>
                  <a:txBody>
                    <a:bodyPr/>
                    <a:lstStyle/>
                    <a:p>
                      <a:pPr algn="ctr"/>
                      <a:r>
                        <a:rPr lang="en-US" altLang="zh-TW" dirty="0"/>
                        <a:t>4</a:t>
                      </a:r>
                      <a:endParaRPr lang="zh-TW" altLang="en-US" dirty="0"/>
                    </a:p>
                  </a:txBody>
                  <a:tcPr/>
                </a:tc>
                <a:tc>
                  <a:txBody>
                    <a:bodyPr/>
                    <a:lstStyle/>
                    <a:p>
                      <a:pPr algn="ctr"/>
                      <a:r>
                        <a:rPr lang="en-US" altLang="zh-TW" dirty="0"/>
                        <a:t>3</a:t>
                      </a:r>
                      <a:endParaRPr lang="zh-TW" altLang="en-US" dirty="0"/>
                    </a:p>
                  </a:txBody>
                  <a:tcPr/>
                </a:tc>
                <a:tc>
                  <a:txBody>
                    <a:bodyPr/>
                    <a:lstStyle/>
                    <a:p>
                      <a:pPr algn="ctr"/>
                      <a:r>
                        <a:rPr lang="en-US" altLang="zh-TW" dirty="0"/>
                        <a:t>4</a:t>
                      </a:r>
                      <a:endParaRPr lang="zh-TW" altLang="en-US" dirty="0"/>
                    </a:p>
                  </a:txBody>
                  <a:tcPr/>
                </a:tc>
                <a:extLst>
                  <a:ext uri="{0D108BD9-81ED-4DB2-BD59-A6C34878D82A}">
                    <a16:rowId xmlns:a16="http://schemas.microsoft.com/office/drawing/2014/main" val="4232798218"/>
                  </a:ext>
                </a:extLst>
              </a:tr>
            </a:tbl>
          </a:graphicData>
        </a:graphic>
      </p:graphicFrame>
      <p:sp>
        <p:nvSpPr>
          <p:cNvPr id="6" name="文字方塊 5">
            <a:extLst>
              <a:ext uri="{FF2B5EF4-FFF2-40B4-BE49-F238E27FC236}">
                <a16:creationId xmlns:a16="http://schemas.microsoft.com/office/drawing/2014/main" id="{FE8303C1-E627-4C5A-B0A2-F2BD5B4F981E}"/>
              </a:ext>
            </a:extLst>
          </p:cNvPr>
          <p:cNvSpPr txBox="1"/>
          <p:nvPr/>
        </p:nvSpPr>
        <p:spPr>
          <a:xfrm>
            <a:off x="1388384" y="3952677"/>
            <a:ext cx="1069873" cy="369332"/>
          </a:xfrm>
          <a:prstGeom prst="rect">
            <a:avLst/>
          </a:prstGeom>
          <a:noFill/>
        </p:spPr>
        <p:txBody>
          <a:bodyPr wrap="square" rtlCol="0">
            <a:spAutoFit/>
          </a:bodyPr>
          <a:lstStyle/>
          <a:p>
            <a:pPr algn="ctr"/>
            <a:r>
              <a:rPr lang="en-US" altLang="zh-TW" b="1" dirty="0" err="1"/>
              <a:t>ex_table</a:t>
            </a:r>
            <a:endParaRPr lang="zh-TW" altLang="en-US" b="1" dirty="0"/>
          </a:p>
        </p:txBody>
      </p:sp>
      <p:graphicFrame>
        <p:nvGraphicFramePr>
          <p:cNvPr id="9" name="表格 8">
            <a:extLst>
              <a:ext uri="{FF2B5EF4-FFF2-40B4-BE49-F238E27FC236}">
                <a16:creationId xmlns:a16="http://schemas.microsoft.com/office/drawing/2014/main" id="{06C2F3B8-E0E4-436C-BA42-2914DAB83ABE}"/>
              </a:ext>
            </a:extLst>
          </p:cNvPr>
          <p:cNvGraphicFramePr>
            <a:graphicFrameLocks noGrp="1"/>
          </p:cNvGraphicFramePr>
          <p:nvPr>
            <p:extLst>
              <p:ext uri="{D42A27DB-BD31-4B8C-83A1-F6EECF244321}">
                <p14:modId xmlns:p14="http://schemas.microsoft.com/office/powerpoint/2010/main" val="1605456302"/>
              </p:ext>
            </p:extLst>
          </p:nvPr>
        </p:nvGraphicFramePr>
        <p:xfrm>
          <a:off x="4620717" y="4693603"/>
          <a:ext cx="2492532" cy="1112520"/>
        </p:xfrm>
        <a:graphic>
          <a:graphicData uri="http://schemas.openxmlformats.org/drawingml/2006/table">
            <a:tbl>
              <a:tblPr firstRow="1" bandRow="1">
                <a:tableStyleId>{21E4AEA4-8DFA-4A89-87EB-49C32662AFE0}</a:tableStyleId>
              </a:tblPr>
              <a:tblGrid>
                <a:gridCol w="830844">
                  <a:extLst>
                    <a:ext uri="{9D8B030D-6E8A-4147-A177-3AD203B41FA5}">
                      <a16:colId xmlns:a16="http://schemas.microsoft.com/office/drawing/2014/main" val="1273510014"/>
                    </a:ext>
                  </a:extLst>
                </a:gridCol>
                <a:gridCol w="830844">
                  <a:extLst>
                    <a:ext uri="{9D8B030D-6E8A-4147-A177-3AD203B41FA5}">
                      <a16:colId xmlns:a16="http://schemas.microsoft.com/office/drawing/2014/main" val="158241382"/>
                    </a:ext>
                  </a:extLst>
                </a:gridCol>
                <a:gridCol w="830844">
                  <a:extLst>
                    <a:ext uri="{9D8B030D-6E8A-4147-A177-3AD203B41FA5}">
                      <a16:colId xmlns:a16="http://schemas.microsoft.com/office/drawing/2014/main" val="513636996"/>
                    </a:ext>
                  </a:extLst>
                </a:gridCol>
              </a:tblGrid>
              <a:tr h="370840">
                <a:tc>
                  <a:txBody>
                    <a:bodyPr/>
                    <a:lstStyle/>
                    <a:p>
                      <a:pPr algn="ctr"/>
                      <a:r>
                        <a:rPr lang="en-US" altLang="zh-TW" dirty="0"/>
                        <a:t>A</a:t>
                      </a:r>
                      <a:endParaRPr lang="zh-TW" altLang="en-US" dirty="0"/>
                    </a:p>
                  </a:txBody>
                  <a:tcPr/>
                </a:tc>
                <a:tc>
                  <a:txBody>
                    <a:bodyPr/>
                    <a:lstStyle/>
                    <a:p>
                      <a:pPr algn="ctr"/>
                      <a:r>
                        <a:rPr lang="en-US" altLang="zh-TW" dirty="0"/>
                        <a:t>B</a:t>
                      </a:r>
                      <a:endParaRPr lang="zh-TW" altLang="en-US" dirty="0"/>
                    </a:p>
                  </a:txBody>
                  <a:tcPr/>
                </a:tc>
                <a:tc>
                  <a:txBody>
                    <a:bodyPr/>
                    <a:lstStyle/>
                    <a:p>
                      <a:pPr algn="ctr"/>
                      <a:r>
                        <a:rPr lang="en-US" altLang="zh-TW" dirty="0"/>
                        <a:t>C</a:t>
                      </a:r>
                      <a:endParaRPr lang="zh-TW" altLang="en-US" dirty="0"/>
                    </a:p>
                  </a:txBody>
                  <a:tcPr/>
                </a:tc>
                <a:extLst>
                  <a:ext uri="{0D108BD9-81ED-4DB2-BD59-A6C34878D82A}">
                    <a16:rowId xmlns:a16="http://schemas.microsoft.com/office/drawing/2014/main" val="3014331866"/>
                  </a:ext>
                </a:extLst>
              </a:tr>
              <a:tr h="370840">
                <a:tc>
                  <a:txBody>
                    <a:bodyPr/>
                    <a:lstStyle/>
                    <a:p>
                      <a:pPr algn="ctr"/>
                      <a:r>
                        <a:rPr lang="en-US" altLang="zh-TW" dirty="0"/>
                        <a:t>1</a:t>
                      </a:r>
                      <a:endParaRPr lang="zh-TW" altLang="en-US" dirty="0"/>
                    </a:p>
                  </a:txBody>
                  <a:tcPr/>
                </a:tc>
                <a:tc>
                  <a:txBody>
                    <a:bodyPr/>
                    <a:lstStyle/>
                    <a:p>
                      <a:pPr algn="ctr"/>
                      <a:r>
                        <a:rPr lang="en-US" altLang="zh-TW" dirty="0"/>
                        <a:t>2</a:t>
                      </a:r>
                      <a:endParaRPr lang="zh-TW" altLang="en-US" dirty="0"/>
                    </a:p>
                  </a:txBody>
                  <a:tcPr/>
                </a:tc>
                <a:tc>
                  <a:txBody>
                    <a:bodyPr/>
                    <a:lstStyle/>
                    <a:p>
                      <a:pPr algn="ctr"/>
                      <a:r>
                        <a:rPr lang="en-US" altLang="zh-TW" dirty="0"/>
                        <a:t>4</a:t>
                      </a:r>
                      <a:endParaRPr lang="zh-TW" altLang="en-US" dirty="0"/>
                    </a:p>
                  </a:txBody>
                  <a:tcPr/>
                </a:tc>
                <a:extLst>
                  <a:ext uri="{0D108BD9-81ED-4DB2-BD59-A6C34878D82A}">
                    <a16:rowId xmlns:a16="http://schemas.microsoft.com/office/drawing/2014/main" val="3822504841"/>
                  </a:ext>
                </a:extLst>
              </a:tr>
              <a:tr h="370840">
                <a:tc>
                  <a:txBody>
                    <a:bodyPr/>
                    <a:lstStyle/>
                    <a:p>
                      <a:pPr algn="ctr"/>
                      <a:r>
                        <a:rPr lang="en-US" altLang="zh-TW" dirty="0"/>
                        <a:t>4</a:t>
                      </a:r>
                      <a:endParaRPr lang="zh-TW" altLang="en-US" dirty="0"/>
                    </a:p>
                  </a:txBody>
                  <a:tcPr/>
                </a:tc>
                <a:tc>
                  <a:txBody>
                    <a:bodyPr/>
                    <a:lstStyle/>
                    <a:p>
                      <a:pPr algn="ctr"/>
                      <a:r>
                        <a:rPr lang="en-US" altLang="zh-TW" dirty="0"/>
                        <a:t>3</a:t>
                      </a:r>
                      <a:endParaRPr lang="zh-TW" altLang="en-US" dirty="0"/>
                    </a:p>
                  </a:txBody>
                  <a:tcPr/>
                </a:tc>
                <a:tc>
                  <a:txBody>
                    <a:bodyPr/>
                    <a:lstStyle/>
                    <a:p>
                      <a:pPr algn="ctr"/>
                      <a:r>
                        <a:rPr lang="en-US" altLang="zh-TW" dirty="0"/>
                        <a:t>4</a:t>
                      </a:r>
                      <a:endParaRPr lang="zh-TW" altLang="en-US" dirty="0"/>
                    </a:p>
                  </a:txBody>
                  <a:tcPr/>
                </a:tc>
                <a:extLst>
                  <a:ext uri="{0D108BD9-81ED-4DB2-BD59-A6C34878D82A}">
                    <a16:rowId xmlns:a16="http://schemas.microsoft.com/office/drawing/2014/main" val="176480658"/>
                  </a:ext>
                </a:extLst>
              </a:tr>
            </a:tbl>
          </a:graphicData>
        </a:graphic>
      </p:graphicFrame>
      <p:graphicFrame>
        <p:nvGraphicFramePr>
          <p:cNvPr id="10" name="表格 9">
            <a:extLst>
              <a:ext uri="{FF2B5EF4-FFF2-40B4-BE49-F238E27FC236}">
                <a16:creationId xmlns:a16="http://schemas.microsoft.com/office/drawing/2014/main" id="{B61B791A-0089-4F2F-ABF1-0E2F8F6D91BC}"/>
              </a:ext>
            </a:extLst>
          </p:cNvPr>
          <p:cNvGraphicFramePr>
            <a:graphicFrameLocks noGrp="1"/>
          </p:cNvGraphicFramePr>
          <p:nvPr>
            <p:extLst>
              <p:ext uri="{D42A27DB-BD31-4B8C-83A1-F6EECF244321}">
                <p14:modId xmlns:p14="http://schemas.microsoft.com/office/powerpoint/2010/main" val="2688966683"/>
              </p:ext>
            </p:extLst>
          </p:nvPr>
        </p:nvGraphicFramePr>
        <p:xfrm>
          <a:off x="8610600" y="4879023"/>
          <a:ext cx="2492532" cy="741680"/>
        </p:xfrm>
        <a:graphic>
          <a:graphicData uri="http://schemas.openxmlformats.org/drawingml/2006/table">
            <a:tbl>
              <a:tblPr firstRow="1" bandRow="1">
                <a:tableStyleId>{93296810-A885-4BE3-A3E7-6D5BEEA58F35}</a:tableStyleId>
              </a:tblPr>
              <a:tblGrid>
                <a:gridCol w="830844">
                  <a:extLst>
                    <a:ext uri="{9D8B030D-6E8A-4147-A177-3AD203B41FA5}">
                      <a16:colId xmlns:a16="http://schemas.microsoft.com/office/drawing/2014/main" val="4126045226"/>
                    </a:ext>
                  </a:extLst>
                </a:gridCol>
                <a:gridCol w="830844">
                  <a:extLst>
                    <a:ext uri="{9D8B030D-6E8A-4147-A177-3AD203B41FA5}">
                      <a16:colId xmlns:a16="http://schemas.microsoft.com/office/drawing/2014/main" val="1324194597"/>
                    </a:ext>
                  </a:extLst>
                </a:gridCol>
                <a:gridCol w="830844">
                  <a:extLst>
                    <a:ext uri="{9D8B030D-6E8A-4147-A177-3AD203B41FA5}">
                      <a16:colId xmlns:a16="http://schemas.microsoft.com/office/drawing/2014/main" val="242131422"/>
                    </a:ext>
                  </a:extLst>
                </a:gridCol>
              </a:tblGrid>
              <a:tr h="370840">
                <a:tc>
                  <a:txBody>
                    <a:bodyPr/>
                    <a:lstStyle/>
                    <a:p>
                      <a:pPr algn="ctr"/>
                      <a:r>
                        <a:rPr lang="en-US" altLang="zh-TW" dirty="0"/>
                        <a:t>A</a:t>
                      </a:r>
                      <a:endParaRPr lang="zh-TW" altLang="en-US" dirty="0"/>
                    </a:p>
                  </a:txBody>
                  <a:tcPr/>
                </a:tc>
                <a:tc>
                  <a:txBody>
                    <a:bodyPr/>
                    <a:lstStyle/>
                    <a:p>
                      <a:pPr algn="ctr"/>
                      <a:r>
                        <a:rPr lang="en-US" altLang="zh-TW" dirty="0"/>
                        <a:t>B</a:t>
                      </a:r>
                      <a:endParaRPr lang="zh-TW" altLang="en-US" dirty="0"/>
                    </a:p>
                  </a:txBody>
                  <a:tcPr/>
                </a:tc>
                <a:tc>
                  <a:txBody>
                    <a:bodyPr/>
                    <a:lstStyle/>
                    <a:p>
                      <a:pPr algn="ctr"/>
                      <a:r>
                        <a:rPr lang="en-US" altLang="zh-TW" dirty="0"/>
                        <a:t>C</a:t>
                      </a:r>
                      <a:endParaRPr lang="zh-TW" altLang="en-US" dirty="0"/>
                    </a:p>
                  </a:txBody>
                  <a:tcPr/>
                </a:tc>
                <a:extLst>
                  <a:ext uri="{0D108BD9-81ED-4DB2-BD59-A6C34878D82A}">
                    <a16:rowId xmlns:a16="http://schemas.microsoft.com/office/drawing/2014/main" val="1291973475"/>
                  </a:ext>
                </a:extLst>
              </a:tr>
              <a:tr h="370840">
                <a:tc>
                  <a:txBody>
                    <a:bodyPr/>
                    <a:lstStyle/>
                    <a:p>
                      <a:pPr algn="ctr"/>
                      <a:r>
                        <a:rPr lang="en-US" altLang="zh-TW" dirty="0"/>
                        <a:t>4</a:t>
                      </a:r>
                      <a:endParaRPr lang="zh-TW" altLang="en-US" dirty="0"/>
                    </a:p>
                  </a:txBody>
                  <a:tcPr/>
                </a:tc>
                <a:tc>
                  <a:txBody>
                    <a:bodyPr/>
                    <a:lstStyle/>
                    <a:p>
                      <a:pPr algn="ctr"/>
                      <a:r>
                        <a:rPr lang="en-US" altLang="zh-TW" dirty="0"/>
                        <a:t>3</a:t>
                      </a:r>
                      <a:endParaRPr lang="zh-TW" altLang="en-US" dirty="0"/>
                    </a:p>
                  </a:txBody>
                  <a:tcPr/>
                </a:tc>
                <a:tc>
                  <a:txBody>
                    <a:bodyPr/>
                    <a:lstStyle/>
                    <a:p>
                      <a:pPr algn="ctr"/>
                      <a:r>
                        <a:rPr lang="en-US" altLang="zh-TW" dirty="0"/>
                        <a:t>4</a:t>
                      </a:r>
                      <a:endParaRPr lang="zh-TW" altLang="en-US" dirty="0"/>
                    </a:p>
                  </a:txBody>
                  <a:tcPr/>
                </a:tc>
                <a:extLst>
                  <a:ext uri="{0D108BD9-81ED-4DB2-BD59-A6C34878D82A}">
                    <a16:rowId xmlns:a16="http://schemas.microsoft.com/office/drawing/2014/main" val="4287089559"/>
                  </a:ext>
                </a:extLst>
              </a:tr>
            </a:tbl>
          </a:graphicData>
        </a:graphic>
      </p:graphicFrame>
      <p:sp>
        <p:nvSpPr>
          <p:cNvPr id="11" name="文字方塊 10">
            <a:extLst>
              <a:ext uri="{FF2B5EF4-FFF2-40B4-BE49-F238E27FC236}">
                <a16:creationId xmlns:a16="http://schemas.microsoft.com/office/drawing/2014/main" id="{0C7EFB3C-A046-4643-9A32-0071693F9AE0}"/>
              </a:ext>
            </a:extLst>
          </p:cNvPr>
          <p:cNvSpPr txBox="1"/>
          <p:nvPr/>
        </p:nvSpPr>
        <p:spPr>
          <a:xfrm>
            <a:off x="4547287" y="4189334"/>
            <a:ext cx="2728055" cy="369332"/>
          </a:xfrm>
          <a:prstGeom prst="rect">
            <a:avLst/>
          </a:prstGeom>
          <a:noFill/>
        </p:spPr>
        <p:txBody>
          <a:bodyPr wrap="none" rtlCol="0">
            <a:spAutoFit/>
          </a:bodyPr>
          <a:lstStyle/>
          <a:p>
            <a:r>
              <a:rPr lang="en-US" altLang="zh-TW" sz="1800" b="1" dirty="0">
                <a:latin typeface="微軟正黑體" panose="020B0604030504040204" pitchFamily="34" charset="-120"/>
              </a:rPr>
              <a:t>Result</a:t>
            </a:r>
            <a:r>
              <a:rPr lang="en-US" altLang="zh-TW" sz="1800" dirty="0">
                <a:latin typeface="微軟正黑體" panose="020B0604030504040204" pitchFamily="34" charset="-120"/>
              </a:rPr>
              <a:t> = </a:t>
            </a:r>
            <a:r>
              <a:rPr lang="en-US" altLang="zh-TW" sz="1800" dirty="0">
                <a:latin typeface="微軟正黑體" panose="020B0604030504040204" pitchFamily="34" charset="-120"/>
                <a:sym typeface="Symbol" pitchFamily="18" charset="2"/>
              </a:rPr>
              <a:t></a:t>
            </a:r>
            <a:r>
              <a:rPr lang="en-US" altLang="zh-TW" sz="1800" baseline="-25000" dirty="0">
                <a:latin typeface="微軟正黑體" panose="020B0604030504040204" pitchFamily="34" charset="-120"/>
                <a:sym typeface="Symbol" pitchFamily="18" charset="2"/>
              </a:rPr>
              <a:t>c</a:t>
            </a:r>
            <a:r>
              <a:rPr lang="en-US" altLang="zh-TW" sz="1800" baseline="-25000" dirty="0">
                <a:latin typeface="微軟正黑體" panose="020B0604030504040204" pitchFamily="34" charset="-120"/>
              </a:rPr>
              <a:t> &gt; 3 </a:t>
            </a:r>
            <a:r>
              <a:rPr lang="en-US" altLang="zh-TW" sz="1800" dirty="0">
                <a:latin typeface="微軟正黑體" panose="020B0604030504040204" pitchFamily="34" charset="-120"/>
              </a:rPr>
              <a:t>(</a:t>
            </a:r>
            <a:r>
              <a:rPr lang="en-US" altLang="zh-TW" sz="1800" dirty="0" err="1">
                <a:latin typeface="微軟正黑體" panose="020B0604030504040204" pitchFamily="34" charset="-120"/>
              </a:rPr>
              <a:t>ex_table</a:t>
            </a:r>
            <a:r>
              <a:rPr lang="en-US" altLang="zh-TW" sz="1800" dirty="0">
                <a:latin typeface="微軟正黑體" panose="020B0604030504040204" pitchFamily="34" charset="-120"/>
              </a:rPr>
              <a:t>)</a:t>
            </a:r>
          </a:p>
        </p:txBody>
      </p:sp>
      <p:sp>
        <p:nvSpPr>
          <p:cNvPr id="12" name="文字方塊 11">
            <a:extLst>
              <a:ext uri="{FF2B5EF4-FFF2-40B4-BE49-F238E27FC236}">
                <a16:creationId xmlns:a16="http://schemas.microsoft.com/office/drawing/2014/main" id="{E7A5ACB0-7195-49E3-8BF7-E4E5A6B50161}"/>
              </a:ext>
            </a:extLst>
          </p:cNvPr>
          <p:cNvSpPr txBox="1"/>
          <p:nvPr/>
        </p:nvSpPr>
        <p:spPr>
          <a:xfrm>
            <a:off x="8368905" y="4374000"/>
            <a:ext cx="3226589" cy="369332"/>
          </a:xfrm>
          <a:prstGeom prst="rect">
            <a:avLst/>
          </a:prstGeom>
          <a:noFill/>
        </p:spPr>
        <p:txBody>
          <a:bodyPr wrap="none" rtlCol="0">
            <a:spAutoFit/>
          </a:bodyPr>
          <a:lstStyle/>
          <a:p>
            <a:r>
              <a:rPr lang="en-US" altLang="zh-TW" sz="1800" b="1" dirty="0">
                <a:latin typeface="微軟正黑體" panose="020B0604030504040204" pitchFamily="34" charset="-120"/>
              </a:rPr>
              <a:t>Result</a:t>
            </a:r>
            <a:r>
              <a:rPr lang="en-US" altLang="zh-TW" sz="1800" dirty="0">
                <a:latin typeface="微軟正黑體" panose="020B0604030504040204" pitchFamily="34" charset="-120"/>
              </a:rPr>
              <a:t> = </a:t>
            </a:r>
            <a:r>
              <a:rPr lang="en-US" altLang="zh-TW" sz="1800" dirty="0">
                <a:latin typeface="微軟正黑體" panose="020B0604030504040204" pitchFamily="34" charset="-120"/>
                <a:sym typeface="Symbol" pitchFamily="18" charset="2"/>
              </a:rPr>
              <a:t></a:t>
            </a:r>
            <a:r>
              <a:rPr lang="en-US" altLang="zh-TW" sz="1800" baseline="-25000" dirty="0">
                <a:latin typeface="微軟正黑體" panose="020B0604030504040204" pitchFamily="34" charset="-120"/>
              </a:rPr>
              <a:t> A &gt; 2 </a:t>
            </a:r>
            <a:r>
              <a:rPr lang="en-US" altLang="zh-TW" sz="1800" b="1" baseline="-25000" dirty="0">
                <a:solidFill>
                  <a:srgbClr val="FF0000"/>
                </a:solidFill>
                <a:latin typeface="微軟正黑體" panose="020B0604030504040204" pitchFamily="34" charset="-120"/>
              </a:rPr>
              <a:t>AND</a:t>
            </a:r>
            <a:r>
              <a:rPr lang="en-US" altLang="zh-TW" sz="1800" dirty="0">
                <a:latin typeface="微軟正黑體" panose="020B0604030504040204" pitchFamily="34" charset="-120"/>
              </a:rPr>
              <a:t> </a:t>
            </a:r>
            <a:r>
              <a:rPr lang="en-US" altLang="zh-TW" sz="1800" baseline="-25000" dirty="0">
                <a:latin typeface="微軟正黑體" panose="020B0604030504040204" pitchFamily="34" charset="-120"/>
              </a:rPr>
              <a:t>C&gt;3 </a:t>
            </a:r>
            <a:r>
              <a:rPr lang="en-US" altLang="zh-TW" sz="1800" dirty="0">
                <a:latin typeface="微軟正黑體" panose="020B0604030504040204" pitchFamily="34" charset="-120"/>
              </a:rPr>
              <a:t>(</a:t>
            </a:r>
            <a:r>
              <a:rPr lang="en-US" altLang="zh-TW" sz="1800" b="1" dirty="0">
                <a:latin typeface="微軟正黑體" panose="020B0604030504040204" pitchFamily="34" charset="-120"/>
              </a:rPr>
              <a:t>table</a:t>
            </a:r>
            <a:r>
              <a:rPr lang="en-US" altLang="zh-TW" sz="1800" dirty="0">
                <a:latin typeface="微軟正黑體" panose="020B0604030504040204" pitchFamily="34" charset="-120"/>
              </a:rPr>
              <a:t>)</a:t>
            </a:r>
          </a:p>
        </p:txBody>
      </p:sp>
    </p:spTree>
    <p:extLst>
      <p:ext uri="{BB962C8B-B14F-4D97-AF65-F5344CB8AC3E}">
        <p14:creationId xmlns:p14="http://schemas.microsoft.com/office/powerpoint/2010/main" val="1666929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E2BFE0-FAA0-4030-B912-8DD978E082DD}"/>
              </a:ext>
            </a:extLst>
          </p:cNvPr>
          <p:cNvSpPr>
            <a:spLocks noGrp="1"/>
          </p:cNvSpPr>
          <p:nvPr>
            <p:ph type="title"/>
          </p:nvPr>
        </p:nvSpPr>
        <p:spPr/>
        <p:txBody>
          <a:bodyPr/>
          <a:lstStyle/>
          <a:p>
            <a:r>
              <a:rPr lang="en-US" altLang="zh-TW" sz="4000" spc="600" dirty="0">
                <a:effectLst/>
                <a:latin typeface="微軟正黑體" pitchFamily="34" charset="-120"/>
                <a:ea typeface="微軟正黑體" pitchFamily="34" charset="-120"/>
                <a:cs typeface="+mn-cs"/>
              </a:rPr>
              <a:t>FULL</a:t>
            </a:r>
            <a:r>
              <a:rPr lang="zh-TW" altLang="en-US" sz="4000" spc="600" dirty="0">
                <a:effectLst/>
                <a:latin typeface="微軟正黑體" pitchFamily="34" charset="-120"/>
                <a:ea typeface="微軟正黑體" pitchFamily="34" charset="-120"/>
                <a:cs typeface="+mn-cs"/>
              </a:rPr>
              <a:t> </a:t>
            </a:r>
            <a:r>
              <a:rPr lang="en-US" altLang="zh-TW" sz="4000" spc="600" dirty="0">
                <a:effectLst/>
                <a:latin typeface="微軟正黑體" pitchFamily="34" charset="-120"/>
                <a:ea typeface="微軟正黑體" pitchFamily="34" charset="-120"/>
                <a:cs typeface="+mn-cs"/>
              </a:rPr>
              <a:t>OUTER JOIN</a:t>
            </a:r>
            <a:r>
              <a:rPr lang="zh-TW" altLang="en-US" sz="4000" spc="600" dirty="0">
                <a:effectLst/>
                <a:latin typeface="微軟正黑體" pitchFamily="34" charset="-120"/>
                <a:ea typeface="微軟正黑體" pitchFamily="34" charset="-120"/>
                <a:cs typeface="+mn-cs"/>
              </a:rPr>
              <a:t>運算子</a:t>
            </a:r>
            <a:r>
              <a:rPr lang="en-US" altLang="zh-TW" sz="4000" spc="600" dirty="0">
                <a:effectLst/>
                <a:latin typeface="微軟正黑體" pitchFamily="34" charset="-120"/>
                <a:ea typeface="微軟正黑體" pitchFamily="34" charset="-120"/>
                <a:cs typeface="+mn-cs"/>
              </a:rPr>
              <a:t>(⊐⋈⊏ )</a:t>
            </a:r>
            <a:endParaRPr lang="zh-TW" altLang="en-US" dirty="0"/>
          </a:p>
        </p:txBody>
      </p:sp>
      <p:sp>
        <p:nvSpPr>
          <p:cNvPr id="3" name="內容版面配置區 2">
            <a:extLst>
              <a:ext uri="{FF2B5EF4-FFF2-40B4-BE49-F238E27FC236}">
                <a16:creationId xmlns:a16="http://schemas.microsoft.com/office/drawing/2014/main" id="{5F06BD9D-A842-421A-91A0-9179678CC0CA}"/>
              </a:ext>
            </a:extLst>
          </p:cNvPr>
          <p:cNvSpPr>
            <a:spLocks noGrp="1"/>
          </p:cNvSpPr>
          <p:nvPr>
            <p:ph idx="1"/>
          </p:nvPr>
        </p:nvSpPr>
        <p:spPr/>
        <p:txBody>
          <a:bodyPr/>
          <a:lstStyle/>
          <a:p>
            <a:pPr>
              <a:lnSpc>
                <a:spcPct val="150000"/>
              </a:lnSpc>
            </a:pPr>
            <a:r>
              <a:rPr lang="zh-TW" altLang="en-US" dirty="0">
                <a:latin typeface="微軟正黑體" panose="020B0604030504040204" pitchFamily="34" charset="-120"/>
              </a:rPr>
              <a:t>保留左右兩邊關聯</a:t>
            </a:r>
            <a:endParaRPr lang="en-US" altLang="zh-TW" dirty="0">
              <a:latin typeface="微軟正黑體" panose="020B0604030504040204" pitchFamily="34" charset="-120"/>
            </a:endParaRPr>
          </a:p>
          <a:p>
            <a:pPr>
              <a:lnSpc>
                <a:spcPct val="150000"/>
              </a:lnSpc>
            </a:pPr>
            <a:r>
              <a:rPr lang="en-US" altLang="zh-TW" dirty="0">
                <a:latin typeface="微軟正黑體" panose="020B0604030504040204" pitchFamily="34" charset="-120"/>
              </a:rPr>
              <a:t>Result = R ⊐⋈⊏&lt;</a:t>
            </a:r>
            <a:r>
              <a:rPr lang="zh-TW" altLang="en-US" dirty="0">
                <a:latin typeface="微軟正黑體" panose="020B0604030504040204" pitchFamily="34" charset="-120"/>
              </a:rPr>
              <a:t>配合條件</a:t>
            </a:r>
            <a:r>
              <a:rPr lang="en-US" altLang="zh-TW" dirty="0">
                <a:latin typeface="微軟正黑體" panose="020B0604030504040204" pitchFamily="34" charset="-120"/>
              </a:rPr>
              <a:t>&gt; S</a:t>
            </a:r>
          </a:p>
          <a:p>
            <a:pPr marL="990600" lvl="1" indent="-533400">
              <a:lnSpc>
                <a:spcPct val="150000"/>
              </a:lnSpc>
            </a:pPr>
            <a:r>
              <a:rPr lang="zh-TW" altLang="en-US" sz="2200" dirty="0">
                <a:latin typeface="微軟正黑體" panose="020B0604030504040204" pitchFamily="34" charset="-120"/>
                <a:ea typeface="微軟正黑體" panose="020B0604030504040204" pitchFamily="34" charset="-120"/>
              </a:rPr>
              <a:t>關聯綱目：同於</a:t>
            </a:r>
            <a:r>
              <a:rPr lang="en-US" altLang="zh-TW" sz="2200" dirty="0">
                <a:latin typeface="微軟正黑體" panose="020B0604030504040204" pitchFamily="34" charset="-120"/>
                <a:ea typeface="微軟正黑體" panose="020B0604030504040204" pitchFamily="34" charset="-120"/>
              </a:rPr>
              <a:t>R⋈</a:t>
            </a:r>
            <a:r>
              <a:rPr lang="en-US" altLang="zh-TW" sz="2200" b="1" dirty="0">
                <a:latin typeface="微軟正黑體" panose="020B0604030504040204" pitchFamily="34" charset="-120"/>
                <a:ea typeface="微軟正黑體" panose="020B0604030504040204" pitchFamily="34" charset="-120"/>
              </a:rPr>
              <a:t> </a:t>
            </a:r>
            <a:r>
              <a:rPr lang="en-US" altLang="zh-TW" sz="2200" b="1" baseline="-25000" dirty="0">
                <a:latin typeface="微軟正黑體" panose="020B0604030504040204" pitchFamily="34" charset="-120"/>
                <a:ea typeface="微軟正黑體" panose="020B0604030504040204" pitchFamily="34" charset="-120"/>
              </a:rPr>
              <a:t>&lt;</a:t>
            </a:r>
            <a:r>
              <a:rPr lang="zh-TW" altLang="en-US" sz="2200" b="1" baseline="-25000" dirty="0">
                <a:latin typeface="微軟正黑體" panose="020B0604030504040204" pitchFamily="34" charset="-120"/>
                <a:ea typeface="微軟正黑體" panose="020B0604030504040204" pitchFamily="34" charset="-120"/>
              </a:rPr>
              <a:t>配合條件</a:t>
            </a:r>
            <a:r>
              <a:rPr lang="en-US" altLang="zh-TW" sz="2200" b="1" baseline="-25000" dirty="0">
                <a:latin typeface="微軟正黑體" panose="020B0604030504040204" pitchFamily="34" charset="-120"/>
                <a:ea typeface="微軟正黑體" panose="020B0604030504040204" pitchFamily="34" charset="-120"/>
              </a:rPr>
              <a:t>&gt;</a:t>
            </a:r>
            <a:r>
              <a:rPr lang="en-US" altLang="zh-TW" sz="2200" dirty="0">
                <a:latin typeface="微軟正黑體" panose="020B0604030504040204" pitchFamily="34" charset="-120"/>
                <a:ea typeface="微軟正黑體" panose="020B0604030504040204" pitchFamily="34" charset="-120"/>
              </a:rPr>
              <a:t>S</a:t>
            </a:r>
          </a:p>
          <a:p>
            <a:pPr marL="990600" lvl="1" indent="-533400">
              <a:lnSpc>
                <a:spcPct val="150000"/>
              </a:lnSpc>
            </a:pPr>
            <a:r>
              <a:rPr lang="zh-TW" altLang="en-US" sz="2200" dirty="0">
                <a:latin typeface="微軟正黑體" panose="020B0604030504040204" pitchFamily="34" charset="-120"/>
                <a:ea typeface="微軟正黑體" panose="020B0604030504040204" pitchFamily="34" charset="-120"/>
              </a:rPr>
              <a:t>序列值：</a:t>
            </a:r>
            <a:r>
              <a:rPr lang="en-US" altLang="zh-TW" sz="2200" dirty="0">
                <a:latin typeface="微軟正黑體" panose="020B0604030504040204" pitchFamily="34" charset="-120"/>
                <a:ea typeface="微軟正黑體" panose="020B0604030504040204" pitchFamily="34" charset="-120"/>
              </a:rPr>
              <a:t>R⋈S</a:t>
            </a:r>
            <a:r>
              <a:rPr lang="zh-TW" altLang="en-US" sz="2200" dirty="0">
                <a:latin typeface="微軟正黑體" panose="020B0604030504040204" pitchFamily="34" charset="-120"/>
                <a:ea typeface="微軟正黑體" panose="020B0604030504040204" pitchFamily="34" charset="-120"/>
              </a:rPr>
              <a:t>的序列值再加上沒有與</a:t>
            </a:r>
            <a:r>
              <a:rPr lang="en-US" altLang="zh-TW" sz="2200" dirty="0">
                <a:latin typeface="微軟正黑體" panose="020B0604030504040204" pitchFamily="34" charset="-120"/>
                <a:ea typeface="微軟正黑體" panose="020B0604030504040204" pitchFamily="34" charset="-120"/>
              </a:rPr>
              <a:t>S</a:t>
            </a:r>
            <a:r>
              <a:rPr lang="zh-TW" altLang="en-US" sz="2200" dirty="0">
                <a:latin typeface="微軟正黑體" panose="020B0604030504040204" pitchFamily="34" charset="-120"/>
                <a:ea typeface="微軟正黑體" panose="020B0604030504040204" pitchFamily="34" charset="-120"/>
              </a:rPr>
              <a:t>配對的</a:t>
            </a:r>
            <a:r>
              <a:rPr lang="en-US" altLang="zh-TW" sz="2200" dirty="0">
                <a:latin typeface="微軟正黑體" panose="020B0604030504040204" pitchFamily="34" charset="-120"/>
                <a:ea typeface="微軟正黑體" panose="020B0604030504040204" pitchFamily="34" charset="-120"/>
              </a:rPr>
              <a:t>R</a:t>
            </a:r>
            <a:r>
              <a:rPr lang="zh-TW" altLang="en-US" sz="2200" dirty="0">
                <a:latin typeface="微軟正黑體" panose="020B0604030504040204" pitchFamily="34" charset="-120"/>
                <a:ea typeface="微軟正黑體" panose="020B0604030504040204" pitchFamily="34" charset="-120"/>
              </a:rPr>
              <a:t>的序列值加上空值（在</a:t>
            </a:r>
            <a:r>
              <a:rPr lang="en-US" altLang="zh-TW" sz="2200" dirty="0">
                <a:latin typeface="微軟正黑體" panose="020B0604030504040204" pitchFamily="34" charset="-120"/>
                <a:ea typeface="微軟正黑體" panose="020B0604030504040204" pitchFamily="34" charset="-120"/>
              </a:rPr>
              <a:t>S</a:t>
            </a:r>
            <a:r>
              <a:rPr lang="zh-TW" altLang="en-US" sz="2200" dirty="0">
                <a:latin typeface="微軟正黑體" panose="020B0604030504040204" pitchFamily="34" charset="-120"/>
                <a:ea typeface="微軟正黑體" panose="020B0604030504040204" pitchFamily="34" charset="-120"/>
              </a:rPr>
              <a:t>的屬性）及沒有與</a:t>
            </a:r>
            <a:r>
              <a:rPr lang="en-US" altLang="zh-TW" sz="2200" dirty="0">
                <a:latin typeface="微軟正黑體" panose="020B0604030504040204" pitchFamily="34" charset="-120"/>
                <a:ea typeface="微軟正黑體" panose="020B0604030504040204" pitchFamily="34" charset="-120"/>
              </a:rPr>
              <a:t>R</a:t>
            </a:r>
            <a:r>
              <a:rPr lang="zh-TW" altLang="en-US" sz="2200" dirty="0">
                <a:latin typeface="微軟正黑體" panose="020B0604030504040204" pitchFamily="34" charset="-120"/>
                <a:ea typeface="微軟正黑體" panose="020B0604030504040204" pitchFamily="34" charset="-120"/>
              </a:rPr>
              <a:t>配對的</a:t>
            </a:r>
            <a:r>
              <a:rPr lang="en-US" altLang="zh-TW" sz="2200" dirty="0">
                <a:latin typeface="微軟正黑體" panose="020B0604030504040204" pitchFamily="34" charset="-120"/>
                <a:ea typeface="微軟正黑體" panose="020B0604030504040204" pitchFamily="34" charset="-120"/>
              </a:rPr>
              <a:t>S</a:t>
            </a:r>
            <a:r>
              <a:rPr lang="zh-TW" altLang="en-US" sz="2200" dirty="0">
                <a:latin typeface="微軟正黑體" panose="020B0604030504040204" pitchFamily="34" charset="-120"/>
                <a:ea typeface="微軟正黑體" panose="020B0604030504040204" pitchFamily="34" charset="-120"/>
              </a:rPr>
              <a:t>的序列值加上空值（在</a:t>
            </a:r>
            <a:r>
              <a:rPr lang="en-US" altLang="zh-TW" sz="2200" dirty="0">
                <a:latin typeface="微軟正黑體" panose="020B0604030504040204" pitchFamily="34" charset="-120"/>
                <a:ea typeface="微軟正黑體" panose="020B0604030504040204" pitchFamily="34" charset="-120"/>
              </a:rPr>
              <a:t>R</a:t>
            </a:r>
            <a:r>
              <a:rPr lang="zh-TW" altLang="en-US" sz="2200" dirty="0">
                <a:latin typeface="微軟正黑體" panose="020B0604030504040204" pitchFamily="34" charset="-120"/>
                <a:ea typeface="微軟正黑體" panose="020B0604030504040204" pitchFamily="34" charset="-120"/>
              </a:rPr>
              <a:t>的屬性）</a:t>
            </a:r>
          </a:p>
          <a:p>
            <a:endParaRPr lang="zh-TW" altLang="en-US" dirty="0"/>
          </a:p>
        </p:txBody>
      </p:sp>
      <p:sp>
        <p:nvSpPr>
          <p:cNvPr id="4" name="投影片編號版面配置區 3">
            <a:extLst>
              <a:ext uri="{FF2B5EF4-FFF2-40B4-BE49-F238E27FC236}">
                <a16:creationId xmlns:a16="http://schemas.microsoft.com/office/drawing/2014/main" id="{55326B94-B060-4A83-9F62-EA7E90B30E08}"/>
              </a:ext>
            </a:extLst>
          </p:cNvPr>
          <p:cNvSpPr>
            <a:spLocks noGrp="1"/>
          </p:cNvSpPr>
          <p:nvPr>
            <p:ph type="sldNum" sz="quarter" idx="12"/>
          </p:nvPr>
        </p:nvSpPr>
        <p:spPr/>
        <p:txBody>
          <a:bodyPr/>
          <a:lstStyle/>
          <a:p>
            <a:fld id="{6243D286-E151-4778-8234-CC7B3DD5AA69}" type="slidenum">
              <a:rPr lang="zh-TW" altLang="en-US" smtClean="0"/>
              <a:t>30</a:t>
            </a:fld>
            <a:endParaRPr lang="zh-TW" altLang="en-US"/>
          </a:p>
        </p:txBody>
      </p:sp>
    </p:spTree>
    <p:extLst>
      <p:ext uri="{BB962C8B-B14F-4D97-AF65-F5344CB8AC3E}">
        <p14:creationId xmlns:p14="http://schemas.microsoft.com/office/powerpoint/2010/main" val="3188350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D1EA3A-26C2-4AB5-B78C-0F8EB96D6E54}"/>
              </a:ext>
            </a:extLst>
          </p:cNvPr>
          <p:cNvSpPr>
            <a:spLocks noGrp="1"/>
          </p:cNvSpPr>
          <p:nvPr>
            <p:ph type="title"/>
          </p:nvPr>
        </p:nvSpPr>
        <p:spPr/>
        <p:txBody>
          <a:bodyPr>
            <a:normAutofit/>
          </a:bodyPr>
          <a:lstStyle/>
          <a:p>
            <a:r>
              <a:rPr lang="zh-TW" altLang="en-US" sz="2800" dirty="0">
                <a:latin typeface="微軟正黑體" panose="020B0604030504040204" pitchFamily="34" charset="-120"/>
                <a:ea typeface="微軟正黑體" panose="020B0604030504040204" pitchFamily="34" charset="-120"/>
              </a:rPr>
              <a:t>範例：</a:t>
            </a:r>
            <a:r>
              <a:rPr lang="en-US" altLang="zh-TW" sz="2800" dirty="0" err="1">
                <a:latin typeface="微軟正黑體" panose="020B0604030504040204" pitchFamily="34" charset="-120"/>
                <a:ea typeface="微軟正黑體" panose="020B0604030504040204" pitchFamily="34" charset="-120"/>
              </a:rPr>
              <a:t>Result_full</a:t>
            </a:r>
            <a:r>
              <a:rPr lang="en-US" altLang="zh-TW" sz="2800" dirty="0">
                <a:latin typeface="微軟正黑體" panose="020B0604030504040204" pitchFamily="34" charset="-120"/>
                <a:ea typeface="微軟正黑體" panose="020B0604030504040204" pitchFamily="34" charset="-120"/>
              </a:rPr>
              <a:t> = </a:t>
            </a:r>
            <a:r>
              <a:rPr lang="en-US" altLang="zh-TW" sz="2800" b="1" dirty="0">
                <a:latin typeface="微軟正黑體" panose="020B0604030504040204" pitchFamily="34" charset="-120"/>
                <a:ea typeface="微軟正黑體" panose="020B0604030504040204" pitchFamily="34" charset="-120"/>
              </a:rPr>
              <a:t>Transaction⊐⋈⊏</a:t>
            </a:r>
            <a:r>
              <a:rPr lang="en-US" altLang="zh-TW" sz="2800" b="1" baseline="-25000" dirty="0" err="1">
                <a:latin typeface="微軟正黑體" panose="020B0604030504040204" pitchFamily="34" charset="-120"/>
                <a:ea typeface="微軟正黑體" panose="020B0604030504040204" pitchFamily="34" charset="-120"/>
              </a:rPr>
              <a:t>Transaction.tno</a:t>
            </a:r>
            <a:r>
              <a:rPr lang="en-US" altLang="zh-TW" sz="2800" b="1" baseline="-25000" dirty="0">
                <a:latin typeface="微軟正黑體" panose="020B0604030504040204" pitchFamily="34" charset="-120"/>
                <a:ea typeface="微軟正黑體" panose="020B0604030504040204" pitchFamily="34" charset="-120"/>
              </a:rPr>
              <a:t>=</a:t>
            </a:r>
            <a:r>
              <a:rPr lang="en-US" altLang="zh-TW" sz="2800" b="1" baseline="-25000" dirty="0" err="1">
                <a:latin typeface="微軟正黑體" panose="020B0604030504040204" pitchFamily="34" charset="-120"/>
                <a:ea typeface="微軟正黑體" panose="020B0604030504040204" pitchFamily="34" charset="-120"/>
              </a:rPr>
              <a:t>Cart.tno</a:t>
            </a:r>
            <a:r>
              <a:rPr lang="en-US" altLang="zh-TW" sz="2800" dirty="0">
                <a:latin typeface="微軟正黑體" panose="020B0604030504040204" pitchFamily="34" charset="-120"/>
                <a:ea typeface="微軟正黑體" panose="020B0604030504040204" pitchFamily="34" charset="-120"/>
              </a:rPr>
              <a:t> </a:t>
            </a:r>
            <a:r>
              <a:rPr lang="en-US" altLang="zh-TW" sz="2800" b="1" dirty="0">
                <a:latin typeface="微軟正黑體" panose="020B0604030504040204" pitchFamily="34" charset="-120"/>
                <a:ea typeface="微軟正黑體" panose="020B0604030504040204" pitchFamily="34" charset="-120"/>
              </a:rPr>
              <a:t>Cart</a:t>
            </a:r>
            <a:endParaRPr lang="zh-TW" altLang="en-US" sz="2800" dirty="0"/>
          </a:p>
        </p:txBody>
      </p:sp>
      <p:sp>
        <p:nvSpPr>
          <p:cNvPr id="4" name="投影片編號版面配置區 3">
            <a:extLst>
              <a:ext uri="{FF2B5EF4-FFF2-40B4-BE49-F238E27FC236}">
                <a16:creationId xmlns:a16="http://schemas.microsoft.com/office/drawing/2014/main" id="{D2BE4EE5-56F5-4EF4-9DCD-D64AB3037753}"/>
              </a:ext>
            </a:extLst>
          </p:cNvPr>
          <p:cNvSpPr>
            <a:spLocks noGrp="1"/>
          </p:cNvSpPr>
          <p:nvPr>
            <p:ph type="sldNum" sz="quarter" idx="12"/>
          </p:nvPr>
        </p:nvSpPr>
        <p:spPr/>
        <p:txBody>
          <a:bodyPr/>
          <a:lstStyle/>
          <a:p>
            <a:fld id="{6243D286-E151-4778-8234-CC7B3DD5AA69}" type="slidenum">
              <a:rPr lang="zh-TW" altLang="en-US" smtClean="0"/>
              <a:t>31</a:t>
            </a:fld>
            <a:endParaRPr lang="zh-TW" altLang="en-US"/>
          </a:p>
        </p:txBody>
      </p:sp>
      <p:pic>
        <p:nvPicPr>
          <p:cNvPr id="5" name="Picture 9">
            <a:extLst>
              <a:ext uri="{FF2B5EF4-FFF2-40B4-BE49-F238E27FC236}">
                <a16:creationId xmlns:a16="http://schemas.microsoft.com/office/drawing/2014/main" id="{67A51AA6-D606-41BC-910A-14FD45E445D6}"/>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38199" y="1690687"/>
            <a:ext cx="9724813" cy="426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3921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EE2E66-F8F5-4F0D-BDCC-A24585366381}"/>
              </a:ext>
            </a:extLst>
          </p:cNvPr>
          <p:cNvSpPr>
            <a:spLocks noGrp="1"/>
          </p:cNvSpPr>
          <p:nvPr>
            <p:ph type="title"/>
          </p:nvPr>
        </p:nvSpPr>
        <p:spPr/>
        <p:txBody>
          <a:bodyPr/>
          <a:lstStyle/>
          <a:p>
            <a:r>
              <a:rPr lang="zh-TW" altLang="en-US" sz="4000" spc="600" dirty="0">
                <a:effectLst/>
                <a:latin typeface="微軟正黑體" pitchFamily="34" charset="-120"/>
                <a:ea typeface="微軟正黑體" pitchFamily="34" charset="-120"/>
                <a:cs typeface="+mn-cs"/>
              </a:rPr>
              <a:t>關聯的分群和彙總函數</a:t>
            </a:r>
            <a:endParaRPr lang="zh-TW" altLang="en-US" dirty="0"/>
          </a:p>
        </p:txBody>
      </p:sp>
      <p:sp>
        <p:nvSpPr>
          <p:cNvPr id="3" name="內容版面配置區 2">
            <a:extLst>
              <a:ext uri="{FF2B5EF4-FFF2-40B4-BE49-F238E27FC236}">
                <a16:creationId xmlns:a16="http://schemas.microsoft.com/office/drawing/2014/main" id="{5FDC8241-B030-4795-AF78-16E72A7353FE}"/>
              </a:ext>
            </a:extLst>
          </p:cNvPr>
          <p:cNvSpPr>
            <a:spLocks noGrp="1"/>
          </p:cNvSpPr>
          <p:nvPr>
            <p:ph idx="1"/>
          </p:nvPr>
        </p:nvSpPr>
        <p:spPr/>
        <p:txBody>
          <a:bodyPr/>
          <a:lstStyle/>
          <a:p>
            <a:pPr algn="ctr">
              <a:lnSpc>
                <a:spcPct val="150000"/>
              </a:lnSpc>
              <a:buNone/>
            </a:pPr>
            <a:r>
              <a:rPr lang="en-US" altLang="zh-TW" sz="2200" b="1" dirty="0">
                <a:latin typeface="微軟正黑體" panose="020B0604030504040204" pitchFamily="34" charset="-120"/>
                <a:ea typeface="微軟正黑體" panose="020B0604030504040204" pitchFamily="34" charset="-120"/>
              </a:rPr>
              <a:t>Result = </a:t>
            </a:r>
            <a:r>
              <a:rPr lang="en-US" altLang="zh-TW" sz="2200" b="1" baseline="-25000" dirty="0">
                <a:latin typeface="微軟正黑體" panose="020B0604030504040204" pitchFamily="34" charset="-120"/>
                <a:ea typeface="微軟正黑體" panose="020B0604030504040204" pitchFamily="34" charset="-120"/>
              </a:rPr>
              <a:t>&lt;</a:t>
            </a:r>
            <a:r>
              <a:rPr lang="zh-TW" altLang="en-US" sz="2200" b="1" baseline="-25000" dirty="0">
                <a:latin typeface="微軟正黑體" panose="020B0604030504040204" pitchFamily="34" charset="-120"/>
                <a:ea typeface="微軟正黑體" panose="020B0604030504040204" pitchFamily="34" charset="-120"/>
              </a:rPr>
              <a:t>分群屬性</a:t>
            </a:r>
            <a:r>
              <a:rPr lang="en-US" altLang="zh-TW" sz="2200" b="1" baseline="-25000" dirty="0">
                <a:latin typeface="微軟正黑體" panose="020B0604030504040204" pitchFamily="34" charset="-120"/>
                <a:ea typeface="微軟正黑體" panose="020B0604030504040204" pitchFamily="34" charset="-120"/>
              </a:rPr>
              <a:t>&gt;</a:t>
            </a:r>
            <a:r>
              <a:rPr lang="en-US" altLang="zh-TW" sz="2200" b="1" dirty="0">
                <a:latin typeface="微軟正黑體" panose="020B0604030504040204" pitchFamily="34" charset="-120"/>
                <a:ea typeface="微軟正黑體" panose="020B0604030504040204" pitchFamily="34" charset="-120"/>
              </a:rPr>
              <a:t>ℱ</a:t>
            </a:r>
            <a:r>
              <a:rPr lang="en-US" altLang="zh-TW" sz="2200" b="1" baseline="-25000" dirty="0">
                <a:latin typeface="微軟正黑體" panose="020B0604030504040204" pitchFamily="34" charset="-120"/>
                <a:ea typeface="微軟正黑體" panose="020B0604030504040204" pitchFamily="34" charset="-120"/>
              </a:rPr>
              <a:t>&lt;</a:t>
            </a:r>
            <a:r>
              <a:rPr lang="zh-TW" altLang="en-US" sz="2200" b="1" baseline="-25000" dirty="0">
                <a:latin typeface="微軟正黑體" panose="020B0604030504040204" pitchFamily="34" charset="-120"/>
                <a:ea typeface="微軟正黑體" panose="020B0604030504040204" pitchFamily="34" charset="-120"/>
              </a:rPr>
              <a:t>彙總函數列</a:t>
            </a:r>
            <a:r>
              <a:rPr lang="en-US" altLang="zh-TW" sz="2200" b="1" baseline="-25000" dirty="0">
                <a:latin typeface="微軟正黑體" panose="020B0604030504040204" pitchFamily="34" charset="-120"/>
                <a:ea typeface="微軟正黑體" panose="020B0604030504040204" pitchFamily="34" charset="-120"/>
              </a:rPr>
              <a:t>&gt;</a:t>
            </a:r>
            <a:r>
              <a:rPr lang="zh-TW" altLang="en-US" sz="2200" b="1" dirty="0">
                <a:latin typeface="微軟正黑體" panose="020B0604030504040204" pitchFamily="34" charset="-120"/>
                <a:ea typeface="微軟正黑體" panose="020B0604030504040204" pitchFamily="34" charset="-120"/>
              </a:rPr>
              <a:t>（</a:t>
            </a:r>
            <a:r>
              <a:rPr lang="en-US" altLang="zh-TW" sz="2200" b="1" dirty="0">
                <a:latin typeface="微軟正黑體" panose="020B0604030504040204" pitchFamily="34" charset="-120"/>
                <a:ea typeface="微軟正黑體" panose="020B0604030504040204" pitchFamily="34" charset="-120"/>
              </a:rPr>
              <a:t>R</a:t>
            </a:r>
            <a:r>
              <a:rPr lang="zh-TW" altLang="en-US" sz="2200" b="1" dirty="0">
                <a:latin typeface="微軟正黑體" panose="020B0604030504040204" pitchFamily="34" charset="-120"/>
                <a:ea typeface="微軟正黑體" panose="020B0604030504040204" pitchFamily="34" charset="-120"/>
              </a:rPr>
              <a:t>）</a:t>
            </a:r>
          </a:p>
          <a:p>
            <a:pPr lvl="1">
              <a:lnSpc>
                <a:spcPct val="150000"/>
              </a:lnSpc>
            </a:pPr>
            <a:r>
              <a:rPr lang="zh-TW" altLang="en-US" sz="2200" dirty="0">
                <a:latin typeface="微軟正黑體" panose="020B0604030504040204" pitchFamily="34" charset="-120"/>
                <a:ea typeface="微軟正黑體" panose="020B0604030504040204" pitchFamily="34" charset="-120"/>
              </a:rPr>
              <a:t>關聯綱目：名稱為</a:t>
            </a:r>
            <a:r>
              <a:rPr lang="en-US" altLang="zh-TW" sz="2200" dirty="0">
                <a:latin typeface="微軟正黑體" panose="020B0604030504040204" pitchFamily="34" charset="-120"/>
                <a:ea typeface="微軟正黑體" panose="020B0604030504040204" pitchFamily="34" charset="-120"/>
              </a:rPr>
              <a:t>Result</a:t>
            </a:r>
            <a:r>
              <a:rPr lang="zh-TW" altLang="en-US" sz="2200" dirty="0">
                <a:latin typeface="微軟正黑體" panose="020B0604030504040204" pitchFamily="34" charset="-120"/>
                <a:ea typeface="微軟正黑體" panose="020B0604030504040204" pitchFamily="34" charset="-120"/>
              </a:rPr>
              <a:t>，屬性為</a:t>
            </a:r>
            <a:r>
              <a:rPr lang="en-US" altLang="zh-TW" sz="2200" dirty="0">
                <a:latin typeface="微軟正黑體" panose="020B0604030504040204" pitchFamily="34" charset="-120"/>
                <a:ea typeface="微軟正黑體" panose="020B0604030504040204" pitchFamily="34" charset="-120"/>
              </a:rPr>
              <a:t>&lt;</a:t>
            </a:r>
            <a:r>
              <a:rPr lang="zh-TW" altLang="en-US" sz="2200" dirty="0">
                <a:latin typeface="微軟正黑體" panose="020B0604030504040204" pitchFamily="34" charset="-120"/>
                <a:ea typeface="微軟正黑體" panose="020B0604030504040204" pitchFamily="34" charset="-120"/>
              </a:rPr>
              <a:t>分群屬性</a:t>
            </a:r>
            <a:r>
              <a:rPr lang="en-US" altLang="zh-TW" sz="2200" dirty="0">
                <a:latin typeface="微軟正黑體" panose="020B0604030504040204" pitchFamily="34" charset="-120"/>
                <a:ea typeface="微軟正黑體" panose="020B0604030504040204" pitchFamily="34" charset="-120"/>
              </a:rPr>
              <a:t>&gt;</a:t>
            </a:r>
            <a:r>
              <a:rPr lang="zh-TW" altLang="en-US" sz="2200" dirty="0">
                <a:latin typeface="微軟正黑體" panose="020B0604030504040204" pitchFamily="34" charset="-120"/>
                <a:ea typeface="微軟正黑體" panose="020B0604030504040204" pitchFamily="34" charset="-120"/>
              </a:rPr>
              <a:t>加上</a:t>
            </a:r>
            <a:r>
              <a:rPr lang="en-US" altLang="zh-TW" sz="2200" dirty="0">
                <a:latin typeface="微軟正黑體" panose="020B0604030504040204" pitchFamily="34" charset="-120"/>
                <a:ea typeface="微軟正黑體" panose="020B0604030504040204" pitchFamily="34" charset="-120"/>
              </a:rPr>
              <a:t>&lt;</a:t>
            </a:r>
            <a:r>
              <a:rPr lang="zh-TW" altLang="en-US" sz="2200" dirty="0">
                <a:latin typeface="微軟正黑體" panose="020B0604030504040204" pitchFamily="34" charset="-120"/>
                <a:ea typeface="微軟正黑體" panose="020B0604030504040204" pitchFamily="34" charset="-120"/>
              </a:rPr>
              <a:t>彙總函數列</a:t>
            </a:r>
            <a:r>
              <a:rPr lang="en-US" altLang="zh-TW" sz="2200" dirty="0">
                <a:latin typeface="微軟正黑體" panose="020B0604030504040204" pitchFamily="34" charset="-120"/>
                <a:ea typeface="微軟正黑體" panose="020B0604030504040204" pitchFamily="34" charset="-120"/>
              </a:rPr>
              <a:t>&gt;</a:t>
            </a:r>
          </a:p>
          <a:p>
            <a:pPr lvl="1">
              <a:lnSpc>
                <a:spcPct val="100000"/>
              </a:lnSpc>
            </a:pPr>
            <a:r>
              <a:rPr lang="zh-TW" altLang="en-US" sz="2200" dirty="0">
                <a:latin typeface="微軟正黑體" panose="020B0604030504040204" pitchFamily="34" charset="-120"/>
                <a:ea typeface="微軟正黑體" panose="020B0604030504040204" pitchFamily="34" charset="-120"/>
              </a:rPr>
              <a:t>序列值：將</a:t>
            </a:r>
            <a:r>
              <a:rPr lang="en-US" altLang="zh-TW" sz="2200" dirty="0">
                <a:latin typeface="微軟正黑體" panose="020B0604030504040204" pitchFamily="34" charset="-120"/>
                <a:ea typeface="微軟正黑體" panose="020B0604030504040204" pitchFamily="34" charset="-120"/>
              </a:rPr>
              <a:t>R</a:t>
            </a:r>
            <a:r>
              <a:rPr lang="zh-TW" altLang="en-US" sz="2200" dirty="0">
                <a:latin typeface="微軟正黑體" panose="020B0604030504040204" pitchFamily="34" charset="-120"/>
                <a:ea typeface="微軟正黑體" panose="020B0604030504040204" pitchFamily="34" charset="-120"/>
              </a:rPr>
              <a:t>依</a:t>
            </a:r>
            <a:r>
              <a:rPr lang="en-US" altLang="zh-TW" sz="2200" dirty="0">
                <a:latin typeface="微軟正黑體" panose="020B0604030504040204" pitchFamily="34" charset="-120"/>
                <a:ea typeface="微軟正黑體" panose="020B0604030504040204" pitchFamily="34" charset="-120"/>
              </a:rPr>
              <a:t>&lt;</a:t>
            </a:r>
            <a:r>
              <a:rPr lang="zh-TW" altLang="en-US" sz="2200" dirty="0">
                <a:latin typeface="微軟正黑體" panose="020B0604030504040204" pitchFamily="34" charset="-120"/>
                <a:ea typeface="微軟正黑體" panose="020B0604030504040204" pitchFamily="34" charset="-120"/>
              </a:rPr>
              <a:t>分群屬性</a:t>
            </a:r>
            <a:r>
              <a:rPr lang="en-US" altLang="zh-TW" sz="2200" dirty="0">
                <a:latin typeface="微軟正黑體" panose="020B0604030504040204" pitchFamily="34" charset="-120"/>
                <a:ea typeface="微軟正黑體" panose="020B0604030504040204" pitchFamily="34" charset="-120"/>
              </a:rPr>
              <a:t>&gt;</a:t>
            </a:r>
            <a:r>
              <a:rPr lang="zh-TW" altLang="en-US" sz="2200" dirty="0">
                <a:latin typeface="微軟正黑體" panose="020B0604030504040204" pitchFamily="34" charset="-120"/>
                <a:ea typeface="微軟正黑體" panose="020B0604030504040204" pitchFamily="34" charset="-120"/>
              </a:rPr>
              <a:t>的屬性值分群，每一群序列值再依</a:t>
            </a:r>
            <a:r>
              <a:rPr lang="en-US" altLang="zh-TW" sz="2200" dirty="0">
                <a:latin typeface="微軟正黑體" panose="020B0604030504040204" pitchFamily="34" charset="-120"/>
                <a:ea typeface="微軟正黑體" panose="020B0604030504040204" pitchFamily="34" charset="-120"/>
              </a:rPr>
              <a:t>&lt;</a:t>
            </a:r>
            <a:r>
              <a:rPr lang="zh-TW" altLang="en-US" sz="2200" dirty="0">
                <a:latin typeface="微軟正黑體" panose="020B0604030504040204" pitchFamily="34" charset="-120"/>
                <a:ea typeface="微軟正黑體" panose="020B0604030504040204" pitchFamily="34" charset="-120"/>
              </a:rPr>
              <a:t>彙總函數列</a:t>
            </a:r>
            <a:r>
              <a:rPr lang="en-US" altLang="zh-TW" sz="2200" dirty="0">
                <a:latin typeface="微軟正黑體" panose="020B0604030504040204" pitchFamily="34" charset="-120"/>
                <a:ea typeface="微軟正黑體" panose="020B0604030504040204" pitchFamily="34" charset="-120"/>
              </a:rPr>
              <a:t>&gt;</a:t>
            </a:r>
            <a:r>
              <a:rPr lang="zh-TW" altLang="en-US" sz="2200" dirty="0">
                <a:latin typeface="微軟正黑體" panose="020B0604030504040204" pitchFamily="34" charset="-120"/>
                <a:ea typeface="微軟正黑體" panose="020B0604030504040204" pitchFamily="34" charset="-120"/>
              </a:rPr>
              <a:t>裡的函數運算成一序列值</a:t>
            </a:r>
          </a:p>
          <a:p>
            <a:pPr>
              <a:lnSpc>
                <a:spcPct val="150000"/>
              </a:lnSpc>
            </a:pPr>
            <a:endParaRPr lang="zh-TW" altLang="en-US" dirty="0"/>
          </a:p>
        </p:txBody>
      </p:sp>
      <p:sp>
        <p:nvSpPr>
          <p:cNvPr id="4" name="投影片編號版面配置區 3">
            <a:extLst>
              <a:ext uri="{FF2B5EF4-FFF2-40B4-BE49-F238E27FC236}">
                <a16:creationId xmlns:a16="http://schemas.microsoft.com/office/drawing/2014/main" id="{9B576F6D-5C80-4463-80C2-80119EC8E904}"/>
              </a:ext>
            </a:extLst>
          </p:cNvPr>
          <p:cNvSpPr>
            <a:spLocks noGrp="1"/>
          </p:cNvSpPr>
          <p:nvPr>
            <p:ph type="sldNum" sz="quarter" idx="12"/>
          </p:nvPr>
        </p:nvSpPr>
        <p:spPr/>
        <p:txBody>
          <a:bodyPr/>
          <a:lstStyle/>
          <a:p>
            <a:fld id="{6243D286-E151-4778-8234-CC7B3DD5AA69}" type="slidenum">
              <a:rPr lang="zh-TW" altLang="en-US" smtClean="0"/>
              <a:t>32</a:t>
            </a:fld>
            <a:endParaRPr lang="zh-TW" altLang="en-US"/>
          </a:p>
        </p:txBody>
      </p:sp>
    </p:spTree>
    <p:extLst>
      <p:ext uri="{BB962C8B-B14F-4D97-AF65-F5344CB8AC3E}">
        <p14:creationId xmlns:p14="http://schemas.microsoft.com/office/powerpoint/2010/main" val="1081852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10E02-70B7-4D84-9367-EC51B888CB91}"/>
              </a:ext>
            </a:extLst>
          </p:cNvPr>
          <p:cNvSpPr>
            <a:spLocks noGrp="1"/>
          </p:cNvSpPr>
          <p:nvPr>
            <p:ph type="title"/>
          </p:nvPr>
        </p:nvSpPr>
        <p:spPr/>
        <p:txBody>
          <a:bodyPr>
            <a:normAutofit/>
          </a:bodyPr>
          <a:lstStyle/>
          <a:p>
            <a:r>
              <a:rPr lang="en-US" altLang="zh-TW" sz="2800" b="1" dirty="0">
                <a:latin typeface="微軟正黑體" panose="020B0604030504040204" pitchFamily="34" charset="-120"/>
                <a:ea typeface="微軟正黑體" panose="020B0604030504040204" pitchFamily="34" charset="-120"/>
              </a:rPr>
              <a:t>Result(</a:t>
            </a:r>
            <a:r>
              <a:rPr lang="en-US" altLang="zh-TW" sz="2800" b="1" dirty="0" err="1">
                <a:latin typeface="微軟正黑體" panose="020B0604030504040204" pitchFamily="34" charset="-120"/>
                <a:ea typeface="微軟正黑體" panose="020B0604030504040204" pitchFamily="34" charset="-120"/>
              </a:rPr>
              <a:t>transNo</a:t>
            </a:r>
            <a:r>
              <a:rPr lang="en-US" altLang="zh-TW" sz="2800" b="1" dirty="0">
                <a:latin typeface="微軟正黑體" panose="020B0604030504040204" pitchFamily="34" charset="-120"/>
                <a:ea typeface="微軟正黑體" panose="020B0604030504040204" pitchFamily="34" charset="-120"/>
              </a:rPr>
              <a:t>, </a:t>
            </a:r>
            <a:r>
              <a:rPr lang="en-US" altLang="zh-TW" sz="2800" b="1" dirty="0" err="1">
                <a:latin typeface="微軟正黑體" panose="020B0604030504040204" pitchFamily="34" charset="-120"/>
                <a:ea typeface="微軟正黑體" panose="020B0604030504040204" pitchFamily="34" charset="-120"/>
              </a:rPr>
              <a:t>totalAmount</a:t>
            </a:r>
            <a:r>
              <a:rPr lang="en-US" altLang="zh-TW" sz="2800" b="1" dirty="0">
                <a:latin typeface="微軟正黑體" panose="020B0604030504040204" pitchFamily="34" charset="-120"/>
                <a:ea typeface="微軟正黑體" panose="020B0604030504040204" pitchFamily="34" charset="-120"/>
              </a:rPr>
              <a:t>) = </a:t>
            </a:r>
            <a:r>
              <a:rPr lang="en-US" altLang="zh-TW" sz="2800" b="1" baseline="-25000" dirty="0" err="1">
                <a:latin typeface="微軟正黑體" panose="020B0604030504040204" pitchFamily="34" charset="-120"/>
                <a:ea typeface="微軟正黑體" panose="020B0604030504040204" pitchFamily="34" charset="-120"/>
              </a:rPr>
              <a:t>tNo</a:t>
            </a:r>
            <a:r>
              <a:rPr lang="en-US" altLang="zh-TW" sz="2800" b="1" dirty="0" err="1">
                <a:latin typeface="微軟正黑體" panose="020B0604030504040204" pitchFamily="34" charset="-120"/>
                <a:ea typeface="微軟正黑體" panose="020B0604030504040204" pitchFamily="34" charset="-120"/>
              </a:rPr>
              <a:t>ℱ</a:t>
            </a:r>
            <a:r>
              <a:rPr lang="en-US" altLang="zh-TW" sz="2800" b="1" baseline="-25000" dirty="0" err="1">
                <a:latin typeface="微軟正黑體" panose="020B0604030504040204" pitchFamily="34" charset="-120"/>
                <a:ea typeface="微軟正黑體" panose="020B0604030504040204" pitchFamily="34" charset="-120"/>
              </a:rPr>
              <a:t>SUM</a:t>
            </a:r>
            <a:r>
              <a:rPr lang="en-US" altLang="zh-TW" sz="2800" b="1" baseline="-25000" dirty="0">
                <a:latin typeface="微軟正黑體" panose="020B0604030504040204" pitchFamily="34" charset="-120"/>
                <a:ea typeface="微軟正黑體" panose="020B0604030504040204" pitchFamily="34" charset="-120"/>
              </a:rPr>
              <a:t> </a:t>
            </a:r>
            <a:r>
              <a:rPr lang="en-US" altLang="zh-TW" sz="2800" b="1" baseline="-25000" dirty="0" err="1">
                <a:latin typeface="微軟正黑體" panose="020B0604030504040204" pitchFamily="34" charset="-120"/>
                <a:ea typeface="微軟正黑體" panose="020B0604030504040204" pitchFamily="34" charset="-120"/>
              </a:rPr>
              <a:t>salePrice</a:t>
            </a:r>
            <a:r>
              <a:rPr lang="zh-TW" altLang="en-US" sz="2800" b="1" dirty="0">
                <a:latin typeface="微軟正黑體" panose="020B0604030504040204" pitchFamily="34" charset="-120"/>
                <a:ea typeface="微軟正黑體" panose="020B0604030504040204" pitchFamily="34" charset="-120"/>
              </a:rPr>
              <a:t>（</a:t>
            </a:r>
            <a:r>
              <a:rPr lang="en-US" altLang="zh-TW" sz="2800" b="1" dirty="0">
                <a:latin typeface="微軟正黑體" panose="020B0604030504040204" pitchFamily="34" charset="-120"/>
                <a:ea typeface="微軟正黑體" panose="020B0604030504040204" pitchFamily="34" charset="-120"/>
              </a:rPr>
              <a:t>Record</a:t>
            </a:r>
            <a:r>
              <a:rPr lang="zh-TW" altLang="en-US" sz="2800" b="1" dirty="0">
                <a:latin typeface="微軟正黑體" panose="020B0604030504040204" pitchFamily="34" charset="-120"/>
                <a:ea typeface="微軟正黑體" panose="020B0604030504040204" pitchFamily="34" charset="-120"/>
              </a:rPr>
              <a:t>）</a:t>
            </a:r>
            <a:endParaRPr lang="zh-TW" altLang="en-US" sz="2800" dirty="0"/>
          </a:p>
        </p:txBody>
      </p:sp>
      <p:sp>
        <p:nvSpPr>
          <p:cNvPr id="4" name="投影片編號版面配置區 3">
            <a:extLst>
              <a:ext uri="{FF2B5EF4-FFF2-40B4-BE49-F238E27FC236}">
                <a16:creationId xmlns:a16="http://schemas.microsoft.com/office/drawing/2014/main" id="{076462C5-673A-4EC0-95C9-C53F1A1FE3FE}"/>
              </a:ext>
            </a:extLst>
          </p:cNvPr>
          <p:cNvSpPr>
            <a:spLocks noGrp="1"/>
          </p:cNvSpPr>
          <p:nvPr>
            <p:ph type="sldNum" sz="quarter" idx="12"/>
          </p:nvPr>
        </p:nvSpPr>
        <p:spPr/>
        <p:txBody>
          <a:bodyPr/>
          <a:lstStyle/>
          <a:p>
            <a:fld id="{6243D286-E151-4778-8234-CC7B3DD5AA69}" type="slidenum">
              <a:rPr lang="zh-TW" altLang="en-US" smtClean="0"/>
              <a:t>33</a:t>
            </a:fld>
            <a:endParaRPr lang="zh-TW" altLang="en-US"/>
          </a:p>
        </p:txBody>
      </p:sp>
      <p:pic>
        <p:nvPicPr>
          <p:cNvPr id="5" name="Picture 4">
            <a:extLst>
              <a:ext uri="{FF2B5EF4-FFF2-40B4-BE49-F238E27FC236}">
                <a16:creationId xmlns:a16="http://schemas.microsoft.com/office/drawing/2014/main" id="{50662130-292E-4F71-A4FD-1AD1B97E2B95}"/>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705633"/>
            <a:ext cx="5118803" cy="2317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物件 5">
            <a:extLst>
              <a:ext uri="{FF2B5EF4-FFF2-40B4-BE49-F238E27FC236}">
                <a16:creationId xmlns:a16="http://schemas.microsoft.com/office/drawing/2014/main" id="{75C5C968-3460-471B-ADB3-850006CE1EAA}"/>
              </a:ext>
            </a:extLst>
          </p:cNvPr>
          <p:cNvGraphicFramePr>
            <a:graphicFrameLocks noChangeAspect="1"/>
          </p:cNvGraphicFramePr>
          <p:nvPr>
            <p:extLst>
              <p:ext uri="{D42A27DB-BD31-4B8C-83A1-F6EECF244321}">
                <p14:modId xmlns:p14="http://schemas.microsoft.com/office/powerpoint/2010/main" val="2901972897"/>
              </p:ext>
            </p:extLst>
          </p:nvPr>
        </p:nvGraphicFramePr>
        <p:xfrm>
          <a:off x="6094413" y="4128223"/>
          <a:ext cx="3887787" cy="1828800"/>
        </p:xfrm>
        <a:graphic>
          <a:graphicData uri="http://schemas.openxmlformats.org/presentationml/2006/ole">
            <mc:AlternateContent xmlns:mc="http://schemas.openxmlformats.org/markup-compatibility/2006">
              <mc:Choice xmlns:v="urn:schemas-microsoft-com:vml" Requires="v">
                <p:oleObj spid="_x0000_s5125" r:id="rId4" imgW="2736494" imgH="1284732" progId="">
                  <p:embed/>
                </p:oleObj>
              </mc:Choice>
              <mc:Fallback>
                <p:oleObj r:id="rId4" imgW="2736494" imgH="1284732" progId="">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4413" y="4128223"/>
                        <a:ext cx="3887787" cy="18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a:extLst>
              <a:ext uri="{FF2B5EF4-FFF2-40B4-BE49-F238E27FC236}">
                <a16:creationId xmlns:a16="http://schemas.microsoft.com/office/drawing/2014/main" id="{C910C199-1B9C-486C-95D7-24E4A280D3A4}"/>
              </a:ext>
            </a:extLst>
          </p:cNvPr>
          <p:cNvSpPr/>
          <p:nvPr/>
        </p:nvSpPr>
        <p:spPr>
          <a:xfrm>
            <a:off x="1993564" y="2333366"/>
            <a:ext cx="3651422" cy="154460"/>
          </a:xfrm>
          <a:prstGeom prst="rect">
            <a:avLst/>
          </a:prstGeom>
          <a:solidFill>
            <a:srgbClr val="92D050">
              <a:alpha val="14902"/>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84DD1D6B-DC3F-4099-9C5D-F4AF7FDDFC41}"/>
              </a:ext>
            </a:extLst>
          </p:cNvPr>
          <p:cNvSpPr/>
          <p:nvPr/>
        </p:nvSpPr>
        <p:spPr>
          <a:xfrm>
            <a:off x="1993558" y="2502771"/>
            <a:ext cx="3651422" cy="318687"/>
          </a:xfrm>
          <a:prstGeom prst="rect">
            <a:avLst/>
          </a:prstGeom>
          <a:solidFill>
            <a:srgbClr val="00B0F0">
              <a:alpha val="14902"/>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00AEBA19-D071-4B23-9DB6-294E906A0953}"/>
              </a:ext>
            </a:extLst>
          </p:cNvPr>
          <p:cNvSpPr/>
          <p:nvPr/>
        </p:nvSpPr>
        <p:spPr>
          <a:xfrm>
            <a:off x="1993558" y="2836402"/>
            <a:ext cx="3651422" cy="318687"/>
          </a:xfrm>
          <a:prstGeom prst="rect">
            <a:avLst/>
          </a:prstGeom>
          <a:solidFill>
            <a:srgbClr val="7030A0">
              <a:alpha val="14902"/>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7B2CDFB0-BB8C-4FBE-B0BA-49A5E1636840}"/>
              </a:ext>
            </a:extLst>
          </p:cNvPr>
          <p:cNvSpPr/>
          <p:nvPr/>
        </p:nvSpPr>
        <p:spPr>
          <a:xfrm>
            <a:off x="1993558" y="3170033"/>
            <a:ext cx="3651422" cy="532879"/>
          </a:xfrm>
          <a:prstGeom prst="rect">
            <a:avLst/>
          </a:prstGeom>
          <a:solidFill>
            <a:srgbClr val="F4B183">
              <a:alpha val="14902"/>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412170F8-9511-4EA6-B82F-4ACE5BF46581}"/>
              </a:ext>
            </a:extLst>
          </p:cNvPr>
          <p:cNvSpPr/>
          <p:nvPr/>
        </p:nvSpPr>
        <p:spPr>
          <a:xfrm>
            <a:off x="1993558" y="3690560"/>
            <a:ext cx="3651422" cy="17710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194B1B13-8FA7-42B7-9E04-9656FE45FB8E}"/>
              </a:ext>
            </a:extLst>
          </p:cNvPr>
          <p:cNvSpPr/>
          <p:nvPr/>
        </p:nvSpPr>
        <p:spPr>
          <a:xfrm>
            <a:off x="1995616" y="2162432"/>
            <a:ext cx="3651422" cy="154460"/>
          </a:xfrm>
          <a:prstGeom prst="rect">
            <a:avLst/>
          </a:prstGeom>
          <a:solidFill>
            <a:srgbClr val="FFFF00">
              <a:alpha val="14902"/>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302280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2293B1-6904-47FD-9161-39DE37B5F3C4}"/>
              </a:ext>
            </a:extLst>
          </p:cNvPr>
          <p:cNvSpPr>
            <a:spLocks noGrp="1"/>
          </p:cNvSpPr>
          <p:nvPr>
            <p:ph type="title"/>
          </p:nvPr>
        </p:nvSpPr>
        <p:spPr/>
        <p:txBody>
          <a:bodyPr>
            <a:normAutofit/>
          </a:bodyPr>
          <a:lstStyle/>
          <a:p>
            <a:r>
              <a:rPr lang="en-US" altLang="zh-TW" sz="2400" b="1" dirty="0">
                <a:latin typeface="微軟正黑體" panose="020B0604030504040204" pitchFamily="34" charset="-120"/>
                <a:ea typeface="微軟正黑體" panose="020B0604030504040204" pitchFamily="34" charset="-120"/>
              </a:rPr>
              <a:t>Result(</a:t>
            </a:r>
            <a:r>
              <a:rPr lang="en-US" altLang="zh-TW" sz="2400" b="1" dirty="0" err="1">
                <a:latin typeface="微軟正黑體" panose="020B0604030504040204" pitchFamily="34" charset="-120"/>
                <a:ea typeface="微軟正黑體" panose="020B0604030504040204" pitchFamily="34" charset="-120"/>
              </a:rPr>
              <a:t>totalProduct</a:t>
            </a:r>
            <a:r>
              <a:rPr lang="en-US" altLang="zh-TW" sz="2400" b="1" dirty="0">
                <a:latin typeface="微軟正黑體" panose="020B0604030504040204" pitchFamily="34" charset="-120"/>
                <a:ea typeface="微軟正黑體" panose="020B0604030504040204" pitchFamily="34" charset="-120"/>
              </a:rPr>
              <a:t>, </a:t>
            </a:r>
            <a:r>
              <a:rPr lang="en-US" altLang="zh-TW" sz="2400" b="1" dirty="0" err="1">
                <a:latin typeface="微軟正黑體" panose="020B0604030504040204" pitchFamily="34" charset="-120"/>
                <a:ea typeface="微軟正黑體" panose="020B0604030504040204" pitchFamily="34" charset="-120"/>
              </a:rPr>
              <a:t>averagePrice</a:t>
            </a:r>
            <a:r>
              <a:rPr lang="en-US" altLang="zh-TW" sz="2400" b="1" dirty="0">
                <a:latin typeface="微軟正黑體" panose="020B0604030504040204" pitchFamily="34" charset="-120"/>
                <a:ea typeface="微軟正黑體" panose="020B0604030504040204" pitchFamily="34" charset="-120"/>
              </a:rPr>
              <a:t>) = ℱ</a:t>
            </a:r>
            <a:r>
              <a:rPr lang="en-US" altLang="zh-TW" sz="2400" b="1" baseline="-25000" dirty="0">
                <a:latin typeface="微軟正黑體" panose="020B0604030504040204" pitchFamily="34" charset="-120"/>
                <a:ea typeface="微軟正黑體" panose="020B0604030504040204" pitchFamily="34" charset="-120"/>
              </a:rPr>
              <a:t>COUNT </a:t>
            </a:r>
            <a:r>
              <a:rPr lang="en-US" altLang="zh-TW" sz="2400" b="1" baseline="-25000" dirty="0" err="1">
                <a:latin typeface="微軟正黑體" panose="020B0604030504040204" pitchFamily="34" charset="-120"/>
                <a:ea typeface="微軟正黑體" panose="020B0604030504040204" pitchFamily="34" charset="-120"/>
              </a:rPr>
              <a:t>pNo</a:t>
            </a:r>
            <a:r>
              <a:rPr lang="en-US" altLang="zh-TW" sz="2400" b="1" baseline="-25000" dirty="0">
                <a:latin typeface="微軟正黑體" panose="020B0604030504040204" pitchFamily="34" charset="-120"/>
                <a:ea typeface="微軟正黑體" panose="020B0604030504040204" pitchFamily="34" charset="-120"/>
              </a:rPr>
              <a:t>, AVERAGE </a:t>
            </a:r>
            <a:r>
              <a:rPr lang="en-US" altLang="zh-TW" sz="2400" b="1" baseline="-25000" dirty="0" err="1">
                <a:latin typeface="微軟正黑體" panose="020B0604030504040204" pitchFamily="34" charset="-120"/>
                <a:ea typeface="微軟正黑體" panose="020B0604030504040204" pitchFamily="34" charset="-120"/>
              </a:rPr>
              <a:t>unitPrice</a:t>
            </a:r>
            <a:r>
              <a:rPr lang="zh-TW" altLang="en-US" sz="2400" b="1" dirty="0">
                <a:latin typeface="微軟正黑體" panose="020B0604030504040204" pitchFamily="34" charset="-120"/>
                <a:ea typeface="微軟正黑體" panose="020B0604030504040204" pitchFamily="34" charset="-120"/>
              </a:rPr>
              <a:t>（</a:t>
            </a:r>
            <a:r>
              <a:rPr lang="en-US" altLang="zh-TW" sz="2400" b="1" dirty="0">
                <a:latin typeface="微軟正黑體" panose="020B0604030504040204" pitchFamily="34" charset="-120"/>
                <a:ea typeface="微軟正黑體" panose="020B0604030504040204" pitchFamily="34" charset="-120"/>
              </a:rPr>
              <a:t>Product</a:t>
            </a:r>
            <a:r>
              <a:rPr lang="zh-TW" altLang="en-US" sz="2400" b="1" dirty="0">
                <a:latin typeface="微軟正黑體" panose="020B0604030504040204" pitchFamily="34" charset="-120"/>
                <a:ea typeface="微軟正黑體" panose="020B0604030504040204" pitchFamily="34" charset="-120"/>
              </a:rPr>
              <a:t>）</a:t>
            </a:r>
            <a:endParaRPr lang="zh-TW" altLang="en-US" sz="2400" dirty="0"/>
          </a:p>
        </p:txBody>
      </p:sp>
      <p:sp>
        <p:nvSpPr>
          <p:cNvPr id="4" name="投影片編號版面配置區 3">
            <a:extLst>
              <a:ext uri="{FF2B5EF4-FFF2-40B4-BE49-F238E27FC236}">
                <a16:creationId xmlns:a16="http://schemas.microsoft.com/office/drawing/2014/main" id="{3041DC9F-C90F-4D49-8884-F66E94B75A67}"/>
              </a:ext>
            </a:extLst>
          </p:cNvPr>
          <p:cNvSpPr>
            <a:spLocks noGrp="1"/>
          </p:cNvSpPr>
          <p:nvPr>
            <p:ph type="sldNum" sz="quarter" idx="12"/>
          </p:nvPr>
        </p:nvSpPr>
        <p:spPr/>
        <p:txBody>
          <a:bodyPr/>
          <a:lstStyle/>
          <a:p>
            <a:fld id="{6243D286-E151-4778-8234-CC7B3DD5AA69}" type="slidenum">
              <a:rPr lang="zh-TW" altLang="en-US" smtClean="0"/>
              <a:t>34</a:t>
            </a:fld>
            <a:endParaRPr lang="zh-TW" altLang="en-US"/>
          </a:p>
        </p:txBody>
      </p:sp>
      <p:pic>
        <p:nvPicPr>
          <p:cNvPr id="5" name="Picture 5">
            <a:extLst>
              <a:ext uri="{FF2B5EF4-FFF2-40B4-BE49-F238E27FC236}">
                <a16:creationId xmlns:a16="http://schemas.microsoft.com/office/drawing/2014/main" id="{AEAD5397-C1CF-4CC0-AAF8-2F8F2B9051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836523"/>
            <a:ext cx="6408738"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物件 5">
            <a:extLst>
              <a:ext uri="{FF2B5EF4-FFF2-40B4-BE49-F238E27FC236}">
                <a16:creationId xmlns:a16="http://schemas.microsoft.com/office/drawing/2014/main" id="{71348C60-6E18-4030-86A4-CD0B76BD3377}"/>
              </a:ext>
            </a:extLst>
          </p:cNvPr>
          <p:cNvGraphicFramePr>
            <a:graphicFrameLocks noChangeAspect="1"/>
          </p:cNvGraphicFramePr>
          <p:nvPr>
            <p:extLst>
              <p:ext uri="{D42A27DB-BD31-4B8C-83A1-F6EECF244321}">
                <p14:modId xmlns:p14="http://schemas.microsoft.com/office/powerpoint/2010/main" val="2666451089"/>
              </p:ext>
            </p:extLst>
          </p:nvPr>
        </p:nvGraphicFramePr>
        <p:xfrm>
          <a:off x="7547275" y="2355121"/>
          <a:ext cx="3598862" cy="887412"/>
        </p:xfrm>
        <a:graphic>
          <a:graphicData uri="http://schemas.openxmlformats.org/presentationml/2006/ole">
            <mc:AlternateContent xmlns:mc="http://schemas.openxmlformats.org/markup-compatibility/2006">
              <mc:Choice xmlns:v="urn:schemas-microsoft-com:vml" Requires="v">
                <p:oleObj spid="_x0000_s6149" r:id="rId4" imgW="1806892" imgH="313849" progId="">
                  <p:embed/>
                </p:oleObj>
              </mc:Choice>
              <mc:Fallback>
                <p:oleObj r:id="rId4" imgW="1806892" imgH="313849" progId="">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7275" y="2355121"/>
                        <a:ext cx="3598862" cy="887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26528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65C6D8-C6C9-4650-A35C-E47428992264}"/>
              </a:ext>
            </a:extLst>
          </p:cNvPr>
          <p:cNvSpPr>
            <a:spLocks noGrp="1"/>
          </p:cNvSpPr>
          <p:nvPr>
            <p:ph type="title"/>
          </p:nvPr>
        </p:nvSpPr>
        <p:spPr/>
        <p:txBody>
          <a:bodyPr/>
          <a:lstStyle/>
          <a:p>
            <a:r>
              <a:rPr lang="zh-TW" altLang="en-US" sz="4000" b="1" dirty="0">
                <a:latin typeface="微軟正黑體" panose="020B0604030504040204" pitchFamily="34" charset="-120"/>
                <a:ea typeface="微軟正黑體" panose="020B0604030504040204" pitchFamily="34" charset="-120"/>
              </a:rPr>
              <a:t>五個標準的彙總函數</a:t>
            </a:r>
            <a:endParaRPr lang="zh-TW" altLang="en-US" dirty="0"/>
          </a:p>
        </p:txBody>
      </p:sp>
      <p:sp>
        <p:nvSpPr>
          <p:cNvPr id="4" name="內容版面配置區 3">
            <a:extLst>
              <a:ext uri="{FF2B5EF4-FFF2-40B4-BE49-F238E27FC236}">
                <a16:creationId xmlns:a16="http://schemas.microsoft.com/office/drawing/2014/main" id="{70E0C4E8-C9A3-4733-8297-83F58B4EE693}"/>
              </a:ext>
            </a:extLst>
          </p:cNvPr>
          <p:cNvSpPr>
            <a:spLocks noGrp="1"/>
          </p:cNvSpPr>
          <p:nvPr>
            <p:ph idx="1"/>
          </p:nvPr>
        </p:nvSpPr>
        <p:spPr/>
        <p:txBody>
          <a:bodyPr>
            <a:normAutofit/>
          </a:bodyPr>
          <a:lstStyle/>
          <a:p>
            <a:pPr>
              <a:lnSpc>
                <a:spcPct val="150000"/>
              </a:lnSpc>
            </a:pPr>
            <a:r>
              <a:rPr lang="en-US" altLang="zh-TW" b="1" dirty="0">
                <a:latin typeface="微軟正黑體" panose="020B0604030504040204" pitchFamily="34" charset="-120"/>
                <a:ea typeface="微軟正黑體" panose="020B0604030504040204" pitchFamily="34" charset="-120"/>
              </a:rPr>
              <a:t>SUM</a:t>
            </a:r>
            <a:r>
              <a:rPr lang="zh-TW" altLang="en-US" dirty="0">
                <a:latin typeface="微軟正黑體" panose="020B0604030504040204" pitchFamily="34" charset="-120"/>
                <a:ea typeface="微軟正黑體" panose="020B0604030504040204" pitchFamily="34" charset="-120"/>
              </a:rPr>
              <a:t>：加總。</a:t>
            </a:r>
            <a:endParaRPr lang="zh-TW" altLang="en-US" b="1" dirty="0">
              <a:latin typeface="微軟正黑體" panose="020B0604030504040204" pitchFamily="34" charset="-120"/>
              <a:ea typeface="微軟正黑體" panose="020B0604030504040204" pitchFamily="34" charset="-120"/>
            </a:endParaRPr>
          </a:p>
          <a:p>
            <a:pPr>
              <a:lnSpc>
                <a:spcPct val="150000"/>
              </a:lnSpc>
            </a:pPr>
            <a:r>
              <a:rPr lang="en-US" altLang="zh-TW" b="1" dirty="0">
                <a:latin typeface="微軟正黑體" panose="020B0604030504040204" pitchFamily="34" charset="-120"/>
                <a:ea typeface="微軟正黑體" panose="020B0604030504040204" pitchFamily="34" charset="-120"/>
              </a:rPr>
              <a:t>AVERAGE</a:t>
            </a:r>
            <a:r>
              <a:rPr lang="zh-TW" altLang="en-US" dirty="0">
                <a:latin typeface="微軟正黑體" panose="020B0604030504040204" pitchFamily="34" charset="-120"/>
                <a:ea typeface="微軟正黑體" panose="020B0604030504040204" pitchFamily="34" charset="-120"/>
              </a:rPr>
              <a:t>：取數個屬性值的平均值。如 </a:t>
            </a:r>
            <a:r>
              <a:rPr lang="en-US" altLang="zh-TW" b="1" baseline="-25000" dirty="0" err="1">
                <a:latin typeface="微軟正黑體" panose="020B0604030504040204" pitchFamily="34" charset="-120"/>
                <a:ea typeface="微軟正黑體" panose="020B0604030504040204" pitchFamily="34" charset="-120"/>
              </a:rPr>
              <a:t>category</a:t>
            </a:r>
            <a:r>
              <a:rPr lang="en-US" altLang="zh-TW" b="1" dirty="0" err="1">
                <a:latin typeface="微軟正黑體" panose="020B0604030504040204" pitchFamily="34" charset="-120"/>
                <a:ea typeface="微軟正黑體" panose="020B0604030504040204" pitchFamily="34" charset="-120"/>
              </a:rPr>
              <a:t>ℱ</a:t>
            </a:r>
            <a:r>
              <a:rPr lang="en-US" altLang="zh-TW" b="1" baseline="-25000" dirty="0" err="1">
                <a:latin typeface="微軟正黑體" panose="020B0604030504040204" pitchFamily="34" charset="-120"/>
                <a:ea typeface="微軟正黑體" panose="020B0604030504040204" pitchFamily="34" charset="-120"/>
              </a:rPr>
              <a:t>AVERAGE</a:t>
            </a:r>
            <a:r>
              <a:rPr lang="en-US" altLang="zh-TW" b="1" baseline="-25000" dirty="0">
                <a:latin typeface="微軟正黑體" panose="020B0604030504040204" pitchFamily="34" charset="-120"/>
                <a:ea typeface="微軟正黑體" panose="020B0604030504040204" pitchFamily="34" charset="-120"/>
              </a:rPr>
              <a:t> </a:t>
            </a:r>
            <a:r>
              <a:rPr lang="en-US" altLang="zh-TW" b="1" baseline="-25000" dirty="0" err="1">
                <a:latin typeface="微軟正黑體" panose="020B0604030504040204" pitchFamily="34" charset="-120"/>
                <a:ea typeface="微軟正黑體" panose="020B0604030504040204" pitchFamily="34" charset="-120"/>
              </a:rPr>
              <a:t>unitPrice</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Product</a:t>
            </a:r>
            <a:r>
              <a:rPr lang="zh-TW" altLang="en-US" b="1" dirty="0">
                <a:latin typeface="微軟正黑體" panose="020B0604030504040204" pitchFamily="34" charset="-120"/>
                <a:ea typeface="微軟正黑體" panose="020B0604030504040204" pitchFamily="34" charset="-120"/>
              </a:rPr>
              <a:t>）</a:t>
            </a:r>
          </a:p>
          <a:p>
            <a:pPr>
              <a:lnSpc>
                <a:spcPct val="150000"/>
              </a:lnSpc>
            </a:pPr>
            <a:r>
              <a:rPr lang="en-US" altLang="zh-TW" b="1" dirty="0">
                <a:latin typeface="微軟正黑體" panose="020B0604030504040204" pitchFamily="34" charset="-120"/>
                <a:ea typeface="微軟正黑體" panose="020B0604030504040204" pitchFamily="34" charset="-120"/>
              </a:rPr>
              <a:t>COUNT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取屬性值的總個數。如 </a:t>
            </a:r>
            <a:r>
              <a:rPr lang="en-US" altLang="zh-TW" b="1" baseline="-25000" dirty="0" err="1">
                <a:latin typeface="微軟正黑體" panose="020B0604030504040204" pitchFamily="34" charset="-120"/>
                <a:ea typeface="微軟正黑體" panose="020B0604030504040204" pitchFamily="34" charset="-120"/>
              </a:rPr>
              <a:t>category</a:t>
            </a:r>
            <a:r>
              <a:rPr lang="en-US" altLang="zh-TW" b="1" dirty="0" err="1">
                <a:latin typeface="微軟正黑體" panose="020B0604030504040204" pitchFamily="34" charset="-120"/>
                <a:ea typeface="微軟正黑體" panose="020B0604030504040204" pitchFamily="34" charset="-120"/>
              </a:rPr>
              <a:t>ℱ</a:t>
            </a:r>
            <a:r>
              <a:rPr lang="en-US" altLang="zh-TW" b="1" baseline="-25000" dirty="0" err="1">
                <a:latin typeface="微軟正黑體" panose="020B0604030504040204" pitchFamily="34" charset="-120"/>
                <a:ea typeface="微軟正黑體" panose="020B0604030504040204" pitchFamily="34" charset="-120"/>
              </a:rPr>
              <a:t>COUNT</a:t>
            </a:r>
            <a:r>
              <a:rPr lang="en-US" altLang="zh-TW" b="1" baseline="-25000" dirty="0">
                <a:latin typeface="微軟正黑體" panose="020B0604030504040204" pitchFamily="34" charset="-120"/>
                <a:ea typeface="微軟正黑體" panose="020B0604030504040204" pitchFamily="34" charset="-120"/>
              </a:rPr>
              <a:t> </a:t>
            </a:r>
            <a:r>
              <a:rPr lang="en-US" altLang="zh-TW" b="1" baseline="-25000" dirty="0" err="1">
                <a:latin typeface="微軟正黑體" panose="020B0604030504040204" pitchFamily="34" charset="-120"/>
                <a:ea typeface="微軟正黑體" panose="020B0604030504040204" pitchFamily="34" charset="-120"/>
              </a:rPr>
              <a:t>pNo</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Product</a:t>
            </a:r>
            <a:r>
              <a:rPr lang="zh-TW" altLang="en-US" b="1" dirty="0">
                <a:latin typeface="微軟正黑體" panose="020B0604030504040204" pitchFamily="34" charset="-120"/>
                <a:ea typeface="微軟正黑體" panose="020B0604030504040204" pitchFamily="34" charset="-120"/>
              </a:rPr>
              <a:t>）</a:t>
            </a:r>
          </a:p>
          <a:p>
            <a:pPr>
              <a:lnSpc>
                <a:spcPct val="150000"/>
              </a:lnSpc>
            </a:pPr>
            <a:r>
              <a:rPr lang="en-US" altLang="zh-TW" b="1" dirty="0">
                <a:latin typeface="微軟正黑體" panose="020B0604030504040204" pitchFamily="34" charset="-120"/>
                <a:ea typeface="微軟正黑體" panose="020B0604030504040204" pitchFamily="34" charset="-120"/>
              </a:rPr>
              <a:t>MAX</a:t>
            </a:r>
            <a:r>
              <a:rPr lang="zh-TW" altLang="en-US" dirty="0">
                <a:latin typeface="微軟正黑體" panose="020B0604030504040204" pitchFamily="34" charset="-120"/>
                <a:ea typeface="微軟正黑體" panose="020B0604030504040204" pitchFamily="34" charset="-120"/>
              </a:rPr>
              <a:t>：取數個屬性值的最大值。如 </a:t>
            </a:r>
            <a:r>
              <a:rPr lang="en-US" altLang="zh-TW" b="1" baseline="-25000" dirty="0" err="1">
                <a:latin typeface="微軟正黑體" panose="020B0604030504040204" pitchFamily="34" charset="-120"/>
                <a:ea typeface="微軟正黑體" panose="020B0604030504040204" pitchFamily="34" charset="-120"/>
              </a:rPr>
              <a:t>category</a:t>
            </a:r>
            <a:r>
              <a:rPr lang="en-US" altLang="zh-TW" b="1" dirty="0" err="1">
                <a:latin typeface="微軟正黑體" panose="020B0604030504040204" pitchFamily="34" charset="-120"/>
                <a:ea typeface="微軟正黑體" panose="020B0604030504040204" pitchFamily="34" charset="-120"/>
              </a:rPr>
              <a:t>ℱ</a:t>
            </a:r>
            <a:r>
              <a:rPr lang="en-US" altLang="zh-TW" b="1" baseline="-25000" dirty="0" err="1">
                <a:latin typeface="微軟正黑體" panose="020B0604030504040204" pitchFamily="34" charset="-120"/>
                <a:ea typeface="微軟正黑體" panose="020B0604030504040204" pitchFamily="34" charset="-120"/>
              </a:rPr>
              <a:t>MAX</a:t>
            </a:r>
            <a:r>
              <a:rPr lang="en-US" altLang="zh-TW" b="1" baseline="-25000" dirty="0">
                <a:latin typeface="微軟正黑體" panose="020B0604030504040204" pitchFamily="34" charset="-120"/>
                <a:ea typeface="微軟正黑體" panose="020B0604030504040204" pitchFamily="34" charset="-120"/>
              </a:rPr>
              <a:t> </a:t>
            </a:r>
            <a:r>
              <a:rPr lang="en-US" altLang="zh-TW" b="1" baseline="-25000" dirty="0" err="1">
                <a:latin typeface="微軟正黑體" panose="020B0604030504040204" pitchFamily="34" charset="-120"/>
                <a:ea typeface="微軟正黑體" panose="020B0604030504040204" pitchFamily="34" charset="-120"/>
              </a:rPr>
              <a:t>unitPrice</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Product</a:t>
            </a:r>
            <a:r>
              <a:rPr lang="zh-TW" altLang="en-US" b="1" dirty="0">
                <a:latin typeface="微軟正黑體" panose="020B0604030504040204" pitchFamily="34" charset="-120"/>
                <a:ea typeface="微軟正黑體" panose="020B0604030504040204" pitchFamily="34" charset="-120"/>
              </a:rPr>
              <a:t>）</a:t>
            </a:r>
          </a:p>
          <a:p>
            <a:pPr>
              <a:lnSpc>
                <a:spcPct val="150000"/>
              </a:lnSpc>
            </a:pPr>
            <a:r>
              <a:rPr lang="en-US" altLang="zh-TW" b="1" dirty="0">
                <a:latin typeface="微軟正黑體" panose="020B0604030504040204" pitchFamily="34" charset="-120"/>
                <a:ea typeface="微軟正黑體" panose="020B0604030504040204" pitchFamily="34" charset="-120"/>
              </a:rPr>
              <a:t>MIN</a:t>
            </a:r>
            <a:r>
              <a:rPr lang="zh-TW" altLang="en-US" dirty="0">
                <a:latin typeface="微軟正黑體" panose="020B0604030504040204" pitchFamily="34" charset="-120"/>
                <a:ea typeface="微軟正黑體" panose="020B0604030504040204" pitchFamily="34" charset="-120"/>
              </a:rPr>
              <a:t>：取數個屬性值的最小值。如 </a:t>
            </a:r>
            <a:r>
              <a:rPr lang="en-US" altLang="zh-TW" b="1" baseline="-25000" dirty="0" err="1">
                <a:latin typeface="微軟正黑體" panose="020B0604030504040204" pitchFamily="34" charset="-120"/>
                <a:ea typeface="微軟正黑體" panose="020B0604030504040204" pitchFamily="34" charset="-120"/>
              </a:rPr>
              <a:t>category</a:t>
            </a:r>
            <a:r>
              <a:rPr lang="en-US" altLang="zh-TW" b="1" dirty="0" err="1">
                <a:latin typeface="微軟正黑體" panose="020B0604030504040204" pitchFamily="34" charset="-120"/>
                <a:ea typeface="微軟正黑體" panose="020B0604030504040204" pitchFamily="34" charset="-120"/>
              </a:rPr>
              <a:t>ℱ</a:t>
            </a:r>
            <a:r>
              <a:rPr lang="en-US" altLang="zh-TW" b="1" baseline="-25000" dirty="0" err="1">
                <a:latin typeface="微軟正黑體" panose="020B0604030504040204" pitchFamily="34" charset="-120"/>
                <a:ea typeface="微軟正黑體" panose="020B0604030504040204" pitchFamily="34" charset="-120"/>
              </a:rPr>
              <a:t>MIN</a:t>
            </a:r>
            <a:r>
              <a:rPr lang="en-US" altLang="zh-TW" b="1" baseline="-25000" dirty="0">
                <a:latin typeface="微軟正黑體" panose="020B0604030504040204" pitchFamily="34" charset="-120"/>
                <a:ea typeface="微軟正黑體" panose="020B0604030504040204" pitchFamily="34" charset="-120"/>
              </a:rPr>
              <a:t> </a:t>
            </a:r>
            <a:r>
              <a:rPr lang="en-US" altLang="zh-TW" b="1" baseline="-25000" dirty="0" err="1">
                <a:latin typeface="微軟正黑體" panose="020B0604030504040204" pitchFamily="34" charset="-120"/>
                <a:ea typeface="微軟正黑體" panose="020B0604030504040204" pitchFamily="34" charset="-120"/>
              </a:rPr>
              <a:t>unitPrice</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Product</a:t>
            </a:r>
            <a:r>
              <a:rPr lang="zh-TW" altLang="en-US" b="1" dirty="0">
                <a:latin typeface="微軟正黑體" panose="020B0604030504040204" pitchFamily="34" charset="-120"/>
                <a:ea typeface="微軟正黑體" panose="020B0604030504040204" pitchFamily="34" charset="-120"/>
              </a:rPr>
              <a:t>）</a:t>
            </a:r>
          </a:p>
          <a:p>
            <a:pPr>
              <a:lnSpc>
                <a:spcPct val="150000"/>
              </a:lnSpc>
            </a:pPr>
            <a:endParaRPr lang="zh-TW" altLang="en-US" sz="2000" dirty="0"/>
          </a:p>
        </p:txBody>
      </p:sp>
      <p:sp>
        <p:nvSpPr>
          <p:cNvPr id="3" name="投影片編號版面配置區 2">
            <a:extLst>
              <a:ext uri="{FF2B5EF4-FFF2-40B4-BE49-F238E27FC236}">
                <a16:creationId xmlns:a16="http://schemas.microsoft.com/office/drawing/2014/main" id="{81CA92D0-8E0E-42A7-9DEF-51E076DF4012}"/>
              </a:ext>
            </a:extLst>
          </p:cNvPr>
          <p:cNvSpPr>
            <a:spLocks noGrp="1"/>
          </p:cNvSpPr>
          <p:nvPr>
            <p:ph type="sldNum" sz="quarter" idx="12"/>
          </p:nvPr>
        </p:nvSpPr>
        <p:spPr/>
        <p:txBody>
          <a:bodyPr/>
          <a:lstStyle/>
          <a:p>
            <a:fld id="{6243D286-E151-4778-8234-CC7B3DD5AA69}" type="slidenum">
              <a:rPr lang="zh-TW" altLang="en-US" smtClean="0"/>
              <a:t>35</a:t>
            </a:fld>
            <a:endParaRPr lang="zh-TW" altLang="en-US"/>
          </a:p>
        </p:txBody>
      </p:sp>
    </p:spTree>
    <p:extLst>
      <p:ext uri="{BB962C8B-B14F-4D97-AF65-F5344CB8AC3E}">
        <p14:creationId xmlns:p14="http://schemas.microsoft.com/office/powerpoint/2010/main" val="3132290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64587F-4AFE-4458-AB52-3AD412DE1F62}"/>
              </a:ext>
            </a:extLst>
          </p:cNvPr>
          <p:cNvSpPr>
            <a:spLocks noGrp="1"/>
          </p:cNvSpPr>
          <p:nvPr>
            <p:ph type="title"/>
          </p:nvPr>
        </p:nvSpPr>
        <p:spPr/>
        <p:txBody>
          <a:bodyPr/>
          <a:lstStyle/>
          <a:p>
            <a:r>
              <a:rPr lang="zh-TW" altLang="en-US" sz="4000" spc="600" dirty="0">
                <a:effectLst/>
                <a:latin typeface="微軟正黑體" pitchFamily="34" charset="-120"/>
                <a:ea typeface="微軟正黑體" pitchFamily="34" charset="-120"/>
                <a:cs typeface="+mn-cs"/>
              </a:rPr>
              <a:t>分群彙總範例</a:t>
            </a:r>
            <a:endParaRPr lang="zh-TW" altLang="en-US" dirty="0"/>
          </a:p>
        </p:txBody>
      </p:sp>
      <p:sp>
        <p:nvSpPr>
          <p:cNvPr id="3" name="內容版面配置區 2">
            <a:extLst>
              <a:ext uri="{FF2B5EF4-FFF2-40B4-BE49-F238E27FC236}">
                <a16:creationId xmlns:a16="http://schemas.microsoft.com/office/drawing/2014/main" id="{E595F3D4-6368-447D-A39E-CC3FFCCEBB78}"/>
              </a:ext>
            </a:extLst>
          </p:cNvPr>
          <p:cNvSpPr>
            <a:spLocks noGrp="1"/>
          </p:cNvSpPr>
          <p:nvPr>
            <p:ph idx="1"/>
          </p:nvPr>
        </p:nvSpPr>
        <p:spPr/>
        <p:txBody>
          <a:bodyPr/>
          <a:lstStyle/>
          <a:p>
            <a:pPr>
              <a:lnSpc>
                <a:spcPct val="150000"/>
              </a:lnSpc>
            </a:pPr>
            <a:r>
              <a:rPr lang="zh-TW" altLang="en-US" sz="2400" b="1" dirty="0">
                <a:latin typeface="微軟正黑體" panose="020B0604030504040204" pitchFamily="34" charset="-120"/>
                <a:ea typeface="微軟正黑體" panose="020B0604030504040204" pitchFamily="34" charset="-120"/>
              </a:rPr>
              <a:t>列出所有包括兩項以上商品的交易之交易編號和會員姓名</a:t>
            </a:r>
            <a:endParaRPr lang="en-US" altLang="zh-TW" sz="2400" b="1" dirty="0">
              <a:latin typeface="微軟正黑體" panose="020B0604030504040204" pitchFamily="34" charset="-120"/>
              <a:ea typeface="微軟正黑體" panose="020B0604030504040204" pitchFamily="34" charset="-120"/>
            </a:endParaRPr>
          </a:p>
          <a:p>
            <a:pPr lvl="1">
              <a:lnSpc>
                <a:spcPct val="150000"/>
              </a:lnSpc>
              <a:buNone/>
            </a:pPr>
            <a:r>
              <a:rPr lang="en-US" altLang="zh-TW" sz="2400" b="1" dirty="0">
                <a:solidFill>
                  <a:srgbClr val="FF5050"/>
                </a:solidFill>
                <a:latin typeface="微軟正黑體" panose="020B0604030504040204" pitchFamily="34" charset="-120"/>
                <a:ea typeface="微軟正黑體" panose="020B0604030504040204" pitchFamily="34" charset="-120"/>
              </a:rPr>
              <a:t>T1(</a:t>
            </a:r>
            <a:r>
              <a:rPr lang="en-US" altLang="zh-TW" sz="2400" b="1" dirty="0" err="1">
                <a:solidFill>
                  <a:srgbClr val="FF5050"/>
                </a:solidFill>
                <a:latin typeface="微軟正黑體" panose="020B0604030504040204" pitchFamily="34" charset="-120"/>
                <a:ea typeface="微軟正黑體" panose="020B0604030504040204" pitchFamily="34" charset="-120"/>
              </a:rPr>
              <a:t>tNo</a:t>
            </a:r>
            <a:r>
              <a:rPr lang="en-US" altLang="zh-TW" sz="2400" b="1" dirty="0">
                <a:solidFill>
                  <a:srgbClr val="FF5050"/>
                </a:solidFill>
                <a:latin typeface="微軟正黑體" panose="020B0604030504040204" pitchFamily="34" charset="-120"/>
                <a:ea typeface="微軟正黑體" panose="020B0604030504040204" pitchFamily="34" charset="-120"/>
              </a:rPr>
              <a:t>, </a:t>
            </a:r>
            <a:r>
              <a:rPr lang="en-US" altLang="zh-TW" sz="2400" b="1" dirty="0" err="1">
                <a:solidFill>
                  <a:srgbClr val="FF5050"/>
                </a:solidFill>
                <a:latin typeface="微軟正黑體" panose="020B0604030504040204" pitchFamily="34" charset="-120"/>
                <a:ea typeface="微軟正黑體" panose="020B0604030504040204" pitchFamily="34" charset="-120"/>
              </a:rPr>
              <a:t>mId</a:t>
            </a:r>
            <a:r>
              <a:rPr lang="en-US" altLang="zh-TW" sz="2400" b="1" dirty="0">
                <a:solidFill>
                  <a:srgbClr val="FF5050"/>
                </a:solidFill>
                <a:latin typeface="微軟正黑體" panose="020B0604030504040204" pitchFamily="34" charset="-120"/>
                <a:ea typeface="微軟正黑體" panose="020B0604030504040204" pitchFamily="34" charset="-120"/>
              </a:rPr>
              <a:t>, </a:t>
            </a:r>
            <a:r>
              <a:rPr lang="en-US" altLang="zh-TW" sz="2400" b="1" dirty="0" err="1">
                <a:solidFill>
                  <a:srgbClr val="FF5050"/>
                </a:solidFill>
                <a:latin typeface="微軟正黑體" panose="020B0604030504040204" pitchFamily="34" charset="-120"/>
                <a:ea typeface="微軟正黑體" panose="020B0604030504040204" pitchFamily="34" charset="-120"/>
              </a:rPr>
              <a:t>pNo</a:t>
            </a:r>
            <a:r>
              <a:rPr lang="en-US" altLang="zh-TW" sz="2400" b="1" dirty="0">
                <a:solidFill>
                  <a:srgbClr val="FF5050"/>
                </a:solidFill>
                <a:latin typeface="微軟正黑體" panose="020B0604030504040204" pitchFamily="34" charset="-120"/>
                <a:ea typeface="微軟正黑體" panose="020B0604030504040204" pitchFamily="34" charset="-120"/>
              </a:rPr>
              <a:t>)= </a:t>
            </a:r>
            <a:r>
              <a:rPr lang="en-US" altLang="zh-TW" sz="2400" b="1" dirty="0">
                <a:solidFill>
                  <a:srgbClr val="FF5050"/>
                </a:solidFill>
                <a:latin typeface="微軟正黑體" panose="020B0604030504040204" pitchFamily="34" charset="-120"/>
                <a:ea typeface="微軟正黑體" panose="020B0604030504040204" pitchFamily="34" charset="-120"/>
                <a:sym typeface="Symbol" pitchFamily="18" charset="2"/>
              </a:rPr>
              <a:t></a:t>
            </a:r>
            <a:r>
              <a:rPr lang="en-US" altLang="zh-TW" sz="2400" b="1" baseline="-25000" dirty="0">
                <a:solidFill>
                  <a:srgbClr val="FF5050"/>
                </a:solidFill>
                <a:latin typeface="微軟正黑體" panose="020B0604030504040204" pitchFamily="34" charset="-120"/>
                <a:ea typeface="微軟正黑體" panose="020B0604030504040204" pitchFamily="34" charset="-120"/>
              </a:rPr>
              <a:t>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tNo</a:t>
            </a:r>
            <a:r>
              <a:rPr lang="en-US" altLang="zh-TW" sz="2400" b="1" baseline="-25000" dirty="0">
                <a:solidFill>
                  <a:srgbClr val="FF5050"/>
                </a:solidFill>
                <a:latin typeface="微軟正黑體" panose="020B0604030504040204" pitchFamily="34" charset="-120"/>
                <a:ea typeface="微軟正黑體" panose="020B0604030504040204" pitchFamily="34" charset="-120"/>
              </a:rPr>
              <a:t>,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transMid</a:t>
            </a:r>
            <a:r>
              <a:rPr lang="en-US" altLang="zh-TW" sz="2400" b="1" baseline="-25000" dirty="0">
                <a:solidFill>
                  <a:srgbClr val="FF5050"/>
                </a:solidFill>
                <a:latin typeface="微軟正黑體" panose="020B0604030504040204" pitchFamily="34" charset="-120"/>
                <a:ea typeface="微軟正黑體" panose="020B0604030504040204" pitchFamily="34" charset="-120"/>
              </a:rPr>
              <a:t>,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pNo</a:t>
            </a:r>
            <a:r>
              <a:rPr lang="en-US" altLang="zh-TW" sz="2400" b="1" dirty="0">
                <a:solidFill>
                  <a:srgbClr val="FF5050"/>
                </a:solidFill>
                <a:latin typeface="微軟正黑體" panose="020B0604030504040204" pitchFamily="34" charset="-120"/>
                <a:ea typeface="微軟正黑體" panose="020B0604030504040204" pitchFamily="34" charset="-120"/>
              </a:rPr>
              <a:t>(Transaction</a:t>
            </a:r>
            <a:r>
              <a:rPr lang="zh-TW" altLang="en-US" sz="2400" b="1" dirty="0">
                <a:solidFill>
                  <a:srgbClr val="FF5050"/>
                </a:solidFill>
                <a:latin typeface="微軟正黑體" panose="020B0604030504040204" pitchFamily="34" charset="-120"/>
                <a:ea typeface="微軟正黑體" panose="020B0604030504040204" pitchFamily="34" charset="-120"/>
              </a:rPr>
              <a:t> </a:t>
            </a:r>
            <a:r>
              <a:rPr lang="en-US" altLang="zh-TW" sz="2400" b="1" dirty="0">
                <a:solidFill>
                  <a:srgbClr val="FF5050"/>
                </a:solidFill>
                <a:latin typeface="微軟正黑體" panose="020B0604030504040204" pitchFamily="34" charset="-120"/>
                <a:ea typeface="微軟正黑體" panose="020B0604030504040204" pitchFamily="34" charset="-120"/>
              </a:rPr>
              <a:t>* Record)</a:t>
            </a:r>
          </a:p>
          <a:p>
            <a:pPr lvl="1">
              <a:lnSpc>
                <a:spcPct val="150000"/>
              </a:lnSpc>
              <a:buNone/>
            </a:pPr>
            <a:r>
              <a:rPr lang="en-US" altLang="zh-TW" sz="2400" b="1" dirty="0">
                <a:solidFill>
                  <a:srgbClr val="FF5050"/>
                </a:solidFill>
                <a:latin typeface="微軟正黑體" panose="020B0604030504040204" pitchFamily="34" charset="-120"/>
                <a:ea typeface="微軟正黑體" panose="020B0604030504040204" pitchFamily="34" charset="-120"/>
              </a:rPr>
              <a:t>T2(</a:t>
            </a:r>
            <a:r>
              <a:rPr lang="en-US" altLang="zh-TW" sz="2400" b="1" dirty="0" err="1">
                <a:solidFill>
                  <a:srgbClr val="FF5050"/>
                </a:solidFill>
                <a:latin typeface="微軟正黑體" panose="020B0604030504040204" pitchFamily="34" charset="-120"/>
                <a:ea typeface="微軟正黑體" panose="020B0604030504040204" pitchFamily="34" charset="-120"/>
              </a:rPr>
              <a:t>tNo</a:t>
            </a:r>
            <a:r>
              <a:rPr lang="en-US" altLang="zh-TW" sz="2400" b="1" dirty="0">
                <a:solidFill>
                  <a:srgbClr val="FF5050"/>
                </a:solidFill>
                <a:latin typeface="微軟正黑體" panose="020B0604030504040204" pitchFamily="34" charset="-120"/>
                <a:ea typeface="微軟正黑體" panose="020B0604030504040204" pitchFamily="34" charset="-120"/>
              </a:rPr>
              <a:t>, </a:t>
            </a:r>
            <a:r>
              <a:rPr lang="en-US" altLang="zh-TW" sz="2400" b="1" dirty="0" err="1">
                <a:solidFill>
                  <a:srgbClr val="FF5050"/>
                </a:solidFill>
                <a:latin typeface="微軟正黑體" panose="020B0604030504040204" pitchFamily="34" charset="-120"/>
                <a:ea typeface="微軟正黑體" panose="020B0604030504040204" pitchFamily="34" charset="-120"/>
              </a:rPr>
              <a:t>mId</a:t>
            </a:r>
            <a:r>
              <a:rPr lang="en-US" altLang="zh-TW" sz="2400" b="1" dirty="0">
                <a:solidFill>
                  <a:srgbClr val="FF5050"/>
                </a:solidFill>
                <a:latin typeface="微軟正黑體" panose="020B0604030504040204" pitchFamily="34" charset="-120"/>
                <a:ea typeface="微軟正黑體" panose="020B0604030504040204" pitchFamily="34" charset="-120"/>
              </a:rPr>
              <a:t>, total) =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tNo</a:t>
            </a:r>
            <a:r>
              <a:rPr lang="en-US" altLang="zh-TW" sz="2400" b="1" baseline="-25000" dirty="0">
                <a:solidFill>
                  <a:srgbClr val="FF5050"/>
                </a:solidFill>
                <a:latin typeface="微軟正黑體" panose="020B0604030504040204" pitchFamily="34" charset="-120"/>
                <a:ea typeface="微軟正黑體" panose="020B0604030504040204" pitchFamily="34" charset="-120"/>
              </a:rPr>
              <a:t>,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mId</a:t>
            </a:r>
            <a:r>
              <a:rPr lang="en-US" altLang="zh-TW" sz="2400" b="1" dirty="0">
                <a:solidFill>
                  <a:srgbClr val="FF5050"/>
                </a:solidFill>
                <a:latin typeface="微軟正黑體" panose="020B0604030504040204" pitchFamily="34" charset="-120"/>
                <a:ea typeface="微軟正黑體" panose="020B0604030504040204" pitchFamily="34" charset="-120"/>
              </a:rPr>
              <a:t> </a:t>
            </a:r>
            <a:r>
              <a:rPr lang="en-US" altLang="zh-TW" sz="2400" b="1" dirty="0">
                <a:solidFill>
                  <a:srgbClr val="0070C0"/>
                </a:solidFill>
                <a:latin typeface="微軟正黑體" panose="020B0604030504040204" pitchFamily="34" charset="-120"/>
                <a:ea typeface="微軟正黑體" panose="020B0604030504040204" pitchFamily="34" charset="-120"/>
              </a:rPr>
              <a:t>ℱ</a:t>
            </a:r>
            <a:r>
              <a:rPr lang="en-US" altLang="zh-TW" sz="2400" b="1" baseline="-25000" dirty="0">
                <a:solidFill>
                  <a:srgbClr val="FF5050"/>
                </a:solidFill>
                <a:latin typeface="微軟正黑體" panose="020B0604030504040204" pitchFamily="34" charset="-120"/>
                <a:ea typeface="微軟正黑體" panose="020B0604030504040204" pitchFamily="34" charset="-120"/>
              </a:rPr>
              <a:t>COUNT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pNo</a:t>
            </a:r>
            <a:r>
              <a:rPr lang="en-US" altLang="zh-TW" sz="2400" b="1" baseline="-25000" dirty="0">
                <a:solidFill>
                  <a:srgbClr val="FF5050"/>
                </a:solidFill>
                <a:latin typeface="微軟正黑體" panose="020B0604030504040204" pitchFamily="34" charset="-120"/>
                <a:ea typeface="微軟正黑體" panose="020B0604030504040204" pitchFamily="34" charset="-120"/>
              </a:rPr>
              <a:t> </a:t>
            </a:r>
            <a:r>
              <a:rPr lang="en-US" altLang="zh-TW" sz="2400" b="1" dirty="0">
                <a:solidFill>
                  <a:srgbClr val="FF5050"/>
                </a:solidFill>
                <a:latin typeface="微軟正黑體" panose="020B0604030504040204" pitchFamily="34" charset="-120"/>
                <a:ea typeface="微軟正黑體" panose="020B0604030504040204" pitchFamily="34" charset="-120"/>
              </a:rPr>
              <a:t>(T1)</a:t>
            </a:r>
          </a:p>
          <a:p>
            <a:pPr lvl="1">
              <a:lnSpc>
                <a:spcPct val="150000"/>
              </a:lnSpc>
              <a:buNone/>
            </a:pPr>
            <a:r>
              <a:rPr lang="en-US" altLang="zh-TW" sz="2400" b="1" dirty="0">
                <a:solidFill>
                  <a:srgbClr val="FF5050"/>
                </a:solidFill>
                <a:latin typeface="微軟正黑體" panose="020B0604030504040204" pitchFamily="34" charset="-120"/>
                <a:ea typeface="微軟正黑體" panose="020B0604030504040204" pitchFamily="34" charset="-120"/>
              </a:rPr>
              <a:t>T3=</a:t>
            </a:r>
            <a:r>
              <a:rPr lang="en-US" altLang="zh-TW" sz="2400" b="1" dirty="0">
                <a:solidFill>
                  <a:srgbClr val="FF5050"/>
                </a:solidFill>
                <a:latin typeface="微軟正黑體" panose="020B0604030504040204" pitchFamily="34" charset="-120"/>
                <a:ea typeface="微軟正黑體" panose="020B0604030504040204" pitchFamily="34" charset="-120"/>
                <a:sym typeface="Symbol" pitchFamily="18" charset="2"/>
              </a:rPr>
              <a:t></a:t>
            </a:r>
            <a:r>
              <a:rPr lang="en-US" altLang="zh-TW" sz="2400" b="1" dirty="0">
                <a:solidFill>
                  <a:srgbClr val="FF5050"/>
                </a:solidFill>
                <a:latin typeface="微軟正黑體" panose="020B0604030504040204" pitchFamily="34" charset="-120"/>
                <a:ea typeface="微軟正黑體" panose="020B0604030504040204" pitchFamily="34" charset="-120"/>
              </a:rPr>
              <a:t> </a:t>
            </a:r>
            <a:r>
              <a:rPr lang="en-US" altLang="zh-TW" sz="2400" b="1" baseline="-25000" dirty="0">
                <a:solidFill>
                  <a:srgbClr val="FF5050"/>
                </a:solidFill>
                <a:latin typeface="微軟正黑體" panose="020B0604030504040204" pitchFamily="34" charset="-120"/>
                <a:ea typeface="微軟正黑體" panose="020B0604030504040204" pitchFamily="34" charset="-120"/>
              </a:rPr>
              <a:t>total&gt;2</a:t>
            </a:r>
            <a:r>
              <a:rPr lang="en-US" altLang="zh-TW" sz="2400" b="1" dirty="0">
                <a:solidFill>
                  <a:srgbClr val="FF5050"/>
                </a:solidFill>
                <a:latin typeface="微軟正黑體" panose="020B0604030504040204" pitchFamily="34" charset="-120"/>
                <a:ea typeface="微軟正黑體" panose="020B0604030504040204" pitchFamily="34" charset="-120"/>
              </a:rPr>
              <a:t> (T2)</a:t>
            </a:r>
          </a:p>
          <a:p>
            <a:pPr lvl="1">
              <a:lnSpc>
                <a:spcPct val="150000"/>
              </a:lnSpc>
              <a:buNone/>
            </a:pPr>
            <a:r>
              <a:rPr lang="en-US" altLang="zh-TW" sz="2400" b="1" dirty="0">
                <a:solidFill>
                  <a:srgbClr val="FF5050"/>
                </a:solidFill>
                <a:latin typeface="微軟正黑體" panose="020B0604030504040204" pitchFamily="34" charset="-120"/>
                <a:ea typeface="微軟正黑體" panose="020B0604030504040204" pitchFamily="34" charset="-120"/>
              </a:rPr>
              <a:t>Result=  </a:t>
            </a:r>
            <a:r>
              <a:rPr lang="en-US" altLang="zh-TW" sz="2400" b="1" dirty="0">
                <a:solidFill>
                  <a:srgbClr val="FF5050"/>
                </a:solidFill>
                <a:latin typeface="微軟正黑體" panose="020B0604030504040204" pitchFamily="34" charset="-120"/>
                <a:ea typeface="微軟正黑體" panose="020B0604030504040204" pitchFamily="34" charset="-120"/>
                <a:sym typeface="Symbol" pitchFamily="18" charset="2"/>
              </a:rPr>
              <a:t></a:t>
            </a:r>
            <a:r>
              <a:rPr lang="en-US" altLang="zh-TW" sz="2400" b="1" dirty="0">
                <a:solidFill>
                  <a:srgbClr val="FF5050"/>
                </a:solidFill>
                <a:latin typeface="微軟正黑體" panose="020B0604030504040204" pitchFamily="34" charset="-120"/>
                <a:ea typeface="微軟正黑體" panose="020B0604030504040204" pitchFamily="34" charset="-120"/>
              </a:rPr>
              <a:t>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tNo</a:t>
            </a:r>
            <a:r>
              <a:rPr lang="en-US" altLang="zh-TW" sz="2400" b="1" baseline="-25000" dirty="0">
                <a:solidFill>
                  <a:srgbClr val="FF5050"/>
                </a:solidFill>
                <a:latin typeface="微軟正黑體" panose="020B0604030504040204" pitchFamily="34" charset="-120"/>
                <a:ea typeface="微軟正黑體" panose="020B0604030504040204" pitchFamily="34" charset="-120"/>
              </a:rPr>
              <a:t>, name</a:t>
            </a:r>
            <a:r>
              <a:rPr lang="en-US" altLang="zh-TW" sz="2400" b="1" dirty="0">
                <a:solidFill>
                  <a:srgbClr val="FF5050"/>
                </a:solidFill>
                <a:latin typeface="微軟正黑體" panose="020B0604030504040204" pitchFamily="34" charset="-120"/>
                <a:ea typeface="微軟正黑體" panose="020B0604030504040204" pitchFamily="34" charset="-120"/>
              </a:rPr>
              <a:t>(T3</a:t>
            </a:r>
            <a:r>
              <a:rPr lang="zh-TW" altLang="en-US" sz="2400" b="1" dirty="0">
                <a:solidFill>
                  <a:srgbClr val="FF5050"/>
                </a:solidFill>
                <a:latin typeface="微軟正黑體" panose="020B0604030504040204" pitchFamily="34" charset="-120"/>
                <a:ea typeface="微軟正黑體" panose="020B0604030504040204" pitchFamily="34" charset="-120"/>
              </a:rPr>
              <a:t> </a:t>
            </a:r>
            <a:r>
              <a:rPr lang="en-US" altLang="zh-TW" sz="2400" b="1" dirty="0">
                <a:solidFill>
                  <a:srgbClr val="FF5050"/>
                </a:solidFill>
                <a:latin typeface="微軟正黑體" panose="020B0604030504040204" pitchFamily="34" charset="-120"/>
                <a:ea typeface="微軟正黑體" panose="020B0604030504040204" pitchFamily="34" charset="-120"/>
              </a:rPr>
              <a:t>* Member)</a:t>
            </a:r>
          </a:p>
          <a:p>
            <a:pPr>
              <a:lnSpc>
                <a:spcPct val="150000"/>
              </a:lnSpc>
            </a:pPr>
            <a:endParaRPr lang="zh-TW" altLang="en-US" dirty="0"/>
          </a:p>
        </p:txBody>
      </p:sp>
      <p:sp>
        <p:nvSpPr>
          <p:cNvPr id="4" name="投影片編號版面配置區 3">
            <a:extLst>
              <a:ext uri="{FF2B5EF4-FFF2-40B4-BE49-F238E27FC236}">
                <a16:creationId xmlns:a16="http://schemas.microsoft.com/office/drawing/2014/main" id="{0E198B8F-CA12-4923-A0C8-BAFE6788CB34}"/>
              </a:ext>
            </a:extLst>
          </p:cNvPr>
          <p:cNvSpPr>
            <a:spLocks noGrp="1"/>
          </p:cNvSpPr>
          <p:nvPr>
            <p:ph type="sldNum" sz="quarter" idx="12"/>
          </p:nvPr>
        </p:nvSpPr>
        <p:spPr/>
        <p:txBody>
          <a:bodyPr/>
          <a:lstStyle/>
          <a:p>
            <a:fld id="{6243D286-E151-4778-8234-CC7B3DD5AA69}" type="slidenum">
              <a:rPr lang="zh-TW" altLang="en-US" smtClean="0"/>
              <a:t>36</a:t>
            </a:fld>
            <a:endParaRPr lang="zh-TW" altLang="en-US"/>
          </a:p>
        </p:txBody>
      </p:sp>
    </p:spTree>
    <p:extLst>
      <p:ext uri="{BB962C8B-B14F-4D97-AF65-F5344CB8AC3E}">
        <p14:creationId xmlns:p14="http://schemas.microsoft.com/office/powerpoint/2010/main" val="2893854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4D6332-581C-4A68-A245-284256B3BE7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AA57876D-BA1A-4BCF-8225-2F8FD773BA10}"/>
              </a:ext>
            </a:extLst>
          </p:cNvPr>
          <p:cNvSpPr>
            <a:spLocks noGrp="1"/>
          </p:cNvSpPr>
          <p:nvPr>
            <p:ph idx="1"/>
          </p:nvPr>
        </p:nvSpPr>
        <p:spPr/>
        <p:txBody>
          <a:bodyPr/>
          <a:lstStyle/>
          <a:p>
            <a:pPr>
              <a:spcBef>
                <a:spcPts val="600"/>
              </a:spcBef>
              <a:spcAft>
                <a:spcPts val="600"/>
              </a:spcAft>
            </a:pPr>
            <a:r>
              <a:rPr lang="zh-TW" altLang="en-US" sz="2400" b="1" dirty="0">
                <a:latin typeface="微軟正黑體" panose="020B0604030504040204" pitchFamily="34" charset="-120"/>
                <a:ea typeface="微軟正黑體" panose="020B0604030504040204" pitchFamily="34" charset="-120"/>
              </a:rPr>
              <a:t>列出每一位會員的會員編號、姓名，以及所瀏覽過的商品總數</a:t>
            </a:r>
            <a:endParaRPr lang="en-US" altLang="zh-TW" sz="2400" b="1" dirty="0">
              <a:latin typeface="微軟正黑體" panose="020B0604030504040204" pitchFamily="34" charset="-120"/>
              <a:ea typeface="微軟正黑體" panose="020B0604030504040204" pitchFamily="34" charset="-120"/>
            </a:endParaRPr>
          </a:p>
          <a:p>
            <a:pPr lvl="1">
              <a:lnSpc>
                <a:spcPct val="150000"/>
              </a:lnSpc>
              <a:spcBef>
                <a:spcPts val="600"/>
              </a:spcBef>
              <a:spcAft>
                <a:spcPts val="600"/>
              </a:spcAft>
              <a:buNone/>
            </a:pPr>
            <a:r>
              <a:rPr lang="en-US" altLang="zh-TW" sz="2400" b="1" dirty="0" err="1">
                <a:solidFill>
                  <a:srgbClr val="FF5050"/>
                </a:solidFill>
                <a:latin typeface="微軟正黑體" panose="020B0604030504040204" pitchFamily="34" charset="-120"/>
                <a:ea typeface="微軟正黑體" panose="020B0604030504040204" pitchFamily="34" charset="-120"/>
              </a:rPr>
              <a:t>MemberBrowse</a:t>
            </a:r>
            <a:r>
              <a:rPr lang="en-US" altLang="zh-TW" sz="2400" b="1" dirty="0">
                <a:solidFill>
                  <a:srgbClr val="FF5050"/>
                </a:solidFill>
                <a:latin typeface="微軟正黑體" panose="020B0604030504040204" pitchFamily="34" charset="-120"/>
                <a:ea typeface="微軟正黑體" panose="020B0604030504040204" pitchFamily="34" charset="-120"/>
              </a:rPr>
              <a:t>(</a:t>
            </a:r>
            <a:r>
              <a:rPr lang="en-US" altLang="zh-TW" sz="2400" b="1" dirty="0" err="1">
                <a:solidFill>
                  <a:srgbClr val="FF5050"/>
                </a:solidFill>
                <a:latin typeface="微軟正黑體" panose="020B0604030504040204" pitchFamily="34" charset="-120"/>
                <a:ea typeface="微軟正黑體" panose="020B0604030504040204" pitchFamily="34" charset="-120"/>
              </a:rPr>
              <a:t>mId</a:t>
            </a:r>
            <a:r>
              <a:rPr lang="en-US" altLang="zh-TW" sz="2400" b="1" dirty="0">
                <a:solidFill>
                  <a:srgbClr val="FF5050"/>
                </a:solidFill>
                <a:latin typeface="微軟正黑體" panose="020B0604030504040204" pitchFamily="34" charset="-120"/>
                <a:ea typeface="微軟正黑體" panose="020B0604030504040204" pitchFamily="34" charset="-120"/>
              </a:rPr>
              <a:t>, name, </a:t>
            </a:r>
            <a:r>
              <a:rPr lang="en-US" altLang="zh-TW" sz="2400" b="1" dirty="0" err="1">
                <a:solidFill>
                  <a:srgbClr val="FF5050"/>
                </a:solidFill>
                <a:latin typeface="微軟正黑體" panose="020B0604030504040204" pitchFamily="34" charset="-120"/>
                <a:ea typeface="微軟正黑體" panose="020B0604030504040204" pitchFamily="34" charset="-120"/>
              </a:rPr>
              <a:t>pNo</a:t>
            </a:r>
            <a:r>
              <a:rPr lang="en-US" altLang="zh-TW" sz="2400" b="1" dirty="0">
                <a:solidFill>
                  <a:srgbClr val="FF5050"/>
                </a:solidFill>
                <a:latin typeface="微軟正黑體" panose="020B0604030504040204" pitchFamily="34" charset="-120"/>
                <a:ea typeface="微軟正黑體" panose="020B0604030504040204" pitchFamily="34" charset="-120"/>
              </a:rPr>
              <a:t>)=</a:t>
            </a:r>
            <a:endParaRPr lang="en-US" altLang="zh-TW" sz="2400" b="1" dirty="0">
              <a:solidFill>
                <a:srgbClr val="FF5050"/>
              </a:solidFill>
              <a:latin typeface="微軟正黑體" panose="020B0604030504040204" pitchFamily="34" charset="-120"/>
              <a:ea typeface="微軟正黑體" panose="020B0604030504040204" pitchFamily="34" charset="-120"/>
              <a:sym typeface="Symbol" pitchFamily="18" charset="2"/>
            </a:endParaRPr>
          </a:p>
          <a:p>
            <a:pPr lvl="1">
              <a:lnSpc>
                <a:spcPct val="150000"/>
              </a:lnSpc>
              <a:spcBef>
                <a:spcPts val="600"/>
              </a:spcBef>
              <a:spcAft>
                <a:spcPts val="600"/>
              </a:spcAft>
              <a:buNone/>
            </a:pPr>
            <a:r>
              <a:rPr lang="en-US" altLang="zh-TW" sz="2400" b="1" dirty="0">
                <a:solidFill>
                  <a:srgbClr val="FF5050"/>
                </a:solidFill>
                <a:latin typeface="微軟正黑體" panose="020B0604030504040204" pitchFamily="34" charset="-120"/>
                <a:ea typeface="微軟正黑體" panose="020B0604030504040204" pitchFamily="34" charset="-120"/>
                <a:sym typeface="Symbol" pitchFamily="18" charset="2"/>
              </a:rPr>
              <a:t>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Member_mId</a:t>
            </a:r>
            <a:r>
              <a:rPr lang="en-US" altLang="zh-TW" sz="2400" b="1" baseline="-25000" dirty="0">
                <a:solidFill>
                  <a:srgbClr val="FF5050"/>
                </a:solidFill>
                <a:latin typeface="微軟正黑體" panose="020B0604030504040204" pitchFamily="34" charset="-120"/>
                <a:ea typeface="微軟正黑體" panose="020B0604030504040204" pitchFamily="34" charset="-120"/>
              </a:rPr>
              <a:t>, name,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pNo</a:t>
            </a:r>
            <a:r>
              <a:rPr lang="en-US" altLang="zh-TW" sz="2400" b="1" dirty="0">
                <a:solidFill>
                  <a:srgbClr val="FF5050"/>
                </a:solidFill>
                <a:latin typeface="微軟正黑體" panose="020B0604030504040204" pitchFamily="34" charset="-120"/>
                <a:ea typeface="微軟正黑體" panose="020B0604030504040204" pitchFamily="34" charset="-120"/>
              </a:rPr>
              <a:t>(Member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Member.mId</a:t>
            </a:r>
            <a:r>
              <a:rPr lang="en-US" altLang="zh-TW" sz="2400" b="1" baseline="-25000" dirty="0">
                <a:solidFill>
                  <a:srgbClr val="FF5050"/>
                </a:solidFill>
                <a:latin typeface="微軟正黑體" panose="020B0604030504040204" pitchFamily="34" charset="-120"/>
                <a:ea typeface="微軟正黑體" panose="020B0604030504040204" pitchFamily="34" charset="-120"/>
              </a:rPr>
              <a:t>=</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Browse.mId</a:t>
            </a:r>
            <a:r>
              <a:rPr lang="en-US" altLang="zh-TW" sz="2400" b="1" dirty="0" err="1">
                <a:solidFill>
                  <a:srgbClr val="FF5050"/>
                </a:solidFill>
                <a:latin typeface="微軟正黑體" panose="020B0604030504040204" pitchFamily="34" charset="-120"/>
                <a:ea typeface="微軟正黑體" panose="020B0604030504040204" pitchFamily="34" charset="-120"/>
              </a:rPr>
              <a:t>Browse</a:t>
            </a:r>
            <a:r>
              <a:rPr lang="en-US" altLang="zh-TW" sz="2400" b="1" dirty="0">
                <a:solidFill>
                  <a:srgbClr val="FF5050"/>
                </a:solidFill>
                <a:latin typeface="微軟正黑體" panose="020B0604030504040204" pitchFamily="34" charset="-120"/>
                <a:ea typeface="微軟正黑體" panose="020B0604030504040204" pitchFamily="34" charset="-120"/>
              </a:rPr>
              <a:t>)</a:t>
            </a:r>
          </a:p>
          <a:p>
            <a:pPr lvl="1">
              <a:lnSpc>
                <a:spcPct val="150000"/>
              </a:lnSpc>
              <a:spcBef>
                <a:spcPts val="600"/>
              </a:spcBef>
              <a:spcAft>
                <a:spcPts val="600"/>
              </a:spcAft>
              <a:buNone/>
            </a:pPr>
            <a:r>
              <a:rPr lang="en-US" altLang="zh-TW" sz="2400" b="1" dirty="0">
                <a:solidFill>
                  <a:srgbClr val="FF5050"/>
                </a:solidFill>
                <a:latin typeface="微軟正黑體" panose="020B0604030504040204" pitchFamily="34" charset="-120"/>
                <a:ea typeface="微軟正黑體" panose="020B0604030504040204" pitchFamily="34" charset="-120"/>
              </a:rPr>
              <a:t>Result=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mId</a:t>
            </a:r>
            <a:r>
              <a:rPr lang="en-US" altLang="zh-TW" sz="2400" b="1" baseline="-25000" dirty="0">
                <a:solidFill>
                  <a:srgbClr val="FF5050"/>
                </a:solidFill>
                <a:latin typeface="微軟正黑體" panose="020B0604030504040204" pitchFamily="34" charset="-120"/>
                <a:ea typeface="微軟正黑體" panose="020B0604030504040204" pitchFamily="34" charset="-120"/>
              </a:rPr>
              <a:t>, name</a:t>
            </a:r>
            <a:r>
              <a:rPr lang="en-US" altLang="zh-TW" sz="2400" b="1" dirty="0">
                <a:solidFill>
                  <a:srgbClr val="FF5050"/>
                </a:solidFill>
                <a:latin typeface="微軟正黑體" panose="020B0604030504040204" pitchFamily="34" charset="-120"/>
                <a:ea typeface="微軟正黑體" panose="020B0604030504040204" pitchFamily="34" charset="-120"/>
              </a:rPr>
              <a:t> ℱ</a:t>
            </a:r>
            <a:r>
              <a:rPr lang="en-US" altLang="zh-TW" sz="2400" b="1" baseline="-25000" dirty="0">
                <a:solidFill>
                  <a:srgbClr val="FF5050"/>
                </a:solidFill>
                <a:latin typeface="微軟正黑體" panose="020B0604030504040204" pitchFamily="34" charset="-120"/>
                <a:ea typeface="微軟正黑體" panose="020B0604030504040204" pitchFamily="34" charset="-120"/>
              </a:rPr>
              <a:t>COUNT </a:t>
            </a:r>
            <a:r>
              <a:rPr lang="en-US" altLang="zh-TW" sz="2400" b="1" baseline="-25000" dirty="0" err="1">
                <a:solidFill>
                  <a:srgbClr val="FF5050"/>
                </a:solidFill>
                <a:latin typeface="微軟正黑體" panose="020B0604030504040204" pitchFamily="34" charset="-120"/>
                <a:ea typeface="微軟正黑體" panose="020B0604030504040204" pitchFamily="34" charset="-120"/>
              </a:rPr>
              <a:t>pNo</a:t>
            </a:r>
            <a:r>
              <a:rPr lang="en-US" altLang="zh-TW" sz="2400" b="1" dirty="0">
                <a:solidFill>
                  <a:srgbClr val="FF5050"/>
                </a:solidFill>
                <a:latin typeface="微軟正黑體" panose="020B0604030504040204" pitchFamily="34" charset="-120"/>
                <a:ea typeface="微軟正黑體" panose="020B0604030504040204" pitchFamily="34" charset="-120"/>
              </a:rPr>
              <a:t>(</a:t>
            </a:r>
            <a:r>
              <a:rPr lang="en-US" altLang="zh-TW" sz="2400" b="1" dirty="0" err="1">
                <a:solidFill>
                  <a:srgbClr val="FF5050"/>
                </a:solidFill>
                <a:latin typeface="微軟正黑體" panose="020B0604030504040204" pitchFamily="34" charset="-120"/>
                <a:ea typeface="微軟正黑體" panose="020B0604030504040204" pitchFamily="34" charset="-120"/>
              </a:rPr>
              <a:t>MemberBrowse</a:t>
            </a:r>
            <a:r>
              <a:rPr lang="en-US" altLang="zh-TW" sz="2400" b="1" dirty="0">
                <a:solidFill>
                  <a:srgbClr val="FF5050"/>
                </a:solidFill>
                <a:latin typeface="微軟正黑體" panose="020B0604030504040204" pitchFamily="34" charset="-120"/>
                <a:ea typeface="微軟正黑體" panose="020B0604030504040204" pitchFamily="34" charset="-120"/>
              </a:rPr>
              <a:t>)</a:t>
            </a:r>
            <a:r>
              <a:rPr lang="en-US" altLang="zh-TW" sz="2400" dirty="0">
                <a:solidFill>
                  <a:srgbClr val="FF5050"/>
                </a:solidFill>
                <a:latin typeface="微軟正黑體" panose="020B0604030504040204" pitchFamily="34" charset="-120"/>
                <a:ea typeface="微軟正黑體" panose="020B0604030504040204" pitchFamily="34" charset="-120"/>
              </a:rPr>
              <a:t> </a:t>
            </a:r>
          </a:p>
          <a:p>
            <a:pPr>
              <a:spcBef>
                <a:spcPts val="600"/>
              </a:spcBef>
              <a:spcAft>
                <a:spcPts val="600"/>
              </a:spcAft>
            </a:pPr>
            <a:endParaRPr lang="zh-TW" altLang="en-US" dirty="0"/>
          </a:p>
        </p:txBody>
      </p:sp>
      <p:sp>
        <p:nvSpPr>
          <p:cNvPr id="4" name="投影片編號版面配置區 3">
            <a:extLst>
              <a:ext uri="{FF2B5EF4-FFF2-40B4-BE49-F238E27FC236}">
                <a16:creationId xmlns:a16="http://schemas.microsoft.com/office/drawing/2014/main" id="{7FDBA133-6964-44A9-9B1D-CB6E2D1F382F}"/>
              </a:ext>
            </a:extLst>
          </p:cNvPr>
          <p:cNvSpPr>
            <a:spLocks noGrp="1"/>
          </p:cNvSpPr>
          <p:nvPr>
            <p:ph type="sldNum" sz="quarter" idx="12"/>
          </p:nvPr>
        </p:nvSpPr>
        <p:spPr/>
        <p:txBody>
          <a:bodyPr/>
          <a:lstStyle/>
          <a:p>
            <a:fld id="{6243D286-E151-4778-8234-CC7B3DD5AA69}" type="slidenum">
              <a:rPr lang="zh-TW" altLang="en-US" smtClean="0"/>
              <a:t>37</a:t>
            </a:fld>
            <a:endParaRPr lang="zh-TW" altLang="en-US"/>
          </a:p>
        </p:txBody>
      </p:sp>
    </p:spTree>
    <p:extLst>
      <p:ext uri="{BB962C8B-B14F-4D97-AF65-F5344CB8AC3E}">
        <p14:creationId xmlns:p14="http://schemas.microsoft.com/office/powerpoint/2010/main" val="2663385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ED8B18-D42B-4A65-8ECC-8876FF3CAD4D}"/>
              </a:ext>
            </a:extLst>
          </p:cNvPr>
          <p:cNvSpPr>
            <a:spLocks noGrp="1"/>
          </p:cNvSpPr>
          <p:nvPr>
            <p:ph type="title"/>
          </p:nvPr>
        </p:nvSpPr>
        <p:spPr/>
        <p:txBody>
          <a:bodyPr/>
          <a:lstStyle/>
          <a:p>
            <a:r>
              <a:rPr lang="zh-TW" altLang="en-US" dirty="0"/>
              <a:t>關聯運算整理</a:t>
            </a:r>
          </a:p>
        </p:txBody>
      </p:sp>
      <p:sp>
        <p:nvSpPr>
          <p:cNvPr id="3" name="內容版面配置區 2">
            <a:extLst>
              <a:ext uri="{FF2B5EF4-FFF2-40B4-BE49-F238E27FC236}">
                <a16:creationId xmlns:a16="http://schemas.microsoft.com/office/drawing/2014/main" id="{7B15DA1A-7B03-4E0E-8494-A54675C33A2E}"/>
              </a:ext>
            </a:extLst>
          </p:cNvPr>
          <p:cNvSpPr>
            <a:spLocks noGrp="1"/>
          </p:cNvSpPr>
          <p:nvPr>
            <p:ph idx="1"/>
          </p:nvPr>
        </p:nvSpPr>
        <p:spPr/>
        <p:txBody>
          <a:bodyPr/>
          <a:lstStyle/>
          <a:p>
            <a:r>
              <a:rPr lang="zh-TW" altLang="en-US" dirty="0"/>
              <a:t>針對單一關聯</a:t>
            </a:r>
            <a:endParaRPr lang="en-US" altLang="zh-TW" dirty="0"/>
          </a:p>
          <a:p>
            <a:pPr lvl="1"/>
            <a:r>
              <a:rPr lang="en-US" altLang="zh-TW" dirty="0"/>
              <a:t>Select </a:t>
            </a:r>
            <a:r>
              <a:rPr lang="el-GR" altLang="zh-TW" b="1" dirty="0">
                <a:solidFill>
                  <a:srgbClr val="C00000"/>
                </a:solidFill>
              </a:rPr>
              <a:t>σ</a:t>
            </a:r>
            <a:endParaRPr lang="en-US" altLang="zh-TW" b="1" dirty="0">
              <a:solidFill>
                <a:srgbClr val="C00000"/>
              </a:solidFill>
            </a:endParaRPr>
          </a:p>
          <a:p>
            <a:pPr lvl="1"/>
            <a:r>
              <a:rPr lang="en-US" altLang="zh-TW" dirty="0"/>
              <a:t>Projection </a:t>
            </a:r>
            <a:r>
              <a:rPr lang="el-GR" altLang="zh-TW" b="1" dirty="0">
                <a:solidFill>
                  <a:srgbClr val="C00000"/>
                </a:solidFill>
              </a:rPr>
              <a:t>π</a:t>
            </a:r>
            <a:endParaRPr lang="en-US" altLang="zh-TW" b="1" dirty="0">
              <a:solidFill>
                <a:srgbClr val="C00000"/>
              </a:solidFill>
            </a:endParaRPr>
          </a:p>
          <a:p>
            <a:r>
              <a:rPr lang="zh-TW" altLang="en-US" dirty="0"/>
              <a:t>結合集合論</a:t>
            </a:r>
            <a:endParaRPr lang="en-US" altLang="zh-TW" dirty="0"/>
          </a:p>
          <a:p>
            <a:pPr lvl="1"/>
            <a:r>
              <a:rPr lang="zh-TW" altLang="en-US" dirty="0"/>
              <a:t>交集 </a:t>
            </a:r>
            <a:r>
              <a:rPr lang="zh-TW" altLang="en-US" b="1" dirty="0">
                <a:solidFill>
                  <a:srgbClr val="C00000"/>
                </a:solidFill>
              </a:rPr>
              <a:t>ꓵ</a:t>
            </a:r>
            <a:endParaRPr lang="en-US" altLang="zh-TW" b="1" dirty="0">
              <a:solidFill>
                <a:srgbClr val="C00000"/>
              </a:solidFill>
            </a:endParaRPr>
          </a:p>
          <a:p>
            <a:pPr lvl="1"/>
            <a:r>
              <a:rPr lang="zh-TW" altLang="en-US" dirty="0"/>
              <a:t>聯集 </a:t>
            </a:r>
            <a:r>
              <a:rPr lang="zh-TW" altLang="en-US" b="1" dirty="0">
                <a:solidFill>
                  <a:srgbClr val="C00000"/>
                </a:solidFill>
              </a:rPr>
              <a:t>ꓴ</a:t>
            </a:r>
            <a:endParaRPr lang="en-US" altLang="zh-TW" b="1" dirty="0">
              <a:solidFill>
                <a:srgbClr val="C00000"/>
              </a:solidFill>
            </a:endParaRPr>
          </a:p>
          <a:p>
            <a:pPr lvl="1"/>
            <a:r>
              <a:rPr lang="zh-TW" altLang="en-US" dirty="0"/>
              <a:t>差集 </a:t>
            </a:r>
            <a:r>
              <a:rPr lang="en-US" altLang="zh-TW" sz="2400" b="1" dirty="0">
                <a:solidFill>
                  <a:srgbClr val="C00000"/>
                </a:solidFill>
              </a:rPr>
              <a:t>–</a:t>
            </a:r>
            <a:r>
              <a:rPr lang="en-US" altLang="zh-TW" dirty="0"/>
              <a:t> </a:t>
            </a:r>
          </a:p>
          <a:p>
            <a:r>
              <a:rPr lang="zh-TW" altLang="en-US" dirty="0"/>
              <a:t>二元關聯運算</a:t>
            </a:r>
            <a:endParaRPr lang="en-US" altLang="zh-TW" dirty="0"/>
          </a:p>
          <a:p>
            <a:pPr lvl="1"/>
            <a:r>
              <a:rPr lang="en-US" altLang="zh-TW" dirty="0"/>
              <a:t>Join </a:t>
            </a:r>
            <a:r>
              <a:rPr lang="en-US" altLang="zh-TW" sz="2000" b="1" spc="600" dirty="0">
                <a:solidFill>
                  <a:srgbClr val="C00000"/>
                </a:solidFill>
                <a:effectLst/>
                <a:latin typeface="微軟正黑體" pitchFamily="34" charset="-120"/>
                <a:ea typeface="微軟正黑體" pitchFamily="34" charset="-120"/>
                <a:cs typeface="+mn-cs"/>
              </a:rPr>
              <a:t>⋈</a:t>
            </a:r>
            <a:endParaRPr lang="en-US" altLang="zh-TW" b="1" dirty="0">
              <a:solidFill>
                <a:srgbClr val="C00000"/>
              </a:solidFill>
            </a:endParaRPr>
          </a:p>
          <a:p>
            <a:pPr lvl="1"/>
            <a:r>
              <a:rPr lang="en-US" altLang="zh-TW" dirty="0"/>
              <a:t>Division </a:t>
            </a:r>
            <a:r>
              <a:rPr lang="en-US" altLang="zh-TW" b="1" dirty="0">
                <a:solidFill>
                  <a:srgbClr val="C00000"/>
                </a:solidFill>
              </a:rPr>
              <a:t>A</a:t>
            </a:r>
            <a:r>
              <a:rPr lang="en-US" altLang="zh-TW" b="1" dirty="0">
                <a:solidFill>
                  <a:srgbClr val="C00000"/>
                </a:solidFill>
                <a:sym typeface="Symbol" panose="05050102010706020507" pitchFamily="18" charset="2"/>
              </a:rPr>
              <a:t>B</a:t>
            </a:r>
            <a:endParaRPr lang="en-US" altLang="zh-TW" b="1" dirty="0">
              <a:solidFill>
                <a:srgbClr val="C00000"/>
              </a:solidFill>
            </a:endParaRPr>
          </a:p>
          <a:p>
            <a:pPr marL="457200" lvl="1" indent="0">
              <a:buNone/>
            </a:pPr>
            <a:endParaRPr lang="zh-TW" altLang="en-US" dirty="0"/>
          </a:p>
        </p:txBody>
      </p:sp>
      <p:sp>
        <p:nvSpPr>
          <p:cNvPr id="4" name="投影片編號版面配置區 3">
            <a:extLst>
              <a:ext uri="{FF2B5EF4-FFF2-40B4-BE49-F238E27FC236}">
                <a16:creationId xmlns:a16="http://schemas.microsoft.com/office/drawing/2014/main" id="{8848F666-5284-42F0-A028-1A220CD333C4}"/>
              </a:ext>
            </a:extLst>
          </p:cNvPr>
          <p:cNvSpPr>
            <a:spLocks noGrp="1"/>
          </p:cNvSpPr>
          <p:nvPr>
            <p:ph type="sldNum" sz="quarter" idx="12"/>
          </p:nvPr>
        </p:nvSpPr>
        <p:spPr/>
        <p:txBody>
          <a:bodyPr/>
          <a:lstStyle/>
          <a:p>
            <a:fld id="{6243D286-E151-4778-8234-CC7B3DD5AA69}" type="slidenum">
              <a:rPr lang="zh-TW" altLang="en-US" smtClean="0"/>
              <a:t>38</a:t>
            </a:fld>
            <a:endParaRPr lang="zh-TW" altLang="en-US"/>
          </a:p>
        </p:txBody>
      </p:sp>
      <p:pic>
        <p:nvPicPr>
          <p:cNvPr id="5" name="圖片 4">
            <a:extLst>
              <a:ext uri="{FF2B5EF4-FFF2-40B4-BE49-F238E27FC236}">
                <a16:creationId xmlns:a16="http://schemas.microsoft.com/office/drawing/2014/main" id="{DE165CEE-0730-454D-B820-EB2172E52416}"/>
              </a:ext>
            </a:extLst>
          </p:cNvPr>
          <p:cNvPicPr>
            <a:picLocks noChangeAspect="1"/>
          </p:cNvPicPr>
          <p:nvPr/>
        </p:nvPicPr>
        <p:blipFill>
          <a:blip r:embed="rId2"/>
          <a:stretch>
            <a:fillRect/>
          </a:stretch>
        </p:blipFill>
        <p:spPr>
          <a:xfrm>
            <a:off x="6429633" y="827818"/>
            <a:ext cx="3285584" cy="2228721"/>
          </a:xfrm>
          <a:prstGeom prst="rect">
            <a:avLst/>
          </a:prstGeom>
        </p:spPr>
      </p:pic>
      <p:pic>
        <p:nvPicPr>
          <p:cNvPr id="6" name="圖片 5">
            <a:extLst>
              <a:ext uri="{FF2B5EF4-FFF2-40B4-BE49-F238E27FC236}">
                <a16:creationId xmlns:a16="http://schemas.microsoft.com/office/drawing/2014/main" id="{37C4099E-8F77-48A0-A1A9-E0ECDA0DBEF4}"/>
              </a:ext>
            </a:extLst>
          </p:cNvPr>
          <p:cNvPicPr>
            <a:picLocks noChangeAspect="1"/>
          </p:cNvPicPr>
          <p:nvPr/>
        </p:nvPicPr>
        <p:blipFill>
          <a:blip r:embed="rId3"/>
          <a:stretch>
            <a:fillRect/>
          </a:stretch>
        </p:blipFill>
        <p:spPr>
          <a:xfrm>
            <a:off x="6429633" y="3639065"/>
            <a:ext cx="3669536" cy="2391117"/>
          </a:xfrm>
          <a:prstGeom prst="rect">
            <a:avLst/>
          </a:prstGeom>
        </p:spPr>
      </p:pic>
      <p:sp>
        <p:nvSpPr>
          <p:cNvPr id="9" name="文字方塊 8">
            <a:extLst>
              <a:ext uri="{FF2B5EF4-FFF2-40B4-BE49-F238E27FC236}">
                <a16:creationId xmlns:a16="http://schemas.microsoft.com/office/drawing/2014/main" id="{A948AC7B-FB1F-4AE3-B48A-8E5A13959513}"/>
              </a:ext>
            </a:extLst>
          </p:cNvPr>
          <p:cNvSpPr txBox="1"/>
          <p:nvPr/>
        </p:nvSpPr>
        <p:spPr>
          <a:xfrm>
            <a:off x="7749259" y="3059668"/>
            <a:ext cx="595035" cy="338554"/>
          </a:xfrm>
          <a:prstGeom prst="rect">
            <a:avLst/>
          </a:prstGeom>
          <a:noFill/>
        </p:spPr>
        <p:txBody>
          <a:bodyPr wrap="none" rtlCol="0">
            <a:spAutoFit/>
          </a:bodyPr>
          <a:lstStyle/>
          <a:p>
            <a:r>
              <a:rPr lang="zh-TW" altLang="en-US" sz="1600" b="1" dirty="0">
                <a:solidFill>
                  <a:srgbClr val="0070C0"/>
                </a:solidFill>
                <a:latin typeface="微軟正黑體" panose="020B0604030504040204" pitchFamily="34" charset="-120"/>
                <a:ea typeface="微軟正黑體" panose="020B0604030504040204" pitchFamily="34" charset="-120"/>
              </a:rPr>
              <a:t>差集</a:t>
            </a:r>
          </a:p>
        </p:txBody>
      </p:sp>
      <p:sp>
        <p:nvSpPr>
          <p:cNvPr id="10" name="文字方塊 9">
            <a:extLst>
              <a:ext uri="{FF2B5EF4-FFF2-40B4-BE49-F238E27FC236}">
                <a16:creationId xmlns:a16="http://schemas.microsoft.com/office/drawing/2014/main" id="{D4A34E05-7B1E-46F2-AF8C-F3DB249A62E1}"/>
              </a:ext>
            </a:extLst>
          </p:cNvPr>
          <p:cNvSpPr txBox="1"/>
          <p:nvPr/>
        </p:nvSpPr>
        <p:spPr>
          <a:xfrm>
            <a:off x="8557055" y="553459"/>
            <a:ext cx="595035" cy="338554"/>
          </a:xfrm>
          <a:prstGeom prst="rect">
            <a:avLst/>
          </a:prstGeom>
          <a:noFill/>
        </p:spPr>
        <p:txBody>
          <a:bodyPr wrap="none" rtlCol="0">
            <a:spAutoFit/>
          </a:bodyPr>
          <a:lstStyle/>
          <a:p>
            <a:r>
              <a:rPr lang="zh-TW" altLang="en-US" sz="1600" b="1" dirty="0">
                <a:solidFill>
                  <a:srgbClr val="0070C0"/>
                </a:solidFill>
                <a:latin typeface="微軟正黑體" panose="020B0604030504040204" pitchFamily="34" charset="-120"/>
                <a:ea typeface="微軟正黑體" panose="020B0604030504040204" pitchFamily="34" charset="-120"/>
              </a:rPr>
              <a:t>交集</a:t>
            </a:r>
          </a:p>
        </p:txBody>
      </p:sp>
      <p:sp>
        <p:nvSpPr>
          <p:cNvPr id="11" name="文字方塊 10">
            <a:extLst>
              <a:ext uri="{FF2B5EF4-FFF2-40B4-BE49-F238E27FC236}">
                <a16:creationId xmlns:a16="http://schemas.microsoft.com/office/drawing/2014/main" id="{D658ADE6-DEFC-4432-9229-BECBCD5DFFDA}"/>
              </a:ext>
            </a:extLst>
          </p:cNvPr>
          <p:cNvSpPr txBox="1"/>
          <p:nvPr/>
        </p:nvSpPr>
        <p:spPr>
          <a:xfrm>
            <a:off x="6744731" y="553459"/>
            <a:ext cx="595035" cy="338554"/>
          </a:xfrm>
          <a:prstGeom prst="rect">
            <a:avLst/>
          </a:prstGeom>
          <a:noFill/>
        </p:spPr>
        <p:txBody>
          <a:bodyPr wrap="none" rtlCol="0">
            <a:spAutoFit/>
          </a:bodyPr>
          <a:lstStyle/>
          <a:p>
            <a:r>
              <a:rPr lang="zh-TW" altLang="en-US" sz="1600" b="1" dirty="0">
                <a:solidFill>
                  <a:srgbClr val="0070C0"/>
                </a:solidFill>
                <a:latin typeface="微軟正黑體" panose="020B0604030504040204" pitchFamily="34" charset="-120"/>
                <a:ea typeface="微軟正黑體" panose="020B0604030504040204" pitchFamily="34" charset="-120"/>
              </a:rPr>
              <a:t>聯集</a:t>
            </a:r>
          </a:p>
        </p:txBody>
      </p:sp>
    </p:spTree>
    <p:extLst>
      <p:ext uri="{BB962C8B-B14F-4D97-AF65-F5344CB8AC3E}">
        <p14:creationId xmlns:p14="http://schemas.microsoft.com/office/powerpoint/2010/main" val="34645577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A47C5B6-36A3-4F1A-858A-6B9B314A51B8}"/>
              </a:ext>
            </a:extLst>
          </p:cNvPr>
          <p:cNvSpPr>
            <a:spLocks noGrp="1"/>
          </p:cNvSpPr>
          <p:nvPr>
            <p:ph type="ctrTitle"/>
          </p:nvPr>
        </p:nvSpPr>
        <p:spPr/>
        <p:txBody>
          <a:bodyPr/>
          <a:lstStyle/>
          <a:p>
            <a:r>
              <a:rPr lang="zh-TW" altLang="en-US" dirty="0"/>
              <a:t>資料庫正規化</a:t>
            </a:r>
          </a:p>
        </p:txBody>
      </p:sp>
      <p:sp>
        <p:nvSpPr>
          <p:cNvPr id="6" name="副標題 5">
            <a:extLst>
              <a:ext uri="{FF2B5EF4-FFF2-40B4-BE49-F238E27FC236}">
                <a16:creationId xmlns:a16="http://schemas.microsoft.com/office/drawing/2014/main" id="{9283CA8B-50D9-4E07-A34C-C7021D093913}"/>
              </a:ext>
            </a:extLst>
          </p:cNvPr>
          <p:cNvSpPr>
            <a:spLocks noGrp="1"/>
          </p:cNvSpPr>
          <p:nvPr>
            <p:ph type="subTitle" idx="1"/>
          </p:nvPr>
        </p:nvSpPr>
        <p:spPr/>
        <p:txBody>
          <a:bodyPr/>
          <a:lstStyle/>
          <a:p>
            <a:pPr algn="l"/>
            <a:r>
              <a:rPr lang="zh-TW" altLang="en-US" b="0" i="0" dirty="0">
                <a:solidFill>
                  <a:srgbClr val="242424"/>
                </a:solidFill>
                <a:effectLst/>
                <a:latin typeface="source-serif-pro"/>
              </a:rPr>
              <a:t>關聯式資料表如果設計不良，會造成新增、刪除或更新時的異常現象，因此必須將表格中會產生異常現象的部分屬性從原表格中分離出來變成新的資料表，這個過程便稱為正規化（</a:t>
            </a:r>
            <a:r>
              <a:rPr lang="en-US" altLang="zh-TW" b="0" i="0" dirty="0">
                <a:solidFill>
                  <a:srgbClr val="242424"/>
                </a:solidFill>
                <a:effectLst/>
                <a:latin typeface="source-serif-pro"/>
              </a:rPr>
              <a:t>Normalization</a:t>
            </a:r>
            <a:r>
              <a:rPr lang="zh-TW" altLang="en-US" b="0" i="0" dirty="0">
                <a:solidFill>
                  <a:srgbClr val="242424"/>
                </a:solidFill>
                <a:effectLst/>
                <a:latin typeface="source-serif-pro"/>
              </a:rPr>
              <a:t>）</a:t>
            </a:r>
            <a:endParaRPr lang="zh-TW" altLang="en-US" dirty="0"/>
          </a:p>
          <a:p>
            <a:pPr algn="l"/>
            <a:endParaRPr lang="zh-TW" altLang="en-US" dirty="0"/>
          </a:p>
        </p:txBody>
      </p:sp>
      <p:sp>
        <p:nvSpPr>
          <p:cNvPr id="4" name="投影片編號版面配置區 3">
            <a:extLst>
              <a:ext uri="{FF2B5EF4-FFF2-40B4-BE49-F238E27FC236}">
                <a16:creationId xmlns:a16="http://schemas.microsoft.com/office/drawing/2014/main" id="{8B009B19-9179-4DCB-BD48-F656E3FED2F7}"/>
              </a:ext>
            </a:extLst>
          </p:cNvPr>
          <p:cNvSpPr>
            <a:spLocks noGrp="1"/>
          </p:cNvSpPr>
          <p:nvPr>
            <p:ph type="sldNum" sz="quarter" idx="12"/>
          </p:nvPr>
        </p:nvSpPr>
        <p:spPr/>
        <p:txBody>
          <a:bodyPr/>
          <a:lstStyle/>
          <a:p>
            <a:fld id="{6243D286-E151-4778-8234-CC7B3DD5AA69}" type="slidenum">
              <a:rPr lang="zh-TW" altLang="en-US" smtClean="0"/>
              <a:t>39</a:t>
            </a:fld>
            <a:endParaRPr lang="zh-TW" altLang="en-US"/>
          </a:p>
        </p:txBody>
      </p:sp>
    </p:spTree>
    <p:extLst>
      <p:ext uri="{BB962C8B-B14F-4D97-AF65-F5344CB8AC3E}">
        <p14:creationId xmlns:p14="http://schemas.microsoft.com/office/powerpoint/2010/main" val="716885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BEA45E-35BE-430E-91EC-99BE80B93922}"/>
              </a:ext>
            </a:extLst>
          </p:cNvPr>
          <p:cNvSpPr>
            <a:spLocks noGrp="1"/>
          </p:cNvSpPr>
          <p:nvPr>
            <p:ph type="title"/>
          </p:nvPr>
        </p:nvSpPr>
        <p:spPr/>
        <p:txBody>
          <a:bodyPr/>
          <a:lstStyle/>
          <a:p>
            <a:r>
              <a:rPr lang="en-US" altLang="zh-TW" spc="600" dirty="0">
                <a:latin typeface="微軟正黑體" pitchFamily="34" charset="-120"/>
              </a:rPr>
              <a:t>PROJECT</a:t>
            </a:r>
            <a:r>
              <a:rPr lang="zh-TW" altLang="en-US" spc="600" dirty="0">
                <a:latin typeface="微軟正黑體" pitchFamily="34" charset="-120"/>
              </a:rPr>
              <a:t>運算子，</a:t>
            </a:r>
            <a:r>
              <a:rPr lang="en-US" altLang="zh-TW" spc="600" dirty="0">
                <a:latin typeface="微軟正黑體" pitchFamily="34" charset="-120"/>
              </a:rPr>
              <a:t>π(pai)</a:t>
            </a:r>
            <a:endParaRPr lang="zh-TW" altLang="en-US" dirty="0"/>
          </a:p>
        </p:txBody>
      </p:sp>
      <p:sp>
        <p:nvSpPr>
          <p:cNvPr id="3" name="內容版面配置區 2">
            <a:extLst>
              <a:ext uri="{FF2B5EF4-FFF2-40B4-BE49-F238E27FC236}">
                <a16:creationId xmlns:a16="http://schemas.microsoft.com/office/drawing/2014/main" id="{B4A7CA3A-4006-49E7-8096-9E2DAB9B93A0}"/>
              </a:ext>
            </a:extLst>
          </p:cNvPr>
          <p:cNvSpPr>
            <a:spLocks noGrp="1"/>
          </p:cNvSpPr>
          <p:nvPr>
            <p:ph idx="1"/>
          </p:nvPr>
        </p:nvSpPr>
        <p:spPr/>
        <p:txBody>
          <a:bodyPr/>
          <a:lstStyle/>
          <a:p>
            <a:r>
              <a:rPr lang="zh-TW" altLang="en-US" dirty="0">
                <a:latin typeface="微軟正黑體" panose="020B0604030504040204" pitchFamily="34" charset="-120"/>
              </a:rPr>
              <a:t>從一個關聯的屬性中選出某些屬性</a:t>
            </a:r>
            <a:endParaRPr lang="en-US" altLang="zh-TW" dirty="0">
              <a:latin typeface="微軟正黑體" panose="020B0604030504040204" pitchFamily="34" charset="-120"/>
            </a:endParaRPr>
          </a:p>
          <a:p>
            <a:pPr marL="0" indent="0" algn="ctr">
              <a:spcBef>
                <a:spcPts val="1200"/>
              </a:spcBef>
              <a:spcAft>
                <a:spcPts val="1200"/>
              </a:spcAft>
              <a:buNone/>
            </a:pPr>
            <a:r>
              <a:rPr lang="en-US" altLang="zh-TW" dirty="0">
                <a:latin typeface="微軟正黑體" panose="020B0604030504040204" pitchFamily="34" charset="-120"/>
              </a:rPr>
              <a:t>Result =π&lt;</a:t>
            </a:r>
            <a:r>
              <a:rPr lang="zh-TW" altLang="en-US" dirty="0">
                <a:latin typeface="微軟正黑體" panose="020B0604030504040204" pitchFamily="34" charset="-120"/>
              </a:rPr>
              <a:t>屬性串列</a:t>
            </a:r>
            <a:r>
              <a:rPr lang="en-US" altLang="zh-TW" dirty="0">
                <a:latin typeface="微軟正黑體" panose="020B0604030504040204" pitchFamily="34" charset="-120"/>
              </a:rPr>
              <a:t>&gt;(R)</a:t>
            </a:r>
          </a:p>
          <a:p>
            <a:pPr lvl="1">
              <a:lnSpc>
                <a:spcPct val="150000"/>
              </a:lnSpc>
            </a:pPr>
            <a:r>
              <a:rPr lang="en-US" altLang="zh-TW" sz="2200" dirty="0">
                <a:latin typeface="微軟正黑體" panose="020B0604030504040204" pitchFamily="34" charset="-120"/>
              </a:rPr>
              <a:t>Result</a:t>
            </a:r>
            <a:r>
              <a:rPr lang="zh-TW" altLang="en-US" sz="2200" dirty="0">
                <a:latin typeface="微軟正黑體" panose="020B0604030504040204" pitchFamily="34" charset="-120"/>
              </a:rPr>
              <a:t>為一關聯包含 </a:t>
            </a:r>
            <a:r>
              <a:rPr lang="en-US" altLang="zh-TW" sz="2200" dirty="0">
                <a:latin typeface="微軟正黑體" panose="020B0604030504040204" pitchFamily="34" charset="-120"/>
              </a:rPr>
              <a:t>R</a:t>
            </a:r>
            <a:r>
              <a:rPr lang="en-US" altLang="zh-TW" sz="2200" b="1" dirty="0">
                <a:latin typeface="微軟正黑體" panose="020B0604030504040204" pitchFamily="34" charset="-120"/>
              </a:rPr>
              <a:t>&lt;</a:t>
            </a:r>
            <a:r>
              <a:rPr lang="zh-TW" altLang="en-US" sz="2200" b="1" dirty="0">
                <a:latin typeface="微軟正黑體" panose="020B0604030504040204" pitchFamily="34" charset="-120"/>
              </a:rPr>
              <a:t>屬性串列</a:t>
            </a:r>
            <a:r>
              <a:rPr lang="en-US" altLang="zh-TW" sz="2200" b="1" dirty="0">
                <a:latin typeface="微軟正黑體" panose="020B0604030504040204" pitchFamily="34" charset="-120"/>
              </a:rPr>
              <a:t>&gt;</a:t>
            </a:r>
            <a:r>
              <a:rPr lang="zh-TW" altLang="en-US" sz="2200" dirty="0">
                <a:latin typeface="微軟正黑體" panose="020B0604030504040204" pitchFamily="34" charset="-120"/>
              </a:rPr>
              <a:t>的屬性欄</a:t>
            </a:r>
          </a:p>
          <a:p>
            <a:pPr lvl="1">
              <a:lnSpc>
                <a:spcPct val="150000"/>
              </a:lnSpc>
            </a:pPr>
            <a:r>
              <a:rPr lang="zh-TW" altLang="en-US" sz="2200" dirty="0">
                <a:latin typeface="微軟正黑體" panose="020B0604030504040204" pitchFamily="34" charset="-120"/>
              </a:rPr>
              <a:t>由</a:t>
            </a:r>
            <a:r>
              <a:rPr lang="en-US" altLang="zh-TW" sz="2200" dirty="0">
                <a:latin typeface="微軟正黑體" panose="020B0604030504040204" pitchFamily="34" charset="-120"/>
              </a:rPr>
              <a:t>R</a:t>
            </a:r>
            <a:r>
              <a:rPr lang="zh-TW" altLang="en-US" sz="2200" dirty="0">
                <a:latin typeface="微軟正黑體" panose="020B0604030504040204" pitchFamily="34" charset="-120"/>
              </a:rPr>
              <a:t>的序列值中屬於</a:t>
            </a:r>
            <a:r>
              <a:rPr lang="en-US" altLang="zh-TW" sz="2200" b="1" dirty="0">
                <a:latin typeface="微軟正黑體" panose="020B0604030504040204" pitchFamily="34" charset="-120"/>
              </a:rPr>
              <a:t>&lt;</a:t>
            </a:r>
            <a:r>
              <a:rPr lang="zh-TW" altLang="en-US" sz="2200" b="1" dirty="0">
                <a:latin typeface="微軟正黑體" panose="020B0604030504040204" pitchFamily="34" charset="-120"/>
              </a:rPr>
              <a:t>屬性串列</a:t>
            </a:r>
            <a:r>
              <a:rPr lang="en-US" altLang="zh-TW" sz="2200" b="1" dirty="0">
                <a:latin typeface="微軟正黑體" panose="020B0604030504040204" pitchFamily="34" charset="-120"/>
              </a:rPr>
              <a:t>&gt;</a:t>
            </a:r>
            <a:r>
              <a:rPr lang="zh-TW" altLang="en-US" sz="2200" dirty="0">
                <a:latin typeface="微軟正黑體" panose="020B0604030504040204" pitchFamily="34" charset="-120"/>
              </a:rPr>
              <a:t>裡的屬性值所組成的序列值，</a:t>
            </a:r>
            <a:r>
              <a:rPr lang="zh-TW" altLang="en-US" sz="2200" b="1" dirty="0">
                <a:solidFill>
                  <a:srgbClr val="C00000"/>
                </a:solidFill>
                <a:latin typeface="微軟正黑體" panose="020B0604030504040204" pitchFamily="34" charset="-120"/>
              </a:rPr>
              <a:t>重複的序列值只會保留一筆</a:t>
            </a:r>
            <a:r>
              <a:rPr lang="zh-TW" altLang="en-US" sz="2200" dirty="0">
                <a:latin typeface="微軟正黑體" panose="020B0604030504040204" pitchFamily="34" charset="-120"/>
              </a:rPr>
              <a:t> </a:t>
            </a:r>
            <a:endParaRPr lang="en-US" altLang="zh-TW" sz="2200" dirty="0">
              <a:latin typeface="微軟正黑體" panose="020B0604030504040204" pitchFamily="34" charset="-120"/>
            </a:endParaRPr>
          </a:p>
          <a:p>
            <a:pPr lvl="1">
              <a:lnSpc>
                <a:spcPct val="80000"/>
              </a:lnSpc>
            </a:pPr>
            <a:endParaRPr lang="en-US" altLang="zh-TW" sz="2200" dirty="0">
              <a:latin typeface="微軟正黑體" panose="020B0604030504040204" pitchFamily="34" charset="-120"/>
            </a:endParaRPr>
          </a:p>
          <a:p>
            <a:endParaRPr lang="zh-TW" altLang="en-US" dirty="0"/>
          </a:p>
        </p:txBody>
      </p:sp>
      <p:sp>
        <p:nvSpPr>
          <p:cNvPr id="4" name="投影片編號版面配置區 3">
            <a:extLst>
              <a:ext uri="{FF2B5EF4-FFF2-40B4-BE49-F238E27FC236}">
                <a16:creationId xmlns:a16="http://schemas.microsoft.com/office/drawing/2014/main" id="{6CF27E22-8DDC-4965-B597-056A9FBECDD1}"/>
              </a:ext>
            </a:extLst>
          </p:cNvPr>
          <p:cNvSpPr>
            <a:spLocks noGrp="1"/>
          </p:cNvSpPr>
          <p:nvPr>
            <p:ph type="sldNum" sz="quarter" idx="12"/>
          </p:nvPr>
        </p:nvSpPr>
        <p:spPr/>
        <p:txBody>
          <a:bodyPr/>
          <a:lstStyle/>
          <a:p>
            <a:fld id="{6243D286-E151-4778-8234-CC7B3DD5AA69}" type="slidenum">
              <a:rPr lang="zh-TW" altLang="en-US" smtClean="0"/>
              <a:t>4</a:t>
            </a:fld>
            <a:endParaRPr lang="zh-TW" altLang="en-US"/>
          </a:p>
        </p:txBody>
      </p:sp>
      <p:graphicFrame>
        <p:nvGraphicFramePr>
          <p:cNvPr id="5" name="表格 4">
            <a:extLst>
              <a:ext uri="{FF2B5EF4-FFF2-40B4-BE49-F238E27FC236}">
                <a16:creationId xmlns:a16="http://schemas.microsoft.com/office/drawing/2014/main" id="{4228B2B9-4EE1-481A-99CD-14BF2BB7D265}"/>
              </a:ext>
            </a:extLst>
          </p:cNvPr>
          <p:cNvGraphicFramePr>
            <a:graphicFrameLocks noGrp="1"/>
          </p:cNvGraphicFramePr>
          <p:nvPr>
            <p:extLst>
              <p:ext uri="{D42A27DB-BD31-4B8C-83A1-F6EECF244321}">
                <p14:modId xmlns:p14="http://schemas.microsoft.com/office/powerpoint/2010/main" val="1301082037"/>
              </p:ext>
            </p:extLst>
          </p:nvPr>
        </p:nvGraphicFramePr>
        <p:xfrm>
          <a:off x="3848421" y="4502150"/>
          <a:ext cx="2170242" cy="1854200"/>
        </p:xfrm>
        <a:graphic>
          <a:graphicData uri="http://schemas.openxmlformats.org/drawingml/2006/table">
            <a:tbl>
              <a:tblPr firstRow="1" bandRow="1">
                <a:tableStyleId>{5C22544A-7EE6-4342-B048-85BDC9FD1C3A}</a:tableStyleId>
              </a:tblPr>
              <a:tblGrid>
                <a:gridCol w="723414">
                  <a:extLst>
                    <a:ext uri="{9D8B030D-6E8A-4147-A177-3AD203B41FA5}">
                      <a16:colId xmlns:a16="http://schemas.microsoft.com/office/drawing/2014/main" val="277746533"/>
                    </a:ext>
                  </a:extLst>
                </a:gridCol>
                <a:gridCol w="723414">
                  <a:extLst>
                    <a:ext uri="{9D8B030D-6E8A-4147-A177-3AD203B41FA5}">
                      <a16:colId xmlns:a16="http://schemas.microsoft.com/office/drawing/2014/main" val="3034039650"/>
                    </a:ext>
                  </a:extLst>
                </a:gridCol>
                <a:gridCol w="723414">
                  <a:extLst>
                    <a:ext uri="{9D8B030D-6E8A-4147-A177-3AD203B41FA5}">
                      <a16:colId xmlns:a16="http://schemas.microsoft.com/office/drawing/2014/main" val="3926807270"/>
                    </a:ext>
                  </a:extLst>
                </a:gridCol>
              </a:tblGrid>
              <a:tr h="370840">
                <a:tc>
                  <a:txBody>
                    <a:bodyPr/>
                    <a:lstStyle/>
                    <a:p>
                      <a:pPr algn="ctr"/>
                      <a:r>
                        <a:rPr lang="en-US" altLang="zh-TW" dirty="0"/>
                        <a:t>A</a:t>
                      </a:r>
                      <a:endParaRPr lang="zh-TW" altLang="en-US" dirty="0"/>
                    </a:p>
                  </a:txBody>
                  <a:tcPr/>
                </a:tc>
                <a:tc>
                  <a:txBody>
                    <a:bodyPr/>
                    <a:lstStyle/>
                    <a:p>
                      <a:pPr algn="ctr"/>
                      <a:r>
                        <a:rPr lang="en-US" altLang="zh-TW" dirty="0"/>
                        <a:t>B</a:t>
                      </a:r>
                      <a:endParaRPr lang="zh-TW" altLang="en-US" dirty="0"/>
                    </a:p>
                  </a:txBody>
                  <a:tcPr/>
                </a:tc>
                <a:tc>
                  <a:txBody>
                    <a:bodyPr/>
                    <a:lstStyle/>
                    <a:p>
                      <a:pPr algn="ctr"/>
                      <a:r>
                        <a:rPr lang="en-US" altLang="zh-TW" dirty="0"/>
                        <a:t>C</a:t>
                      </a:r>
                      <a:endParaRPr lang="zh-TW" altLang="en-US" dirty="0"/>
                    </a:p>
                  </a:txBody>
                  <a:tcPr/>
                </a:tc>
                <a:extLst>
                  <a:ext uri="{0D108BD9-81ED-4DB2-BD59-A6C34878D82A}">
                    <a16:rowId xmlns:a16="http://schemas.microsoft.com/office/drawing/2014/main" val="397443899"/>
                  </a:ext>
                </a:extLst>
              </a:tr>
              <a:tr h="370840">
                <a:tc>
                  <a:txBody>
                    <a:bodyPr/>
                    <a:lstStyle/>
                    <a:p>
                      <a:pPr algn="ctr"/>
                      <a:r>
                        <a:rPr lang="en-US" altLang="zh-TW" dirty="0"/>
                        <a:t>1</a:t>
                      </a:r>
                      <a:endParaRPr lang="zh-TW" altLang="en-US" dirty="0"/>
                    </a:p>
                  </a:txBody>
                  <a:tcPr/>
                </a:tc>
                <a:tc>
                  <a:txBody>
                    <a:bodyPr/>
                    <a:lstStyle/>
                    <a:p>
                      <a:pPr algn="ctr"/>
                      <a:r>
                        <a:rPr lang="en-US" altLang="zh-TW" dirty="0"/>
                        <a:t>2</a:t>
                      </a:r>
                      <a:endParaRPr lang="zh-TW" altLang="en-US" dirty="0"/>
                    </a:p>
                  </a:txBody>
                  <a:tcPr/>
                </a:tc>
                <a:tc>
                  <a:txBody>
                    <a:bodyPr/>
                    <a:lstStyle/>
                    <a:p>
                      <a:pPr algn="ctr"/>
                      <a:r>
                        <a:rPr lang="en-US" altLang="zh-TW" dirty="0"/>
                        <a:t>4</a:t>
                      </a:r>
                      <a:endParaRPr lang="zh-TW" altLang="en-US" dirty="0"/>
                    </a:p>
                  </a:txBody>
                  <a:tcPr/>
                </a:tc>
                <a:extLst>
                  <a:ext uri="{0D108BD9-81ED-4DB2-BD59-A6C34878D82A}">
                    <a16:rowId xmlns:a16="http://schemas.microsoft.com/office/drawing/2014/main" val="3256229673"/>
                  </a:ext>
                </a:extLst>
              </a:tr>
              <a:tr h="370840">
                <a:tc>
                  <a:txBody>
                    <a:bodyPr/>
                    <a:lstStyle/>
                    <a:p>
                      <a:pPr algn="ctr"/>
                      <a:r>
                        <a:rPr lang="en-US" altLang="zh-TW" dirty="0"/>
                        <a:t>2</a:t>
                      </a:r>
                      <a:endParaRPr lang="zh-TW" altLang="en-US" dirty="0"/>
                    </a:p>
                  </a:txBody>
                  <a:tcPr/>
                </a:tc>
                <a:tc>
                  <a:txBody>
                    <a:bodyPr/>
                    <a:lstStyle/>
                    <a:p>
                      <a:pPr algn="ctr"/>
                      <a:r>
                        <a:rPr lang="en-US" altLang="zh-TW" dirty="0"/>
                        <a:t>2</a:t>
                      </a:r>
                      <a:endParaRPr lang="zh-TW" altLang="en-US" dirty="0"/>
                    </a:p>
                  </a:txBody>
                  <a:tcPr/>
                </a:tc>
                <a:tc>
                  <a:txBody>
                    <a:bodyPr/>
                    <a:lstStyle/>
                    <a:p>
                      <a:pPr algn="ctr"/>
                      <a:r>
                        <a:rPr lang="en-US" altLang="zh-TW" dirty="0"/>
                        <a:t>3</a:t>
                      </a:r>
                      <a:endParaRPr lang="zh-TW" altLang="en-US" dirty="0"/>
                    </a:p>
                  </a:txBody>
                  <a:tcPr/>
                </a:tc>
                <a:extLst>
                  <a:ext uri="{0D108BD9-81ED-4DB2-BD59-A6C34878D82A}">
                    <a16:rowId xmlns:a16="http://schemas.microsoft.com/office/drawing/2014/main" val="4134091842"/>
                  </a:ext>
                </a:extLst>
              </a:tr>
              <a:tr h="370840">
                <a:tc>
                  <a:txBody>
                    <a:bodyPr/>
                    <a:lstStyle/>
                    <a:p>
                      <a:pPr algn="ctr"/>
                      <a:r>
                        <a:rPr lang="en-US" altLang="zh-TW" dirty="0"/>
                        <a:t>3</a:t>
                      </a:r>
                      <a:endParaRPr lang="zh-TW" altLang="en-US" dirty="0"/>
                    </a:p>
                  </a:txBody>
                  <a:tcPr/>
                </a:tc>
                <a:tc>
                  <a:txBody>
                    <a:bodyPr/>
                    <a:lstStyle/>
                    <a:p>
                      <a:pPr algn="ctr"/>
                      <a:r>
                        <a:rPr lang="en-US" altLang="zh-TW" dirty="0"/>
                        <a:t>2</a:t>
                      </a:r>
                      <a:endParaRPr lang="zh-TW" altLang="en-US" dirty="0"/>
                    </a:p>
                  </a:txBody>
                  <a:tcPr/>
                </a:tc>
                <a:tc>
                  <a:txBody>
                    <a:bodyPr/>
                    <a:lstStyle/>
                    <a:p>
                      <a:pPr algn="ctr"/>
                      <a:r>
                        <a:rPr lang="en-US" altLang="zh-TW" dirty="0"/>
                        <a:t>3</a:t>
                      </a:r>
                      <a:endParaRPr lang="zh-TW" altLang="en-US" dirty="0"/>
                    </a:p>
                  </a:txBody>
                  <a:tcPr/>
                </a:tc>
                <a:extLst>
                  <a:ext uri="{0D108BD9-81ED-4DB2-BD59-A6C34878D82A}">
                    <a16:rowId xmlns:a16="http://schemas.microsoft.com/office/drawing/2014/main" val="1546834899"/>
                  </a:ext>
                </a:extLst>
              </a:tr>
              <a:tr h="370840">
                <a:tc>
                  <a:txBody>
                    <a:bodyPr/>
                    <a:lstStyle/>
                    <a:p>
                      <a:pPr algn="ctr"/>
                      <a:r>
                        <a:rPr lang="en-US" altLang="zh-TW" dirty="0"/>
                        <a:t>4</a:t>
                      </a:r>
                      <a:endParaRPr lang="zh-TW" altLang="en-US" dirty="0"/>
                    </a:p>
                  </a:txBody>
                  <a:tcPr/>
                </a:tc>
                <a:tc>
                  <a:txBody>
                    <a:bodyPr/>
                    <a:lstStyle/>
                    <a:p>
                      <a:pPr algn="ctr"/>
                      <a:r>
                        <a:rPr lang="en-US" altLang="zh-TW" dirty="0"/>
                        <a:t>3</a:t>
                      </a:r>
                      <a:endParaRPr lang="zh-TW" altLang="en-US" dirty="0"/>
                    </a:p>
                  </a:txBody>
                  <a:tcPr/>
                </a:tc>
                <a:tc>
                  <a:txBody>
                    <a:bodyPr/>
                    <a:lstStyle/>
                    <a:p>
                      <a:pPr algn="ctr"/>
                      <a:r>
                        <a:rPr lang="en-US" altLang="zh-TW" dirty="0"/>
                        <a:t>4</a:t>
                      </a:r>
                      <a:endParaRPr lang="zh-TW" altLang="en-US" dirty="0"/>
                    </a:p>
                  </a:txBody>
                  <a:tcPr/>
                </a:tc>
                <a:extLst>
                  <a:ext uri="{0D108BD9-81ED-4DB2-BD59-A6C34878D82A}">
                    <a16:rowId xmlns:a16="http://schemas.microsoft.com/office/drawing/2014/main" val="4232798218"/>
                  </a:ext>
                </a:extLst>
              </a:tr>
            </a:tbl>
          </a:graphicData>
        </a:graphic>
      </p:graphicFrame>
      <p:sp>
        <p:nvSpPr>
          <p:cNvPr id="6" name="文字方塊 5">
            <a:extLst>
              <a:ext uri="{FF2B5EF4-FFF2-40B4-BE49-F238E27FC236}">
                <a16:creationId xmlns:a16="http://schemas.microsoft.com/office/drawing/2014/main" id="{0090AD73-E293-416B-A67C-950BDD8CE1CD}"/>
              </a:ext>
            </a:extLst>
          </p:cNvPr>
          <p:cNvSpPr txBox="1"/>
          <p:nvPr/>
        </p:nvSpPr>
        <p:spPr>
          <a:xfrm>
            <a:off x="4423319" y="4185335"/>
            <a:ext cx="1020446" cy="369332"/>
          </a:xfrm>
          <a:prstGeom prst="rect">
            <a:avLst/>
          </a:prstGeom>
          <a:noFill/>
        </p:spPr>
        <p:txBody>
          <a:bodyPr wrap="square" rtlCol="0">
            <a:spAutoFit/>
          </a:bodyPr>
          <a:lstStyle/>
          <a:p>
            <a:pPr algn="ctr"/>
            <a:r>
              <a:rPr lang="en-US" altLang="zh-TW" b="1" dirty="0" err="1"/>
              <a:t>ex_table</a:t>
            </a:r>
            <a:endParaRPr lang="zh-TW" altLang="en-US" b="1" dirty="0"/>
          </a:p>
        </p:txBody>
      </p:sp>
      <p:graphicFrame>
        <p:nvGraphicFramePr>
          <p:cNvPr id="7" name="表格 6">
            <a:extLst>
              <a:ext uri="{FF2B5EF4-FFF2-40B4-BE49-F238E27FC236}">
                <a16:creationId xmlns:a16="http://schemas.microsoft.com/office/drawing/2014/main" id="{5B92B0BE-8AF4-41CC-B2A3-6465B3BD54DF}"/>
              </a:ext>
            </a:extLst>
          </p:cNvPr>
          <p:cNvGraphicFramePr>
            <a:graphicFrameLocks noGrp="1"/>
          </p:cNvGraphicFramePr>
          <p:nvPr>
            <p:extLst>
              <p:ext uri="{D42A27DB-BD31-4B8C-83A1-F6EECF244321}">
                <p14:modId xmlns:p14="http://schemas.microsoft.com/office/powerpoint/2010/main" val="3752896517"/>
              </p:ext>
            </p:extLst>
          </p:nvPr>
        </p:nvGraphicFramePr>
        <p:xfrm>
          <a:off x="7135823" y="4624967"/>
          <a:ext cx="2282670" cy="1483360"/>
        </p:xfrm>
        <a:graphic>
          <a:graphicData uri="http://schemas.openxmlformats.org/drawingml/2006/table">
            <a:tbl>
              <a:tblPr firstRow="1" bandRow="1">
                <a:tableStyleId>{21E4AEA4-8DFA-4A89-87EB-49C32662AFE0}</a:tableStyleId>
              </a:tblPr>
              <a:tblGrid>
                <a:gridCol w="1141335">
                  <a:extLst>
                    <a:ext uri="{9D8B030D-6E8A-4147-A177-3AD203B41FA5}">
                      <a16:colId xmlns:a16="http://schemas.microsoft.com/office/drawing/2014/main" val="2111618866"/>
                    </a:ext>
                  </a:extLst>
                </a:gridCol>
                <a:gridCol w="1141335">
                  <a:extLst>
                    <a:ext uri="{9D8B030D-6E8A-4147-A177-3AD203B41FA5}">
                      <a16:colId xmlns:a16="http://schemas.microsoft.com/office/drawing/2014/main" val="3813041377"/>
                    </a:ext>
                  </a:extLst>
                </a:gridCol>
              </a:tblGrid>
              <a:tr h="370840">
                <a:tc>
                  <a:txBody>
                    <a:bodyPr/>
                    <a:lstStyle/>
                    <a:p>
                      <a:pPr algn="ctr"/>
                      <a:r>
                        <a:rPr lang="en-US" altLang="zh-TW" dirty="0"/>
                        <a:t>B</a:t>
                      </a:r>
                      <a:endParaRPr lang="zh-TW" altLang="en-US" dirty="0"/>
                    </a:p>
                  </a:txBody>
                  <a:tcPr/>
                </a:tc>
                <a:tc>
                  <a:txBody>
                    <a:bodyPr/>
                    <a:lstStyle/>
                    <a:p>
                      <a:pPr algn="ctr"/>
                      <a:r>
                        <a:rPr lang="en-US" altLang="zh-TW" dirty="0"/>
                        <a:t>C</a:t>
                      </a:r>
                      <a:endParaRPr lang="zh-TW" altLang="en-US" dirty="0"/>
                    </a:p>
                  </a:txBody>
                  <a:tcPr/>
                </a:tc>
                <a:extLst>
                  <a:ext uri="{0D108BD9-81ED-4DB2-BD59-A6C34878D82A}">
                    <a16:rowId xmlns:a16="http://schemas.microsoft.com/office/drawing/2014/main" val="1415289291"/>
                  </a:ext>
                </a:extLst>
              </a:tr>
              <a:tr h="370840">
                <a:tc>
                  <a:txBody>
                    <a:bodyPr/>
                    <a:lstStyle/>
                    <a:p>
                      <a:pPr algn="ctr"/>
                      <a:r>
                        <a:rPr lang="en-US" altLang="zh-TW" dirty="0"/>
                        <a:t>2</a:t>
                      </a:r>
                      <a:endParaRPr lang="zh-TW" altLang="en-US" dirty="0"/>
                    </a:p>
                  </a:txBody>
                  <a:tcPr/>
                </a:tc>
                <a:tc>
                  <a:txBody>
                    <a:bodyPr/>
                    <a:lstStyle/>
                    <a:p>
                      <a:pPr algn="ctr"/>
                      <a:r>
                        <a:rPr lang="en-US" altLang="zh-TW" dirty="0"/>
                        <a:t>4</a:t>
                      </a:r>
                      <a:endParaRPr lang="zh-TW" altLang="en-US" dirty="0"/>
                    </a:p>
                  </a:txBody>
                  <a:tcPr/>
                </a:tc>
                <a:extLst>
                  <a:ext uri="{0D108BD9-81ED-4DB2-BD59-A6C34878D82A}">
                    <a16:rowId xmlns:a16="http://schemas.microsoft.com/office/drawing/2014/main" val="475044429"/>
                  </a:ext>
                </a:extLst>
              </a:tr>
              <a:tr h="370840">
                <a:tc>
                  <a:txBody>
                    <a:bodyPr/>
                    <a:lstStyle/>
                    <a:p>
                      <a:pPr algn="ctr"/>
                      <a:r>
                        <a:rPr lang="en-US" altLang="zh-TW" dirty="0"/>
                        <a:t>2</a:t>
                      </a:r>
                      <a:endParaRPr lang="zh-TW" altLang="en-US" dirty="0"/>
                    </a:p>
                  </a:txBody>
                  <a:tcPr/>
                </a:tc>
                <a:tc>
                  <a:txBody>
                    <a:bodyPr/>
                    <a:lstStyle/>
                    <a:p>
                      <a:pPr algn="ctr"/>
                      <a:r>
                        <a:rPr lang="en-US" altLang="zh-TW" dirty="0"/>
                        <a:t>3</a:t>
                      </a:r>
                      <a:endParaRPr lang="zh-TW" altLang="en-US" dirty="0"/>
                    </a:p>
                  </a:txBody>
                  <a:tcPr/>
                </a:tc>
                <a:extLst>
                  <a:ext uri="{0D108BD9-81ED-4DB2-BD59-A6C34878D82A}">
                    <a16:rowId xmlns:a16="http://schemas.microsoft.com/office/drawing/2014/main" val="1954579012"/>
                  </a:ext>
                </a:extLst>
              </a:tr>
              <a:tr h="370840">
                <a:tc>
                  <a:txBody>
                    <a:bodyPr/>
                    <a:lstStyle/>
                    <a:p>
                      <a:pPr algn="ctr"/>
                      <a:r>
                        <a:rPr lang="en-US" altLang="zh-TW" dirty="0"/>
                        <a:t>3</a:t>
                      </a:r>
                      <a:endParaRPr lang="zh-TW" altLang="en-US" dirty="0"/>
                    </a:p>
                  </a:txBody>
                  <a:tcPr/>
                </a:tc>
                <a:tc>
                  <a:txBody>
                    <a:bodyPr/>
                    <a:lstStyle/>
                    <a:p>
                      <a:pPr algn="ctr"/>
                      <a:r>
                        <a:rPr lang="en-US" altLang="zh-TW" dirty="0"/>
                        <a:t>4</a:t>
                      </a:r>
                      <a:endParaRPr lang="zh-TW" altLang="en-US" dirty="0"/>
                    </a:p>
                  </a:txBody>
                  <a:tcPr/>
                </a:tc>
                <a:extLst>
                  <a:ext uri="{0D108BD9-81ED-4DB2-BD59-A6C34878D82A}">
                    <a16:rowId xmlns:a16="http://schemas.microsoft.com/office/drawing/2014/main" val="990897868"/>
                  </a:ext>
                </a:extLst>
              </a:tr>
            </a:tbl>
          </a:graphicData>
        </a:graphic>
      </p:graphicFrame>
      <p:sp>
        <p:nvSpPr>
          <p:cNvPr id="9" name="文字方塊 8">
            <a:extLst>
              <a:ext uri="{FF2B5EF4-FFF2-40B4-BE49-F238E27FC236}">
                <a16:creationId xmlns:a16="http://schemas.microsoft.com/office/drawing/2014/main" id="{5A21EFA6-7F56-4A91-B69A-C95751F41A2B}"/>
              </a:ext>
            </a:extLst>
          </p:cNvPr>
          <p:cNvSpPr txBox="1"/>
          <p:nvPr/>
        </p:nvSpPr>
        <p:spPr>
          <a:xfrm>
            <a:off x="6692729" y="4243567"/>
            <a:ext cx="6094970" cy="313932"/>
          </a:xfrm>
          <a:prstGeom prst="rect">
            <a:avLst/>
          </a:prstGeom>
          <a:noFill/>
        </p:spPr>
        <p:txBody>
          <a:bodyPr wrap="square">
            <a:spAutoFit/>
          </a:bodyPr>
          <a:lstStyle/>
          <a:p>
            <a:pPr lvl="1">
              <a:lnSpc>
                <a:spcPct val="80000"/>
              </a:lnSpc>
            </a:pPr>
            <a:r>
              <a:rPr lang="en-US" altLang="zh-TW" sz="1800" b="1" dirty="0">
                <a:latin typeface="微軟正黑體" panose="020B0604030504040204" pitchFamily="34" charset="-120"/>
              </a:rPr>
              <a:t>Result</a:t>
            </a:r>
            <a:r>
              <a:rPr lang="en-US" altLang="zh-TW" sz="1800" dirty="0">
                <a:latin typeface="微軟正黑體" panose="020B0604030504040204" pitchFamily="34" charset="-120"/>
              </a:rPr>
              <a:t> =</a:t>
            </a:r>
            <a:r>
              <a:rPr lang="en-US" altLang="zh-TW" sz="1800" b="1" dirty="0">
                <a:latin typeface="微軟正黑體" panose="020B0604030504040204" pitchFamily="34" charset="-120"/>
              </a:rPr>
              <a:t>π</a:t>
            </a:r>
            <a:r>
              <a:rPr lang="en-US" altLang="zh-TW" sz="1800" b="1" baseline="-25000" dirty="0">
                <a:latin typeface="微軟正黑體" panose="020B0604030504040204" pitchFamily="34" charset="-120"/>
              </a:rPr>
              <a:t>B,C</a:t>
            </a:r>
            <a:r>
              <a:rPr lang="en-US" altLang="zh-TW" sz="1800" dirty="0">
                <a:latin typeface="微軟正黑體" panose="020B0604030504040204" pitchFamily="34" charset="-120"/>
              </a:rPr>
              <a:t> (</a:t>
            </a:r>
            <a:r>
              <a:rPr lang="en-US" altLang="zh-TW" sz="1800" b="1" dirty="0">
                <a:latin typeface="微軟正黑體" panose="020B0604030504040204" pitchFamily="34" charset="-120"/>
              </a:rPr>
              <a:t>table</a:t>
            </a:r>
            <a:r>
              <a:rPr lang="en-US" altLang="zh-TW" sz="1800" dirty="0">
                <a:latin typeface="微軟正黑體" panose="020B0604030504040204" pitchFamily="34" charset="-120"/>
              </a:rPr>
              <a:t>) </a:t>
            </a:r>
          </a:p>
        </p:txBody>
      </p:sp>
      <p:sp>
        <p:nvSpPr>
          <p:cNvPr id="10" name="矩形: 圓角 9">
            <a:extLst>
              <a:ext uri="{FF2B5EF4-FFF2-40B4-BE49-F238E27FC236}">
                <a16:creationId xmlns:a16="http://schemas.microsoft.com/office/drawing/2014/main" id="{12A52769-B486-4106-8188-FADF61CDF3B1}"/>
              </a:ext>
            </a:extLst>
          </p:cNvPr>
          <p:cNvSpPr/>
          <p:nvPr/>
        </p:nvSpPr>
        <p:spPr>
          <a:xfrm>
            <a:off x="4541108" y="5226908"/>
            <a:ext cx="1477555" cy="759941"/>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FF0000"/>
                </a:solidFill>
              </a:ln>
              <a:noFill/>
            </a:endParaRPr>
          </a:p>
        </p:txBody>
      </p:sp>
      <p:sp>
        <p:nvSpPr>
          <p:cNvPr id="11" name="矩形: 圓角 10">
            <a:extLst>
              <a:ext uri="{FF2B5EF4-FFF2-40B4-BE49-F238E27FC236}">
                <a16:creationId xmlns:a16="http://schemas.microsoft.com/office/drawing/2014/main" id="{4A332DC5-1825-4B3F-9079-7E18F312D336}"/>
              </a:ext>
            </a:extLst>
          </p:cNvPr>
          <p:cNvSpPr/>
          <p:nvPr/>
        </p:nvSpPr>
        <p:spPr>
          <a:xfrm>
            <a:off x="7072184" y="5325762"/>
            <a:ext cx="2448697" cy="469557"/>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FF0000"/>
                </a:solidFill>
              </a:ln>
              <a:noFill/>
            </a:endParaRPr>
          </a:p>
        </p:txBody>
      </p:sp>
      <p:sp>
        <p:nvSpPr>
          <p:cNvPr id="12" name="箭號: 向右 11">
            <a:extLst>
              <a:ext uri="{FF2B5EF4-FFF2-40B4-BE49-F238E27FC236}">
                <a16:creationId xmlns:a16="http://schemas.microsoft.com/office/drawing/2014/main" id="{FFA425C6-8182-4962-B793-F597E25B0F06}"/>
              </a:ext>
            </a:extLst>
          </p:cNvPr>
          <p:cNvSpPr/>
          <p:nvPr/>
        </p:nvSpPr>
        <p:spPr>
          <a:xfrm>
            <a:off x="6314303" y="5399903"/>
            <a:ext cx="397047" cy="3139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9E272A77-D350-4CCE-93A4-C3A78E680369}"/>
              </a:ext>
            </a:extLst>
          </p:cNvPr>
          <p:cNvSpPr txBox="1"/>
          <p:nvPr/>
        </p:nvSpPr>
        <p:spPr>
          <a:xfrm>
            <a:off x="5677066" y="6442014"/>
            <a:ext cx="2031325" cy="338554"/>
          </a:xfrm>
          <a:prstGeom prst="rect">
            <a:avLst/>
          </a:prstGeom>
          <a:noFill/>
        </p:spPr>
        <p:txBody>
          <a:bodyPr wrap="none" rtlCol="0">
            <a:spAutoFit/>
          </a:bodyPr>
          <a:lstStyle/>
          <a:p>
            <a:r>
              <a:rPr lang="zh-TW" altLang="en-US" sz="1600" dirty="0">
                <a:latin typeface="微軟正黑體" panose="020B0604030504040204" pitchFamily="34" charset="-120"/>
                <a:ea typeface="微軟正黑體" panose="020B0604030504040204" pitchFamily="34" charset="-120"/>
              </a:rPr>
              <a:t>二筆序列值重複取一</a:t>
            </a:r>
          </a:p>
        </p:txBody>
      </p:sp>
    </p:spTree>
    <p:extLst>
      <p:ext uri="{BB962C8B-B14F-4D97-AF65-F5344CB8AC3E}">
        <p14:creationId xmlns:p14="http://schemas.microsoft.com/office/powerpoint/2010/main" val="1149793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BCD8C9-5ABA-4292-BA76-E615AAB56EF6}"/>
              </a:ext>
            </a:extLst>
          </p:cNvPr>
          <p:cNvSpPr>
            <a:spLocks noGrp="1"/>
          </p:cNvSpPr>
          <p:nvPr>
            <p:ph type="title"/>
          </p:nvPr>
        </p:nvSpPr>
        <p:spPr/>
        <p:txBody>
          <a:bodyPr/>
          <a:lstStyle/>
          <a:p>
            <a:r>
              <a:rPr lang="zh-TW" altLang="en-US" dirty="0"/>
              <a:t>正規化的目的</a:t>
            </a:r>
          </a:p>
        </p:txBody>
      </p:sp>
      <p:sp>
        <p:nvSpPr>
          <p:cNvPr id="3" name="內容版面配置區 2">
            <a:extLst>
              <a:ext uri="{FF2B5EF4-FFF2-40B4-BE49-F238E27FC236}">
                <a16:creationId xmlns:a16="http://schemas.microsoft.com/office/drawing/2014/main" id="{0893A130-CDB1-4426-85DA-D5B2B3FEF9C4}"/>
              </a:ext>
            </a:extLst>
          </p:cNvPr>
          <p:cNvSpPr>
            <a:spLocks noGrp="1"/>
          </p:cNvSpPr>
          <p:nvPr>
            <p:ph idx="1"/>
          </p:nvPr>
        </p:nvSpPr>
        <p:spPr/>
        <p:txBody>
          <a:bodyPr/>
          <a:lstStyle/>
          <a:p>
            <a:r>
              <a:rPr lang="zh-TW" altLang="en-US" sz="2400" b="1" dirty="0">
                <a:latin typeface="微軟正黑體" pitchFamily="34" charset="-120"/>
                <a:ea typeface="微軟正黑體" pitchFamily="34" charset="-120"/>
              </a:rPr>
              <a:t>資料不重複儲存</a:t>
            </a:r>
            <a:endParaRPr lang="en-US" altLang="zh-TW" sz="2400" b="1" dirty="0">
              <a:latin typeface="微軟正黑體" pitchFamily="34" charset="-120"/>
              <a:ea typeface="微軟正黑體" pitchFamily="34" charset="-120"/>
            </a:endParaRPr>
          </a:p>
          <a:p>
            <a:pPr lvl="1"/>
            <a:r>
              <a:rPr lang="zh-TW" altLang="en-US" b="1" dirty="0">
                <a:latin typeface="微軟正黑體" pitchFamily="34" charset="-120"/>
              </a:rPr>
              <a:t>浪費空間</a:t>
            </a:r>
            <a:endParaRPr lang="en-US" altLang="zh-TW" b="1" dirty="0">
              <a:latin typeface="微軟正黑體" pitchFamily="34" charset="-120"/>
            </a:endParaRPr>
          </a:p>
          <a:p>
            <a:pPr marL="457200" lvl="1" indent="0">
              <a:buNone/>
            </a:pPr>
            <a:endParaRPr lang="zh-TW" altLang="en-US" b="1" dirty="0">
              <a:latin typeface="微軟正黑體" pitchFamily="34" charset="-120"/>
              <a:ea typeface="微軟正黑體" pitchFamily="34" charset="-120"/>
            </a:endParaRPr>
          </a:p>
          <a:p>
            <a:endParaRPr lang="zh-TW" altLang="en-US" dirty="0"/>
          </a:p>
        </p:txBody>
      </p:sp>
      <p:grpSp>
        <p:nvGrpSpPr>
          <p:cNvPr id="4" name="群組 3">
            <a:extLst>
              <a:ext uri="{FF2B5EF4-FFF2-40B4-BE49-F238E27FC236}">
                <a16:creationId xmlns:a16="http://schemas.microsoft.com/office/drawing/2014/main" id="{9F729C29-1989-4F30-B226-16EFCEF54B87}"/>
              </a:ext>
            </a:extLst>
          </p:cNvPr>
          <p:cNvGrpSpPr/>
          <p:nvPr/>
        </p:nvGrpSpPr>
        <p:grpSpPr>
          <a:xfrm>
            <a:off x="3880104" y="1823311"/>
            <a:ext cx="7473696" cy="4533039"/>
            <a:chOff x="1907704" y="3071812"/>
            <a:chExt cx="5888037" cy="3310334"/>
          </a:xfrm>
        </p:grpSpPr>
        <p:pic>
          <p:nvPicPr>
            <p:cNvPr id="5" name="Picture 13" descr="D:\DB Book\第四版改版資料\資料庫高解析圖表\圖8-2.jpg">
              <a:extLst>
                <a:ext uri="{FF2B5EF4-FFF2-40B4-BE49-F238E27FC236}">
                  <a16:creationId xmlns:a16="http://schemas.microsoft.com/office/drawing/2014/main" id="{AB37FFB3-C756-4347-8E87-96B35617C72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323"/>
            <a:stretch/>
          </p:blipFill>
          <p:spPr bwMode="auto">
            <a:xfrm>
              <a:off x="1907704" y="3071812"/>
              <a:ext cx="5888037" cy="3310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3B3826E7-45DB-4DC4-B4BC-10DDB9D25FFC}"/>
                </a:ext>
              </a:extLst>
            </p:cNvPr>
            <p:cNvSpPr/>
            <p:nvPr/>
          </p:nvSpPr>
          <p:spPr>
            <a:xfrm>
              <a:off x="5311477" y="4682274"/>
              <a:ext cx="2428875" cy="214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7" name="矩形 6">
              <a:extLst>
                <a:ext uri="{FF2B5EF4-FFF2-40B4-BE49-F238E27FC236}">
                  <a16:creationId xmlns:a16="http://schemas.microsoft.com/office/drawing/2014/main" id="{903C0F95-6F3E-4C84-8E37-0D068C412410}"/>
                </a:ext>
              </a:extLst>
            </p:cNvPr>
            <p:cNvSpPr/>
            <p:nvPr/>
          </p:nvSpPr>
          <p:spPr>
            <a:xfrm>
              <a:off x="5311477" y="5877272"/>
              <a:ext cx="2428875" cy="214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sp>
        <p:nvSpPr>
          <p:cNvPr id="8" name="日期版面配置區 7">
            <a:extLst>
              <a:ext uri="{FF2B5EF4-FFF2-40B4-BE49-F238E27FC236}">
                <a16:creationId xmlns:a16="http://schemas.microsoft.com/office/drawing/2014/main" id="{75042BAC-F384-4AB4-873C-B60AA4B60BCE}"/>
              </a:ext>
            </a:extLst>
          </p:cNvPr>
          <p:cNvSpPr>
            <a:spLocks noGrp="1"/>
          </p:cNvSpPr>
          <p:nvPr>
            <p:ph type="dt" sz="half" idx="10"/>
          </p:nvPr>
        </p:nvSpPr>
        <p:spPr/>
        <p:txBody>
          <a:bodyPr/>
          <a:lstStyle/>
          <a:p>
            <a:fld id="{55264E22-6CB1-4806-B869-6CDE6E61B83F}" type="datetime1">
              <a:rPr lang="zh-TW" altLang="en-US" smtClean="0"/>
              <a:t>2025/8/18</a:t>
            </a:fld>
            <a:endParaRPr lang="zh-TW" altLang="en-US"/>
          </a:p>
        </p:txBody>
      </p:sp>
      <p:sp>
        <p:nvSpPr>
          <p:cNvPr id="9" name="投影片編號版面配置區 8">
            <a:extLst>
              <a:ext uri="{FF2B5EF4-FFF2-40B4-BE49-F238E27FC236}">
                <a16:creationId xmlns:a16="http://schemas.microsoft.com/office/drawing/2014/main" id="{B2235E91-D0ED-4463-9ABD-354386AF4FC0}"/>
              </a:ext>
            </a:extLst>
          </p:cNvPr>
          <p:cNvSpPr>
            <a:spLocks noGrp="1"/>
          </p:cNvSpPr>
          <p:nvPr>
            <p:ph type="sldNum" sz="quarter" idx="12"/>
          </p:nvPr>
        </p:nvSpPr>
        <p:spPr/>
        <p:txBody>
          <a:bodyPr/>
          <a:lstStyle/>
          <a:p>
            <a:fld id="{69503A2C-E1F3-41B1-9966-A16D8BBC17EB}" type="slidenum">
              <a:rPr lang="zh-TW" altLang="en-US" smtClean="0"/>
              <a:t>40</a:t>
            </a:fld>
            <a:endParaRPr lang="zh-TW" altLang="en-US"/>
          </a:p>
        </p:txBody>
      </p:sp>
    </p:spTree>
    <p:extLst>
      <p:ext uri="{BB962C8B-B14F-4D97-AF65-F5344CB8AC3E}">
        <p14:creationId xmlns:p14="http://schemas.microsoft.com/office/powerpoint/2010/main" val="2842788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77B989-3ECC-40E8-BA6E-A9CE7A9D5A48}"/>
              </a:ext>
            </a:extLst>
          </p:cNvPr>
          <p:cNvSpPr>
            <a:spLocks noGrp="1"/>
          </p:cNvSpPr>
          <p:nvPr>
            <p:ph type="title"/>
          </p:nvPr>
        </p:nvSpPr>
        <p:spPr>
          <a:xfrm>
            <a:off x="838200" y="87098"/>
            <a:ext cx="10515600" cy="1325563"/>
          </a:xfrm>
        </p:spPr>
        <p:txBody>
          <a:bodyPr/>
          <a:lstStyle/>
          <a:p>
            <a:r>
              <a:rPr lang="zh-TW" altLang="en-US" dirty="0"/>
              <a:t>避免資料更新異常</a:t>
            </a:r>
          </a:p>
        </p:txBody>
      </p:sp>
      <p:sp>
        <p:nvSpPr>
          <p:cNvPr id="7" name="內容版面配置區 6">
            <a:extLst>
              <a:ext uri="{FF2B5EF4-FFF2-40B4-BE49-F238E27FC236}">
                <a16:creationId xmlns:a16="http://schemas.microsoft.com/office/drawing/2014/main" id="{63B64C18-3D33-4D36-B6A6-4FB7EF654460}"/>
              </a:ext>
            </a:extLst>
          </p:cNvPr>
          <p:cNvSpPr>
            <a:spLocks noGrp="1"/>
          </p:cNvSpPr>
          <p:nvPr>
            <p:ph idx="1"/>
          </p:nvPr>
        </p:nvSpPr>
        <p:spPr>
          <a:xfrm>
            <a:off x="838200" y="1108497"/>
            <a:ext cx="10515600" cy="5066620"/>
          </a:xfrm>
        </p:spPr>
        <p:txBody>
          <a:bodyPr>
            <a:normAutofit/>
          </a:bodyPr>
          <a:lstStyle/>
          <a:p>
            <a:pPr>
              <a:lnSpc>
                <a:spcPct val="150000"/>
              </a:lnSpc>
            </a:pPr>
            <a:r>
              <a:rPr lang="zh-TW" altLang="en-US" dirty="0">
                <a:latin typeface="微軟正黑體" panose="020B0604030504040204" pitchFamily="34" charset="-120"/>
                <a:ea typeface="微軟正黑體" panose="020B0604030504040204" pitchFamily="34" charset="-120"/>
              </a:rPr>
              <a:t>新增異常</a:t>
            </a:r>
            <a:endParaRPr lang="en-US" altLang="zh-TW" dirty="0">
              <a:latin typeface="微軟正黑體" panose="020B0604030504040204" pitchFamily="34" charset="-120"/>
              <a:ea typeface="微軟正黑體" panose="020B0604030504040204" pitchFamily="34" charset="-120"/>
            </a:endParaRPr>
          </a:p>
          <a:p>
            <a:pPr lvl="1">
              <a:lnSpc>
                <a:spcPct val="150000"/>
              </a:lnSpc>
            </a:pPr>
            <a:r>
              <a:rPr lang="zh-TW" altLang="en-US" dirty="0">
                <a:latin typeface="微軟正黑體" panose="020B0604030504040204" pitchFamily="34" charset="-120"/>
              </a:rPr>
              <a:t>新增資料時若無法新增完整資料項目</a:t>
            </a:r>
            <a:endParaRPr lang="zh-TW" altLang="en-US" dirty="0">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刪除異常</a:t>
            </a:r>
            <a:endParaRPr lang="en-US" altLang="zh-TW" dirty="0">
              <a:latin typeface="微軟正黑體" panose="020B0604030504040204" pitchFamily="34" charset="-120"/>
              <a:ea typeface="微軟正黑體" panose="020B0604030504040204" pitchFamily="34" charset="-120"/>
            </a:endParaRPr>
          </a:p>
          <a:p>
            <a:pPr lvl="1">
              <a:lnSpc>
                <a:spcPct val="150000"/>
              </a:lnSpc>
            </a:pPr>
            <a:r>
              <a:rPr lang="zh-TW" altLang="en-US" dirty="0">
                <a:latin typeface="微軟正黑體" panose="020B0604030504040204" pitchFamily="34" charset="-120"/>
              </a:rPr>
              <a:t>刪除某些資料時必須同時刪除其他資料以免造成資訊遺失</a:t>
            </a:r>
            <a:endParaRPr lang="zh-TW" altLang="en-US" dirty="0">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修改異常</a:t>
            </a:r>
            <a:endParaRPr lang="en-US" altLang="zh-TW" dirty="0">
              <a:latin typeface="微軟正黑體" panose="020B0604030504040204" pitchFamily="34" charset="-120"/>
              <a:ea typeface="微軟正黑體" panose="020B0604030504040204" pitchFamily="34" charset="-120"/>
            </a:endParaRPr>
          </a:p>
          <a:p>
            <a:pPr lvl="1">
              <a:lnSpc>
                <a:spcPct val="150000"/>
              </a:lnSpc>
            </a:pPr>
            <a:r>
              <a:rPr lang="zh-TW" altLang="en-US" dirty="0">
                <a:latin typeface="微軟正黑體" panose="020B0604030504040204" pitchFamily="34" charset="-120"/>
              </a:rPr>
              <a:t>修改某些資料時必須一併修改其他資料</a:t>
            </a:r>
            <a:endParaRPr lang="zh-TW" altLang="en-US" dirty="0">
              <a:latin typeface="微軟正黑體" panose="020B0604030504040204" pitchFamily="34" charset="-120"/>
              <a:ea typeface="微軟正黑體" panose="020B0604030504040204" pitchFamily="34" charset="-120"/>
            </a:endParaRPr>
          </a:p>
          <a:p>
            <a:pPr marL="457200" lvl="1" indent="0">
              <a:buNone/>
            </a:pPr>
            <a:endParaRPr lang="zh-TW" altLang="en-US" dirty="0">
              <a:latin typeface="微軟正黑體" panose="020B0604030504040204" pitchFamily="34" charset="-120"/>
              <a:ea typeface="微軟正黑體" panose="020B0604030504040204" pitchFamily="34" charset="-120"/>
            </a:endParaRPr>
          </a:p>
          <a:p>
            <a:endParaRPr lang="zh-TW" altLang="en-US" dirty="0"/>
          </a:p>
        </p:txBody>
      </p:sp>
      <p:sp>
        <p:nvSpPr>
          <p:cNvPr id="12" name="日期版面配置區 11">
            <a:extLst>
              <a:ext uri="{FF2B5EF4-FFF2-40B4-BE49-F238E27FC236}">
                <a16:creationId xmlns:a16="http://schemas.microsoft.com/office/drawing/2014/main" id="{F21C46D2-0CC9-47FC-AE74-23F9CA092EEF}"/>
              </a:ext>
            </a:extLst>
          </p:cNvPr>
          <p:cNvSpPr>
            <a:spLocks noGrp="1"/>
          </p:cNvSpPr>
          <p:nvPr>
            <p:ph type="dt" sz="half" idx="10"/>
          </p:nvPr>
        </p:nvSpPr>
        <p:spPr/>
        <p:txBody>
          <a:bodyPr/>
          <a:lstStyle/>
          <a:p>
            <a:fld id="{CDCDAC89-C979-4AB3-BE9B-530B5084FCA2}" type="datetime1">
              <a:rPr lang="zh-TW" altLang="en-US" smtClean="0"/>
              <a:t>2025/8/18</a:t>
            </a:fld>
            <a:endParaRPr lang="zh-TW" altLang="en-US"/>
          </a:p>
        </p:txBody>
      </p:sp>
      <p:sp>
        <p:nvSpPr>
          <p:cNvPr id="13" name="投影片編號版面配置區 12">
            <a:extLst>
              <a:ext uri="{FF2B5EF4-FFF2-40B4-BE49-F238E27FC236}">
                <a16:creationId xmlns:a16="http://schemas.microsoft.com/office/drawing/2014/main" id="{BEEA3FCA-1FF8-4D56-971A-8196A761BE5D}"/>
              </a:ext>
            </a:extLst>
          </p:cNvPr>
          <p:cNvSpPr>
            <a:spLocks noGrp="1"/>
          </p:cNvSpPr>
          <p:nvPr>
            <p:ph type="sldNum" sz="quarter" idx="12"/>
          </p:nvPr>
        </p:nvSpPr>
        <p:spPr/>
        <p:txBody>
          <a:bodyPr/>
          <a:lstStyle/>
          <a:p>
            <a:fld id="{69503A2C-E1F3-41B1-9966-A16D8BBC17EB}" type="slidenum">
              <a:rPr lang="zh-TW" altLang="en-US" smtClean="0"/>
              <a:t>41</a:t>
            </a:fld>
            <a:endParaRPr lang="zh-TW" altLang="en-US"/>
          </a:p>
        </p:txBody>
      </p:sp>
    </p:spTree>
    <p:extLst>
      <p:ext uri="{BB962C8B-B14F-4D97-AF65-F5344CB8AC3E}">
        <p14:creationId xmlns:p14="http://schemas.microsoft.com/office/powerpoint/2010/main" val="2134967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E92A6468-4F7D-4580-A72F-BCF373F0276E}"/>
              </a:ext>
            </a:extLst>
          </p:cNvPr>
          <p:cNvGraphicFramePr>
            <a:graphicFrameLocks noGrp="1"/>
          </p:cNvGraphicFramePr>
          <p:nvPr>
            <p:ph idx="4294967295"/>
          </p:nvPr>
        </p:nvGraphicFramePr>
        <p:xfrm>
          <a:off x="927924" y="622487"/>
          <a:ext cx="7569199" cy="1885950"/>
        </p:xfrm>
        <a:graphic>
          <a:graphicData uri="http://schemas.openxmlformats.org/drawingml/2006/table">
            <a:tbl>
              <a:tblPr/>
              <a:tblGrid>
                <a:gridCol w="1010922">
                  <a:extLst>
                    <a:ext uri="{9D8B030D-6E8A-4147-A177-3AD203B41FA5}">
                      <a16:colId xmlns:a16="http://schemas.microsoft.com/office/drawing/2014/main" val="171538663"/>
                    </a:ext>
                  </a:extLst>
                </a:gridCol>
                <a:gridCol w="1010922">
                  <a:extLst>
                    <a:ext uri="{9D8B030D-6E8A-4147-A177-3AD203B41FA5}">
                      <a16:colId xmlns:a16="http://schemas.microsoft.com/office/drawing/2014/main" val="4211466432"/>
                    </a:ext>
                  </a:extLst>
                </a:gridCol>
                <a:gridCol w="1478235">
                  <a:extLst>
                    <a:ext uri="{9D8B030D-6E8A-4147-A177-3AD203B41FA5}">
                      <a16:colId xmlns:a16="http://schemas.microsoft.com/office/drawing/2014/main" val="1580329767"/>
                    </a:ext>
                  </a:extLst>
                </a:gridCol>
                <a:gridCol w="1017280">
                  <a:extLst>
                    <a:ext uri="{9D8B030D-6E8A-4147-A177-3AD203B41FA5}">
                      <a16:colId xmlns:a16="http://schemas.microsoft.com/office/drawing/2014/main" val="1452829800"/>
                    </a:ext>
                  </a:extLst>
                </a:gridCol>
                <a:gridCol w="1017280">
                  <a:extLst>
                    <a:ext uri="{9D8B030D-6E8A-4147-A177-3AD203B41FA5}">
                      <a16:colId xmlns:a16="http://schemas.microsoft.com/office/drawing/2014/main" val="672552054"/>
                    </a:ext>
                  </a:extLst>
                </a:gridCol>
                <a:gridCol w="1017280">
                  <a:extLst>
                    <a:ext uri="{9D8B030D-6E8A-4147-A177-3AD203B41FA5}">
                      <a16:colId xmlns:a16="http://schemas.microsoft.com/office/drawing/2014/main" val="1689783926"/>
                    </a:ext>
                  </a:extLst>
                </a:gridCol>
                <a:gridCol w="1017280">
                  <a:extLst>
                    <a:ext uri="{9D8B030D-6E8A-4147-A177-3AD203B41FA5}">
                      <a16:colId xmlns:a16="http://schemas.microsoft.com/office/drawing/2014/main" val="719285008"/>
                    </a:ext>
                  </a:extLst>
                </a:gridCol>
              </a:tblGrid>
              <a:tr h="209550">
                <a:tc gridSpan="2">
                  <a:txBody>
                    <a:bodyPr/>
                    <a:lstStyle/>
                    <a:p>
                      <a:pPr algn="ctr" fontAlgn="ctr"/>
                      <a:r>
                        <a:rPr lang="en-US" sz="1200" b="1" i="0" u="none" strike="noStrike">
                          <a:solidFill>
                            <a:srgbClr val="000000"/>
                          </a:solidFill>
                          <a:effectLst/>
                          <a:latin typeface="新細明體" panose="02020500000000000000" pitchFamily="18" charset="-120"/>
                          <a:ea typeface="新細明體" panose="02020500000000000000" pitchFamily="18" charset="-120"/>
                        </a:rPr>
                        <a:t>transactionMember</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TW" altLang="en-US"/>
                    </a:p>
                  </a:txBody>
                  <a:tcP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2291106"/>
                  </a:ext>
                </a:extLst>
              </a:tr>
              <a:tr h="209550">
                <a:tc>
                  <a:txBody>
                    <a:bodyPr/>
                    <a:lstStyle/>
                    <a:p>
                      <a:pPr algn="ctr" fontAlgn="ctr"/>
                      <a:r>
                        <a:rPr lang="en-US" sz="1200" b="0" i="0" u="none" strike="noStrike" dirty="0" err="1">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tNo</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method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transTime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667147195"/>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91100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2005/2/2  18:30:00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a0911234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A122555888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1980/12/12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990970"/>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92666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2005/10/10  22:10:30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c0927777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B123123123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1982/6/6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931176"/>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91888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fax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2005/9/10 10:10:00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a0910111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A220123456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Jenny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1979/1/1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1803577"/>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92333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email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2005/10/15 09:00:00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c0927777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B123123123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Su</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1982/6/6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8265047"/>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90111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2005/5/5 12:30:30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b0905555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C200456789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Jennifer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1974/3/4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213804"/>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92555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2005/11/11 09:10:00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b0922468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R100200300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Jackson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1980/3/30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8967427"/>
                  </a:ext>
                </a:extLst>
              </a:tr>
              <a:tr h="209550">
                <a:tc>
                  <a:txBody>
                    <a:bodyPr/>
                    <a:lstStyle/>
                    <a:p>
                      <a:pPr algn="ctr" fontAlgn="ctr"/>
                      <a:r>
                        <a:rPr lang="en-US" altLang="zh-TW" sz="1200" b="1" i="0" u="none" strike="noStrike">
                          <a:solidFill>
                            <a:srgbClr val="FF0000"/>
                          </a:solidFill>
                          <a:effectLst/>
                          <a:latin typeface="Times New Roman" panose="02020603050405020304" pitchFamily="18" charset="0"/>
                          <a:ea typeface="新細明體" panose="02020500000000000000" pitchFamily="18" charset="-120"/>
                          <a:cs typeface="Times New Roman" panose="02020603050405020304" pitchFamily="18" charset="0"/>
                        </a:rPr>
                        <a:t>93000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FF0000"/>
                          </a:solidFill>
                          <a:effectLst/>
                          <a:latin typeface="Times New Roman" panose="02020603050405020304" pitchFamily="18" charset="0"/>
                          <a:ea typeface="新細明體" panose="02020500000000000000" pitchFamily="18" charset="-120"/>
                          <a:cs typeface="Times New Roman" panose="02020603050405020304" pitchFamily="18"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zh-TW" altLang="en-US" sz="1200" b="1" i="0" u="none" strike="noStrike" dirty="0">
                          <a:solidFill>
                            <a:srgbClr val="FF0000"/>
                          </a:solidFill>
                          <a:effectLst/>
                          <a:latin typeface="Times New Roman" panose="02020603050405020304" pitchFamily="18" charset="0"/>
                          <a:ea typeface="新細明體" panose="02020500000000000000" pitchFamily="18" charset="-120"/>
                          <a:cs typeface="Times New Roman" panose="02020603050405020304" pitchFamily="18"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1" i="0" u="none" strike="noStrike">
                          <a:solidFill>
                            <a:srgbClr val="FF0000"/>
                          </a:solidFill>
                          <a:effectLst/>
                          <a:latin typeface="Times New Roman" panose="02020603050405020304" pitchFamily="18" charset="0"/>
                          <a:ea typeface="新細明體" panose="02020500000000000000" pitchFamily="18" charset="-120"/>
                          <a:cs typeface="Times New Roman" panose="02020603050405020304" pitchFamily="18" charset="0"/>
                        </a:rPr>
                        <a:t>c0927777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200" b="1" i="0" u="none" strike="noStrike" dirty="0">
                          <a:solidFill>
                            <a:srgbClr val="FF0000"/>
                          </a:solidFill>
                          <a:effectLst/>
                          <a:latin typeface="Times New Roman" panose="02020603050405020304" pitchFamily="18" charset="0"/>
                          <a:ea typeface="新細明體" panose="02020500000000000000" pitchFamily="18" charset="-120"/>
                          <a:cs typeface="Times New Roman" panose="02020603050405020304" pitchFamily="18"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200" b="1" i="0" u="none" strike="noStrike" dirty="0">
                          <a:solidFill>
                            <a:srgbClr val="FF0000"/>
                          </a:solidFill>
                          <a:effectLst/>
                          <a:latin typeface="Times New Roman" panose="02020603050405020304" pitchFamily="18" charset="0"/>
                          <a:ea typeface="新細明體" panose="02020500000000000000" pitchFamily="18" charset="-120"/>
                          <a:cs typeface="Times New Roman" panose="02020603050405020304" pitchFamily="18" charset="0"/>
                        </a:rPr>
                        <a:t>Chen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TW" altLang="en-US" sz="1200" b="1" i="0" u="none" strike="noStrike" dirty="0">
                          <a:solidFill>
                            <a:srgbClr val="FF0000"/>
                          </a:solidFill>
                          <a:effectLst/>
                          <a:latin typeface="Times New Roman" panose="02020603050405020304" pitchFamily="18" charset="0"/>
                          <a:ea typeface="新細明體" panose="02020500000000000000" pitchFamily="18" charset="-120"/>
                          <a:cs typeface="Times New Roman" panose="02020603050405020304" pitchFamily="18"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060469642"/>
                  </a:ext>
                </a:extLst>
              </a:tr>
            </a:tbl>
          </a:graphicData>
        </a:graphic>
      </p:graphicFrame>
      <p:graphicFrame>
        <p:nvGraphicFramePr>
          <p:cNvPr id="5" name="表格 4">
            <a:extLst>
              <a:ext uri="{FF2B5EF4-FFF2-40B4-BE49-F238E27FC236}">
                <a16:creationId xmlns:a16="http://schemas.microsoft.com/office/drawing/2014/main" id="{1191770E-2D08-4E34-A83F-C45C91D09BA6}"/>
              </a:ext>
            </a:extLst>
          </p:cNvPr>
          <p:cNvGraphicFramePr>
            <a:graphicFrameLocks noGrp="1"/>
          </p:cNvGraphicFramePr>
          <p:nvPr/>
        </p:nvGraphicFramePr>
        <p:xfrm>
          <a:off x="927925" y="2757231"/>
          <a:ext cx="7569200" cy="1466850"/>
        </p:xfrm>
        <a:graphic>
          <a:graphicData uri="http://schemas.openxmlformats.org/drawingml/2006/table">
            <a:tbl>
              <a:tblPr/>
              <a:tblGrid>
                <a:gridCol w="1015574">
                  <a:extLst>
                    <a:ext uri="{9D8B030D-6E8A-4147-A177-3AD203B41FA5}">
                      <a16:colId xmlns:a16="http://schemas.microsoft.com/office/drawing/2014/main" val="2411584599"/>
                    </a:ext>
                  </a:extLst>
                </a:gridCol>
                <a:gridCol w="1015574">
                  <a:extLst>
                    <a:ext uri="{9D8B030D-6E8A-4147-A177-3AD203B41FA5}">
                      <a16:colId xmlns:a16="http://schemas.microsoft.com/office/drawing/2014/main" val="4252162130"/>
                    </a:ext>
                  </a:extLst>
                </a:gridCol>
                <a:gridCol w="1475756">
                  <a:extLst>
                    <a:ext uri="{9D8B030D-6E8A-4147-A177-3AD203B41FA5}">
                      <a16:colId xmlns:a16="http://schemas.microsoft.com/office/drawing/2014/main" val="2885919471"/>
                    </a:ext>
                  </a:extLst>
                </a:gridCol>
                <a:gridCol w="1015574">
                  <a:extLst>
                    <a:ext uri="{9D8B030D-6E8A-4147-A177-3AD203B41FA5}">
                      <a16:colId xmlns:a16="http://schemas.microsoft.com/office/drawing/2014/main" val="2831785058"/>
                    </a:ext>
                  </a:extLst>
                </a:gridCol>
                <a:gridCol w="1015574">
                  <a:extLst>
                    <a:ext uri="{9D8B030D-6E8A-4147-A177-3AD203B41FA5}">
                      <a16:colId xmlns:a16="http://schemas.microsoft.com/office/drawing/2014/main" val="2609511293"/>
                    </a:ext>
                  </a:extLst>
                </a:gridCol>
                <a:gridCol w="1015574">
                  <a:extLst>
                    <a:ext uri="{9D8B030D-6E8A-4147-A177-3AD203B41FA5}">
                      <a16:colId xmlns:a16="http://schemas.microsoft.com/office/drawing/2014/main" val="281428815"/>
                    </a:ext>
                  </a:extLst>
                </a:gridCol>
                <a:gridCol w="1015574">
                  <a:extLst>
                    <a:ext uri="{9D8B030D-6E8A-4147-A177-3AD203B41FA5}">
                      <a16:colId xmlns:a16="http://schemas.microsoft.com/office/drawing/2014/main" val="1717380715"/>
                    </a:ext>
                  </a:extLst>
                </a:gridCol>
              </a:tblGrid>
              <a:tr h="209550">
                <a:tc>
                  <a:txBody>
                    <a:bodyPr/>
                    <a:lstStyle/>
                    <a:p>
                      <a:pPr algn="ctr" fontAlgn="ctr"/>
                      <a:r>
                        <a:rPr lang="en-US" sz="1200" b="0" i="0" u="none" strike="noStrike" dirty="0" err="1">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tNo</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method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transTime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758294640"/>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91100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2005/2/2  18:30:00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a0911234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A122555888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1980/12/12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9552549"/>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92666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2005/10/10  22:10:30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c0927777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B123123123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1982/6/6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4411673"/>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91888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fax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2005/9/10 10:10:00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a0910111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A220123456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Jenny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1979/1/1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5349665"/>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92333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email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2005/10/15 09:00:00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c0927777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B123123123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Su</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1982/6/6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9521097"/>
                  </a:ext>
                </a:extLst>
              </a:tr>
              <a:tr h="209550">
                <a:tc>
                  <a:txBody>
                    <a:bodyPr/>
                    <a:lstStyle/>
                    <a:p>
                      <a:pPr algn="ctr" fontAlgn="ctr"/>
                      <a:r>
                        <a:rPr lang="en-US" altLang="zh-TW" sz="1200" b="0" i="0" u="none" strike="sngStrike" dirty="0">
                          <a:solidFill>
                            <a:srgbClr val="000000"/>
                          </a:solidFill>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90111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sngStrike" dirty="0">
                          <a:solidFill>
                            <a:srgbClr val="000000"/>
                          </a:solidFill>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TW" sz="1200" b="0" i="0" u="none" strike="sngStrike" dirty="0">
                          <a:solidFill>
                            <a:srgbClr val="000000"/>
                          </a:solidFill>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2005/5/5 12:30:30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sngStrike" dirty="0">
                          <a:solidFill>
                            <a:srgbClr val="000000"/>
                          </a:solidFill>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b0905555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sngStrike" dirty="0">
                          <a:solidFill>
                            <a:srgbClr val="000000"/>
                          </a:solidFill>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C200456789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sngStrike" dirty="0">
                          <a:solidFill>
                            <a:srgbClr val="000000"/>
                          </a:solidFill>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Jennifer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TW" sz="1200" b="0" i="0" u="none" strike="sngStrike" dirty="0">
                          <a:solidFill>
                            <a:srgbClr val="000000"/>
                          </a:solidFill>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1974/3/4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542503953"/>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92555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2005/11/11 09:10:00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b0922468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R100200300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Jackson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1980/3/30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2797058"/>
                  </a:ext>
                </a:extLst>
              </a:tr>
            </a:tbl>
          </a:graphicData>
        </a:graphic>
      </p:graphicFrame>
      <p:graphicFrame>
        <p:nvGraphicFramePr>
          <p:cNvPr id="6" name="表格 5">
            <a:extLst>
              <a:ext uri="{FF2B5EF4-FFF2-40B4-BE49-F238E27FC236}">
                <a16:creationId xmlns:a16="http://schemas.microsoft.com/office/drawing/2014/main" id="{40FF029B-FFDE-406F-A523-14841786AD1C}"/>
              </a:ext>
            </a:extLst>
          </p:cNvPr>
          <p:cNvGraphicFramePr>
            <a:graphicFrameLocks noGrp="1"/>
          </p:cNvGraphicFramePr>
          <p:nvPr/>
        </p:nvGraphicFramePr>
        <p:xfrm>
          <a:off x="927924" y="4409890"/>
          <a:ext cx="7569199" cy="1466850"/>
        </p:xfrm>
        <a:graphic>
          <a:graphicData uri="http://schemas.openxmlformats.org/drawingml/2006/table">
            <a:tbl>
              <a:tblPr/>
              <a:tblGrid>
                <a:gridCol w="1010922">
                  <a:extLst>
                    <a:ext uri="{9D8B030D-6E8A-4147-A177-3AD203B41FA5}">
                      <a16:colId xmlns:a16="http://schemas.microsoft.com/office/drawing/2014/main" val="1095942958"/>
                    </a:ext>
                  </a:extLst>
                </a:gridCol>
                <a:gridCol w="1010922">
                  <a:extLst>
                    <a:ext uri="{9D8B030D-6E8A-4147-A177-3AD203B41FA5}">
                      <a16:colId xmlns:a16="http://schemas.microsoft.com/office/drawing/2014/main" val="2245901211"/>
                    </a:ext>
                  </a:extLst>
                </a:gridCol>
                <a:gridCol w="1478235">
                  <a:extLst>
                    <a:ext uri="{9D8B030D-6E8A-4147-A177-3AD203B41FA5}">
                      <a16:colId xmlns:a16="http://schemas.microsoft.com/office/drawing/2014/main" val="3400957518"/>
                    </a:ext>
                  </a:extLst>
                </a:gridCol>
                <a:gridCol w="1017280">
                  <a:extLst>
                    <a:ext uri="{9D8B030D-6E8A-4147-A177-3AD203B41FA5}">
                      <a16:colId xmlns:a16="http://schemas.microsoft.com/office/drawing/2014/main" val="804890264"/>
                    </a:ext>
                  </a:extLst>
                </a:gridCol>
                <a:gridCol w="1017280">
                  <a:extLst>
                    <a:ext uri="{9D8B030D-6E8A-4147-A177-3AD203B41FA5}">
                      <a16:colId xmlns:a16="http://schemas.microsoft.com/office/drawing/2014/main" val="585434385"/>
                    </a:ext>
                  </a:extLst>
                </a:gridCol>
                <a:gridCol w="1017280">
                  <a:extLst>
                    <a:ext uri="{9D8B030D-6E8A-4147-A177-3AD203B41FA5}">
                      <a16:colId xmlns:a16="http://schemas.microsoft.com/office/drawing/2014/main" val="1775241265"/>
                    </a:ext>
                  </a:extLst>
                </a:gridCol>
                <a:gridCol w="1017280">
                  <a:extLst>
                    <a:ext uri="{9D8B030D-6E8A-4147-A177-3AD203B41FA5}">
                      <a16:colId xmlns:a16="http://schemas.microsoft.com/office/drawing/2014/main" val="2058096333"/>
                    </a:ext>
                  </a:extLst>
                </a:gridCol>
              </a:tblGrid>
              <a:tr h="209550">
                <a:tc>
                  <a:txBody>
                    <a:bodyPr/>
                    <a:lstStyle/>
                    <a:p>
                      <a:pPr algn="ctr" fontAlgn="ctr"/>
                      <a:r>
                        <a:rPr lang="en-US" sz="1200" b="0" i="0" u="none" strike="noStrike" dirty="0" err="1">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tNo</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method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transTime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pID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163877819"/>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91100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2005/2/2  18:30:00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a0911234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A122555888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Tony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1980/12/12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3288032"/>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92666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2005/10/10  22:10:30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c0927777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B123123123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1982/6/6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3022091"/>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91888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fax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2005/9/10 10:10:00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a0910111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A220123456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Jenny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1979/1/1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1322780"/>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92333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email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2005/10/15 09:00:00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c0927777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B123123123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Huang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1982/6/6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280562"/>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90111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2005/5/5 12:30:30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b0905555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C200456789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Jennifer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1974/3/4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6844514"/>
                  </a:ext>
                </a:extLst>
              </a:tr>
              <a:tr h="209550">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92555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2005/11/11 09:10:00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b0922468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R100200300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Jackson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1980/3/30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5500782"/>
                  </a:ext>
                </a:extLst>
              </a:tr>
            </a:tbl>
          </a:graphicData>
        </a:graphic>
      </p:graphicFrame>
      <p:sp>
        <p:nvSpPr>
          <p:cNvPr id="7" name="文字方塊 6">
            <a:extLst>
              <a:ext uri="{FF2B5EF4-FFF2-40B4-BE49-F238E27FC236}">
                <a16:creationId xmlns:a16="http://schemas.microsoft.com/office/drawing/2014/main" id="{3C0A525C-3D99-42BF-A249-56C8CB5CED70}"/>
              </a:ext>
            </a:extLst>
          </p:cNvPr>
          <p:cNvSpPr txBox="1"/>
          <p:nvPr/>
        </p:nvSpPr>
        <p:spPr>
          <a:xfrm>
            <a:off x="8722425" y="1531917"/>
            <a:ext cx="3185487" cy="369332"/>
          </a:xfrm>
          <a:prstGeom prst="rect">
            <a:avLst/>
          </a:prstGeom>
          <a:noFill/>
        </p:spPr>
        <p:txBody>
          <a:bodyPr wrap="none" rtlCol="0">
            <a:spAutoFit/>
          </a:bodyPr>
          <a:lstStyle/>
          <a:p>
            <a:r>
              <a:rPr lang="zh-TW" altLang="en-US" dirty="0">
                <a:solidFill>
                  <a:srgbClr val="00B050"/>
                </a:solidFill>
                <a:latin typeface="標楷體" panose="03000509000000000000" pitchFamily="65" charset="-120"/>
                <a:ea typeface="標楷體" panose="03000509000000000000" pitchFamily="65" charset="-120"/>
              </a:rPr>
              <a:t>新增資料造成會員資訊不一致</a:t>
            </a:r>
          </a:p>
        </p:txBody>
      </p:sp>
      <p:sp>
        <p:nvSpPr>
          <p:cNvPr id="8" name="文字方塊 7">
            <a:extLst>
              <a:ext uri="{FF2B5EF4-FFF2-40B4-BE49-F238E27FC236}">
                <a16:creationId xmlns:a16="http://schemas.microsoft.com/office/drawing/2014/main" id="{DB1BCA03-5CD8-48F9-906D-ADFD0934FE77}"/>
              </a:ext>
            </a:extLst>
          </p:cNvPr>
          <p:cNvSpPr txBox="1"/>
          <p:nvPr/>
        </p:nvSpPr>
        <p:spPr>
          <a:xfrm>
            <a:off x="8722425" y="3429000"/>
            <a:ext cx="3185487" cy="369332"/>
          </a:xfrm>
          <a:prstGeom prst="rect">
            <a:avLst/>
          </a:prstGeom>
          <a:noFill/>
        </p:spPr>
        <p:txBody>
          <a:bodyPr wrap="none" rtlCol="0">
            <a:spAutoFit/>
          </a:bodyPr>
          <a:lstStyle/>
          <a:p>
            <a:r>
              <a:rPr lang="zh-TW" altLang="en-US" dirty="0">
                <a:solidFill>
                  <a:srgbClr val="00B050"/>
                </a:solidFill>
                <a:latin typeface="標楷體" panose="03000509000000000000" pitchFamily="65" charset="-120"/>
                <a:ea typeface="標楷體" panose="03000509000000000000" pitchFamily="65" charset="-120"/>
              </a:rPr>
              <a:t>刪除資料後將會員資料也刪除</a:t>
            </a:r>
          </a:p>
        </p:txBody>
      </p:sp>
      <p:sp>
        <p:nvSpPr>
          <p:cNvPr id="9" name="文字方塊 8">
            <a:extLst>
              <a:ext uri="{FF2B5EF4-FFF2-40B4-BE49-F238E27FC236}">
                <a16:creationId xmlns:a16="http://schemas.microsoft.com/office/drawing/2014/main" id="{DFAA548B-E00F-44D2-A861-B1D316F56B40}"/>
              </a:ext>
            </a:extLst>
          </p:cNvPr>
          <p:cNvSpPr txBox="1"/>
          <p:nvPr/>
        </p:nvSpPr>
        <p:spPr>
          <a:xfrm>
            <a:off x="8722425" y="5088577"/>
            <a:ext cx="3416320" cy="369332"/>
          </a:xfrm>
          <a:prstGeom prst="rect">
            <a:avLst/>
          </a:prstGeom>
          <a:noFill/>
        </p:spPr>
        <p:txBody>
          <a:bodyPr wrap="none" rtlCol="0">
            <a:spAutoFit/>
          </a:bodyPr>
          <a:lstStyle/>
          <a:p>
            <a:r>
              <a:rPr lang="zh-TW" altLang="en-US" dirty="0">
                <a:solidFill>
                  <a:srgbClr val="00B050"/>
                </a:solidFill>
                <a:latin typeface="標楷體" panose="03000509000000000000" pitchFamily="65" charset="-120"/>
                <a:ea typeface="標楷體" panose="03000509000000000000" pitchFamily="65" charset="-120"/>
              </a:rPr>
              <a:t>修改資料後造成會員資料不一致</a:t>
            </a:r>
          </a:p>
        </p:txBody>
      </p:sp>
      <p:sp>
        <p:nvSpPr>
          <p:cNvPr id="10" name="日期版面配置區 9">
            <a:extLst>
              <a:ext uri="{FF2B5EF4-FFF2-40B4-BE49-F238E27FC236}">
                <a16:creationId xmlns:a16="http://schemas.microsoft.com/office/drawing/2014/main" id="{454429B3-B351-4B49-AB02-138125D6ACBD}"/>
              </a:ext>
            </a:extLst>
          </p:cNvPr>
          <p:cNvSpPr>
            <a:spLocks noGrp="1"/>
          </p:cNvSpPr>
          <p:nvPr>
            <p:ph type="dt" sz="half" idx="10"/>
          </p:nvPr>
        </p:nvSpPr>
        <p:spPr/>
        <p:txBody>
          <a:bodyPr/>
          <a:lstStyle/>
          <a:p>
            <a:fld id="{EDE5B2CF-2F10-4AF9-BDF5-08D6A4381600}" type="datetime1">
              <a:rPr lang="zh-TW" altLang="en-US" smtClean="0"/>
              <a:t>2025/8/18</a:t>
            </a:fld>
            <a:endParaRPr lang="zh-TW" altLang="en-US"/>
          </a:p>
        </p:txBody>
      </p:sp>
      <p:sp>
        <p:nvSpPr>
          <p:cNvPr id="11" name="投影片編號版面配置區 10">
            <a:extLst>
              <a:ext uri="{FF2B5EF4-FFF2-40B4-BE49-F238E27FC236}">
                <a16:creationId xmlns:a16="http://schemas.microsoft.com/office/drawing/2014/main" id="{B249246F-FDDC-4378-9E4C-2898387720C1}"/>
              </a:ext>
            </a:extLst>
          </p:cNvPr>
          <p:cNvSpPr>
            <a:spLocks noGrp="1"/>
          </p:cNvSpPr>
          <p:nvPr>
            <p:ph type="sldNum" sz="quarter" idx="12"/>
          </p:nvPr>
        </p:nvSpPr>
        <p:spPr/>
        <p:txBody>
          <a:bodyPr/>
          <a:lstStyle/>
          <a:p>
            <a:fld id="{69503A2C-E1F3-41B1-9966-A16D8BBC17EB}" type="slidenum">
              <a:rPr lang="zh-TW" altLang="en-US" smtClean="0"/>
              <a:t>42</a:t>
            </a:fld>
            <a:endParaRPr lang="zh-TW" altLang="en-US"/>
          </a:p>
        </p:txBody>
      </p:sp>
    </p:spTree>
    <p:extLst>
      <p:ext uri="{BB962C8B-B14F-4D97-AF65-F5344CB8AC3E}">
        <p14:creationId xmlns:p14="http://schemas.microsoft.com/office/powerpoint/2010/main" val="220479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DBB1C2-28E0-45AF-8154-8747EB4F3D67}"/>
              </a:ext>
            </a:extLst>
          </p:cNvPr>
          <p:cNvSpPr>
            <a:spLocks noGrp="1"/>
          </p:cNvSpPr>
          <p:nvPr>
            <p:ph type="title"/>
          </p:nvPr>
        </p:nvSpPr>
        <p:spPr/>
        <p:txBody>
          <a:bodyPr/>
          <a:lstStyle/>
          <a:p>
            <a:r>
              <a:rPr lang="zh-TW" altLang="en-US" dirty="0"/>
              <a:t>屬性值為空值</a:t>
            </a:r>
          </a:p>
        </p:txBody>
      </p:sp>
      <p:sp>
        <p:nvSpPr>
          <p:cNvPr id="3" name="內容版面配置區 2">
            <a:extLst>
              <a:ext uri="{FF2B5EF4-FFF2-40B4-BE49-F238E27FC236}">
                <a16:creationId xmlns:a16="http://schemas.microsoft.com/office/drawing/2014/main" id="{9393C9F3-4955-48BA-98E6-8682DA887724}"/>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設計不良的綱目可能會造成有些屬性有許多空值</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浪費空間 </a:t>
            </a:r>
          </a:p>
          <a:p>
            <a:pPr lvl="1"/>
            <a:r>
              <a:rPr lang="zh-TW" altLang="en-US" dirty="0">
                <a:latin typeface="微軟正黑體" panose="020B0604030504040204" pitchFamily="34" charset="-120"/>
                <a:ea typeface="微軟正黑體" panose="020B0604030504040204" pitchFamily="34" charset="-120"/>
              </a:rPr>
              <a:t>彙總函數應用在有空值的屬性時，其意義不明確</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空值的含義不唯一 </a:t>
            </a:r>
          </a:p>
          <a:p>
            <a:endParaRPr lang="zh-TW" altLang="en-US" dirty="0"/>
          </a:p>
        </p:txBody>
      </p:sp>
      <p:pic>
        <p:nvPicPr>
          <p:cNvPr id="4" name="圖片 3">
            <a:extLst>
              <a:ext uri="{FF2B5EF4-FFF2-40B4-BE49-F238E27FC236}">
                <a16:creationId xmlns:a16="http://schemas.microsoft.com/office/drawing/2014/main" id="{53A1E115-0E93-4008-8707-6FF6FBAB7778}"/>
              </a:ext>
            </a:extLst>
          </p:cNvPr>
          <p:cNvPicPr>
            <a:picLocks noChangeAspect="1"/>
          </p:cNvPicPr>
          <p:nvPr/>
        </p:nvPicPr>
        <p:blipFill>
          <a:blip r:embed="rId2"/>
          <a:stretch>
            <a:fillRect/>
          </a:stretch>
        </p:blipFill>
        <p:spPr>
          <a:xfrm>
            <a:off x="5217217" y="3046425"/>
            <a:ext cx="5395428" cy="3542083"/>
          </a:xfrm>
          <a:prstGeom prst="rect">
            <a:avLst/>
          </a:prstGeom>
        </p:spPr>
      </p:pic>
      <p:sp>
        <p:nvSpPr>
          <p:cNvPr id="5" name="文字方塊 4">
            <a:extLst>
              <a:ext uri="{FF2B5EF4-FFF2-40B4-BE49-F238E27FC236}">
                <a16:creationId xmlns:a16="http://schemas.microsoft.com/office/drawing/2014/main" id="{1BE63DF1-19E4-45BA-BBBB-31C0A29487BE}"/>
              </a:ext>
            </a:extLst>
          </p:cNvPr>
          <p:cNvSpPr txBox="1"/>
          <p:nvPr/>
        </p:nvSpPr>
        <p:spPr>
          <a:xfrm>
            <a:off x="1783242" y="3526972"/>
            <a:ext cx="3141023" cy="2031325"/>
          </a:xfrm>
          <a:prstGeom prst="rect">
            <a:avLst/>
          </a:prstGeom>
          <a:noFill/>
        </p:spPr>
        <p:txBody>
          <a:bodyPr wrap="square" rtlCol="0">
            <a:spAutoFit/>
          </a:bodyPr>
          <a:lstStyle/>
          <a:p>
            <a:r>
              <a:rPr lang="zh-TW" altLang="en-US" dirty="0">
                <a:solidFill>
                  <a:srgbClr val="C00000"/>
                </a:solidFill>
                <a:latin typeface="標楷體" panose="03000509000000000000" pitchFamily="65" charset="-120"/>
                <a:ea typeface="標楷體" panose="03000509000000000000" pitchFamily="65" charset="-120"/>
              </a:rPr>
              <a:t>當書籍商品的作者為多值時，如果關聯綱目設定</a:t>
            </a:r>
            <a:r>
              <a:rPr lang="en-US" altLang="zh-TW" dirty="0">
                <a:solidFill>
                  <a:srgbClr val="C00000"/>
                </a:solidFill>
                <a:latin typeface="標楷體" panose="03000509000000000000" pitchFamily="65" charset="-120"/>
                <a:ea typeface="標楷體" panose="03000509000000000000" pitchFamily="65" charset="-120"/>
              </a:rPr>
              <a:t>4</a:t>
            </a:r>
            <a:r>
              <a:rPr lang="zh-TW" altLang="en-US" dirty="0">
                <a:solidFill>
                  <a:srgbClr val="C00000"/>
                </a:solidFill>
                <a:latin typeface="標楷體" panose="03000509000000000000" pitchFamily="65" charset="-120"/>
                <a:ea typeface="標楷體" panose="03000509000000000000" pitchFamily="65" charset="-120"/>
              </a:rPr>
              <a:t>個作者欄位，而書籍一般僅有一至二個作者，將造成資料表出現許多空值。或若有一本書有</a:t>
            </a:r>
            <a:r>
              <a:rPr lang="en-US" altLang="zh-TW" dirty="0">
                <a:solidFill>
                  <a:srgbClr val="C00000"/>
                </a:solidFill>
                <a:latin typeface="標楷體" panose="03000509000000000000" pitchFamily="65" charset="-120"/>
                <a:ea typeface="標楷體" panose="03000509000000000000" pitchFamily="65" charset="-120"/>
              </a:rPr>
              <a:t>5</a:t>
            </a:r>
            <a:r>
              <a:rPr lang="zh-TW" altLang="en-US" dirty="0">
                <a:solidFill>
                  <a:srgbClr val="C00000"/>
                </a:solidFill>
                <a:latin typeface="標楷體" panose="03000509000000000000" pitchFamily="65" charset="-120"/>
                <a:ea typeface="標楷體" panose="03000509000000000000" pitchFamily="65" charset="-120"/>
              </a:rPr>
              <a:t>位作者則無法完整記錄作者資訊</a:t>
            </a:r>
          </a:p>
        </p:txBody>
      </p:sp>
      <p:sp>
        <p:nvSpPr>
          <p:cNvPr id="6" name="日期版面配置區 5">
            <a:extLst>
              <a:ext uri="{FF2B5EF4-FFF2-40B4-BE49-F238E27FC236}">
                <a16:creationId xmlns:a16="http://schemas.microsoft.com/office/drawing/2014/main" id="{8871BA01-E0B5-470C-94F0-E89D4C004DB1}"/>
              </a:ext>
            </a:extLst>
          </p:cNvPr>
          <p:cNvSpPr>
            <a:spLocks noGrp="1"/>
          </p:cNvSpPr>
          <p:nvPr>
            <p:ph type="dt" sz="half" idx="10"/>
          </p:nvPr>
        </p:nvSpPr>
        <p:spPr/>
        <p:txBody>
          <a:bodyPr/>
          <a:lstStyle/>
          <a:p>
            <a:fld id="{26EA2F55-2285-4240-B0B8-8012696C6DE5}" type="datetime1">
              <a:rPr lang="zh-TW" altLang="en-US" smtClean="0"/>
              <a:t>2025/8/18</a:t>
            </a:fld>
            <a:endParaRPr lang="zh-TW" altLang="en-US"/>
          </a:p>
        </p:txBody>
      </p:sp>
      <p:sp>
        <p:nvSpPr>
          <p:cNvPr id="7" name="投影片編號版面配置區 6">
            <a:extLst>
              <a:ext uri="{FF2B5EF4-FFF2-40B4-BE49-F238E27FC236}">
                <a16:creationId xmlns:a16="http://schemas.microsoft.com/office/drawing/2014/main" id="{7545447B-4098-4DC7-A256-60FAC3F868D5}"/>
              </a:ext>
            </a:extLst>
          </p:cNvPr>
          <p:cNvSpPr>
            <a:spLocks noGrp="1"/>
          </p:cNvSpPr>
          <p:nvPr>
            <p:ph type="sldNum" sz="quarter" idx="12"/>
          </p:nvPr>
        </p:nvSpPr>
        <p:spPr/>
        <p:txBody>
          <a:bodyPr/>
          <a:lstStyle/>
          <a:p>
            <a:fld id="{69503A2C-E1F3-41B1-9966-A16D8BBC17EB}" type="slidenum">
              <a:rPr lang="zh-TW" altLang="en-US" smtClean="0"/>
              <a:t>43</a:t>
            </a:fld>
            <a:endParaRPr lang="zh-TW" altLang="en-US"/>
          </a:p>
        </p:txBody>
      </p:sp>
    </p:spTree>
    <p:extLst>
      <p:ext uri="{BB962C8B-B14F-4D97-AF65-F5344CB8AC3E}">
        <p14:creationId xmlns:p14="http://schemas.microsoft.com/office/powerpoint/2010/main" val="3177609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E6EF12-6619-4041-8D78-9DB1ACA4E895}"/>
              </a:ext>
            </a:extLst>
          </p:cNvPr>
          <p:cNvSpPr>
            <a:spLocks noGrp="1"/>
          </p:cNvSpPr>
          <p:nvPr>
            <p:ph type="title"/>
          </p:nvPr>
        </p:nvSpPr>
        <p:spPr>
          <a:xfrm>
            <a:off x="838200" y="136047"/>
            <a:ext cx="10515600" cy="1325563"/>
          </a:xfrm>
        </p:spPr>
        <p:txBody>
          <a:bodyPr/>
          <a:lstStyle/>
          <a:p>
            <a:r>
              <a:rPr lang="zh-TW" altLang="en-US" b="1" dirty="0">
                <a:latin typeface="微軟正黑體" panose="020B0604030504040204" pitchFamily="34" charset="-120"/>
                <a:ea typeface="微軟正黑體" panose="020B0604030504040204" pitchFamily="34" charset="-120"/>
              </a:rPr>
              <a:t>無損</a:t>
            </a:r>
            <a:r>
              <a:rPr lang="en-US" altLang="zh-TW" b="1" dirty="0">
                <a:latin typeface="微軟正黑體" panose="020B0604030504040204" pitchFamily="34" charset="-120"/>
                <a:ea typeface="微軟正黑體" panose="020B0604030504040204" pitchFamily="34" charset="-120"/>
              </a:rPr>
              <a:t>JOIN</a:t>
            </a:r>
            <a:r>
              <a:rPr lang="zh-TW" altLang="en-US" b="1" dirty="0">
                <a:latin typeface="微軟正黑體" panose="020B0604030504040204" pitchFamily="34" charset="-120"/>
                <a:ea typeface="微軟正黑體" panose="020B0604030504040204" pitchFamily="34" charset="-120"/>
              </a:rPr>
              <a:t>的分解</a:t>
            </a:r>
            <a:r>
              <a:rPr lang="en-US" altLang="zh-TW" b="1" dirty="0">
                <a:latin typeface="微軟正黑體" panose="020B0604030504040204" pitchFamily="34" charset="-120"/>
                <a:ea typeface="微軟正黑體" panose="020B0604030504040204" pitchFamily="34" charset="-120"/>
              </a:rPr>
              <a:t>(</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Lossless join decomposition</a:t>
            </a:r>
            <a:r>
              <a:rPr lang="en-US" altLang="zh-TW" b="1" dirty="0">
                <a:latin typeface="微軟正黑體" panose="020B0604030504040204" pitchFamily="34" charset="-120"/>
                <a:ea typeface="微軟正黑體" panose="020B0604030504040204" pitchFamily="34" charset="-120"/>
              </a:rPr>
              <a:t>)</a:t>
            </a:r>
            <a:endParaRPr lang="zh-TW" altLang="en-US" dirty="0"/>
          </a:p>
        </p:txBody>
      </p:sp>
      <p:sp>
        <p:nvSpPr>
          <p:cNvPr id="3" name="內容版面配置區 2">
            <a:extLst>
              <a:ext uri="{FF2B5EF4-FFF2-40B4-BE49-F238E27FC236}">
                <a16:creationId xmlns:a16="http://schemas.microsoft.com/office/drawing/2014/main" id="{E1759116-D91D-461D-8FFC-127FF6075FFA}"/>
              </a:ext>
            </a:extLst>
          </p:cNvPr>
          <p:cNvSpPr>
            <a:spLocks noGrp="1"/>
          </p:cNvSpPr>
          <p:nvPr>
            <p:ph idx="1"/>
          </p:nvPr>
        </p:nvSpPr>
        <p:spPr>
          <a:xfrm>
            <a:off x="838200" y="1110343"/>
            <a:ext cx="5257800" cy="5066620"/>
          </a:xfrm>
        </p:spPr>
        <p:txBody>
          <a:bodyPr>
            <a:norm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當關聯裡的屬性太多時，可能造成以上問題</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要謹慎將一個關聯切割成兩個</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將一個關聯綱目分解成數個</a:t>
            </a:r>
            <a:r>
              <a:rPr lang="zh-TW" altLang="en-US" sz="2000" dirty="0">
                <a:latin typeface="微軟正黑體" panose="020B0604030504040204" pitchFamily="34" charset="-120"/>
              </a:rPr>
              <a:t>時，</a:t>
            </a:r>
            <a:r>
              <a:rPr lang="zh-TW" altLang="en-US" sz="2000" dirty="0">
                <a:latin typeface="微軟正黑體" panose="020B0604030504040204" pitchFamily="34" charset="-120"/>
                <a:ea typeface="微軟正黑體" panose="020B0604030504040204" pitchFamily="34" charset="-120"/>
              </a:rPr>
              <a:t>切割之後的兩個關聯，其共同屬性必須是</a:t>
            </a:r>
            <a:r>
              <a:rPr lang="zh-TW" altLang="en-US" sz="2000" dirty="0">
                <a:solidFill>
                  <a:srgbClr val="0070C0"/>
                </a:solidFill>
                <a:latin typeface="微軟正黑體" panose="020B0604030504040204" pitchFamily="34" charset="-120"/>
                <a:ea typeface="微軟正黑體" panose="020B0604030504040204" pitchFamily="34" charset="-120"/>
              </a:rPr>
              <a:t>其中一個關聯的主鍵</a:t>
            </a:r>
            <a:r>
              <a:rPr lang="en-US" altLang="zh-TW" sz="2000" dirty="0">
                <a:solidFill>
                  <a:srgbClr val="0070C0"/>
                </a:solidFill>
                <a:latin typeface="微軟正黑體" panose="020B0604030504040204" pitchFamily="34" charset="-120"/>
                <a:ea typeface="微軟正黑體" panose="020B0604030504040204" pitchFamily="34" charset="-120"/>
              </a:rPr>
              <a:t>(</a:t>
            </a:r>
            <a:r>
              <a:rPr lang="zh-TW" altLang="en-US" sz="2000" dirty="0">
                <a:solidFill>
                  <a:srgbClr val="0070C0"/>
                </a:solidFill>
                <a:latin typeface="微軟正黑體" panose="020B0604030504040204" pitchFamily="34" charset="-120"/>
                <a:ea typeface="微軟正黑體" panose="020B0604030504040204" pitchFamily="34" charset="-120"/>
              </a:rPr>
              <a:t>或次要鍵</a:t>
            </a:r>
            <a:r>
              <a:rPr lang="en-US" altLang="zh-TW" sz="2000" dirty="0">
                <a:solidFill>
                  <a:srgbClr val="0070C0"/>
                </a:solidFill>
                <a:latin typeface="微軟正黑體" panose="020B0604030504040204" pitchFamily="34" charset="-120"/>
                <a:ea typeface="微軟正黑體" panose="020B0604030504040204" pitchFamily="34" charset="-120"/>
              </a:rPr>
              <a:t>)</a:t>
            </a: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zh-TW" altLang="en-US" sz="2000" dirty="0"/>
          </a:p>
        </p:txBody>
      </p:sp>
      <p:pic>
        <p:nvPicPr>
          <p:cNvPr id="4" name="圖片 3">
            <a:extLst>
              <a:ext uri="{FF2B5EF4-FFF2-40B4-BE49-F238E27FC236}">
                <a16:creationId xmlns:a16="http://schemas.microsoft.com/office/drawing/2014/main" id="{279DE473-2FC6-46B8-99CF-8BD0C2D60BEB}"/>
              </a:ext>
            </a:extLst>
          </p:cNvPr>
          <p:cNvPicPr>
            <a:picLocks noChangeAspect="1"/>
          </p:cNvPicPr>
          <p:nvPr/>
        </p:nvPicPr>
        <p:blipFill rotWithShape="1">
          <a:blip r:embed="rId2"/>
          <a:srcRect b="6831"/>
          <a:stretch/>
        </p:blipFill>
        <p:spPr>
          <a:xfrm>
            <a:off x="6914567" y="2043278"/>
            <a:ext cx="4651651" cy="4373652"/>
          </a:xfrm>
          <a:prstGeom prst="rect">
            <a:avLst/>
          </a:prstGeom>
        </p:spPr>
      </p:pic>
      <p:sp>
        <p:nvSpPr>
          <p:cNvPr id="5" name="日期版面配置區 4">
            <a:extLst>
              <a:ext uri="{FF2B5EF4-FFF2-40B4-BE49-F238E27FC236}">
                <a16:creationId xmlns:a16="http://schemas.microsoft.com/office/drawing/2014/main" id="{D82AC5C2-AF29-4F92-8493-0728085BCAAC}"/>
              </a:ext>
            </a:extLst>
          </p:cNvPr>
          <p:cNvSpPr>
            <a:spLocks noGrp="1"/>
          </p:cNvSpPr>
          <p:nvPr>
            <p:ph type="dt" sz="half" idx="10"/>
          </p:nvPr>
        </p:nvSpPr>
        <p:spPr/>
        <p:txBody>
          <a:bodyPr/>
          <a:lstStyle/>
          <a:p>
            <a:fld id="{6257026E-4B3E-4F74-AB98-7653B7D2A50D}" type="datetime1">
              <a:rPr lang="zh-TW" altLang="en-US" smtClean="0"/>
              <a:t>2025/8/18</a:t>
            </a:fld>
            <a:endParaRPr lang="zh-TW" altLang="en-US"/>
          </a:p>
        </p:txBody>
      </p:sp>
      <p:sp>
        <p:nvSpPr>
          <p:cNvPr id="6" name="投影片編號版面配置區 5">
            <a:extLst>
              <a:ext uri="{FF2B5EF4-FFF2-40B4-BE49-F238E27FC236}">
                <a16:creationId xmlns:a16="http://schemas.microsoft.com/office/drawing/2014/main" id="{BB206C5B-477C-4ED8-9373-D50D8F5BF3A2}"/>
              </a:ext>
            </a:extLst>
          </p:cNvPr>
          <p:cNvSpPr>
            <a:spLocks noGrp="1"/>
          </p:cNvSpPr>
          <p:nvPr>
            <p:ph type="sldNum" sz="quarter" idx="12"/>
          </p:nvPr>
        </p:nvSpPr>
        <p:spPr/>
        <p:txBody>
          <a:bodyPr/>
          <a:lstStyle/>
          <a:p>
            <a:fld id="{69503A2C-E1F3-41B1-9966-A16D8BBC17EB}" type="slidenum">
              <a:rPr lang="zh-TW" altLang="en-US" smtClean="0"/>
              <a:t>44</a:t>
            </a:fld>
            <a:endParaRPr lang="zh-TW" altLang="en-US"/>
          </a:p>
        </p:txBody>
      </p:sp>
    </p:spTree>
    <p:extLst>
      <p:ext uri="{BB962C8B-B14F-4D97-AF65-F5344CB8AC3E}">
        <p14:creationId xmlns:p14="http://schemas.microsoft.com/office/powerpoint/2010/main" val="1851149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FD4D51-55DE-4374-862C-735258D9DDA3}"/>
              </a:ext>
            </a:extLst>
          </p:cNvPr>
          <p:cNvSpPr>
            <a:spLocks noGrp="1"/>
          </p:cNvSpPr>
          <p:nvPr>
            <p:ph type="title"/>
          </p:nvPr>
        </p:nvSpPr>
        <p:spPr/>
        <p:txBody>
          <a:bodyPr/>
          <a:lstStyle/>
          <a:p>
            <a:r>
              <a:rPr lang="zh-TW" altLang="en-US" dirty="0"/>
              <a:t>函數相依</a:t>
            </a:r>
          </a:p>
        </p:txBody>
      </p:sp>
      <p:sp>
        <p:nvSpPr>
          <p:cNvPr id="3" name="內容版面配置區 2">
            <a:extLst>
              <a:ext uri="{FF2B5EF4-FFF2-40B4-BE49-F238E27FC236}">
                <a16:creationId xmlns:a16="http://schemas.microsoft.com/office/drawing/2014/main" id="{1071D3E3-2A0C-473B-898C-C08AD60B1038}"/>
              </a:ext>
            </a:extLst>
          </p:cNvPr>
          <p:cNvSpPr>
            <a:spLocks noGrp="1"/>
          </p:cNvSpPr>
          <p:nvPr>
            <p:ph idx="1"/>
          </p:nvPr>
        </p:nvSpPr>
        <p:spPr/>
        <p:txBody>
          <a:bodyPr/>
          <a:lstStyle/>
          <a:p>
            <a:r>
              <a:rPr lang="zh-TW" altLang="en-US" i="0" dirty="0">
                <a:effectLst/>
                <a:latin typeface="source-serif-pro"/>
              </a:rPr>
              <a:t>一個關聯表 </a:t>
            </a:r>
            <a:r>
              <a:rPr lang="en-US" altLang="zh-TW" i="0" dirty="0">
                <a:effectLst/>
                <a:latin typeface="source-serif-pro"/>
              </a:rPr>
              <a:t>R</a:t>
            </a:r>
            <a:r>
              <a:rPr lang="zh-TW" altLang="en-US" i="0" dirty="0">
                <a:effectLst/>
                <a:latin typeface="source-serif-pro"/>
              </a:rPr>
              <a:t>，其中 </a:t>
            </a:r>
            <a:r>
              <a:rPr lang="en-US" altLang="zh-TW" i="0" dirty="0">
                <a:effectLst/>
                <a:latin typeface="source-serif-pro"/>
              </a:rPr>
              <a:t>X</a:t>
            </a:r>
            <a:r>
              <a:rPr lang="zh-TW" altLang="en-US" i="0" dirty="0">
                <a:effectLst/>
                <a:latin typeface="source-serif-pro"/>
              </a:rPr>
              <a:t>、</a:t>
            </a:r>
            <a:r>
              <a:rPr lang="en-US" altLang="zh-TW" i="0" dirty="0">
                <a:effectLst/>
                <a:latin typeface="source-serif-pro"/>
              </a:rPr>
              <a:t>Y </a:t>
            </a:r>
            <a:r>
              <a:rPr lang="zh-TW" altLang="en-US" i="0" dirty="0">
                <a:effectLst/>
                <a:latin typeface="source-serif-pro"/>
              </a:rPr>
              <a:t>為屬性子集合，</a:t>
            </a:r>
            <a:r>
              <a:rPr lang="en-US" altLang="zh-TW" i="0" dirty="0">
                <a:effectLst/>
                <a:latin typeface="source-serif-pro"/>
              </a:rPr>
              <a:t>R </a:t>
            </a:r>
            <a:r>
              <a:rPr lang="zh-TW" altLang="en-US" i="0" dirty="0">
                <a:effectLst/>
                <a:latin typeface="source-serif-pro"/>
              </a:rPr>
              <a:t>的 </a:t>
            </a:r>
            <a:r>
              <a:rPr lang="en-US" altLang="zh-TW" i="0" dirty="0">
                <a:solidFill>
                  <a:srgbClr val="C00000"/>
                </a:solidFill>
                <a:effectLst/>
                <a:latin typeface="source-serif-pro"/>
              </a:rPr>
              <a:t>X </a:t>
            </a:r>
            <a:r>
              <a:rPr lang="zh-TW" altLang="en-US" i="0" dirty="0">
                <a:solidFill>
                  <a:srgbClr val="C00000"/>
                </a:solidFill>
                <a:effectLst/>
                <a:latin typeface="source-serif-pro"/>
              </a:rPr>
              <a:t>值可以唯一決定 </a:t>
            </a:r>
            <a:r>
              <a:rPr lang="en-US" altLang="zh-TW" i="0" dirty="0">
                <a:solidFill>
                  <a:srgbClr val="C00000"/>
                </a:solidFill>
                <a:effectLst/>
                <a:latin typeface="source-serif-pro"/>
              </a:rPr>
              <a:t>Y </a:t>
            </a:r>
            <a:r>
              <a:rPr lang="zh-TW" altLang="en-US" i="0" dirty="0">
                <a:solidFill>
                  <a:srgbClr val="C00000"/>
                </a:solidFill>
                <a:effectLst/>
                <a:latin typeface="source-serif-pro"/>
              </a:rPr>
              <a:t>值</a:t>
            </a:r>
            <a:r>
              <a:rPr lang="zh-TW" altLang="en-US" i="0" dirty="0">
                <a:effectLst/>
                <a:latin typeface="source-serif-pro"/>
              </a:rPr>
              <a:t>（即：</a:t>
            </a:r>
            <a:r>
              <a:rPr lang="en-US" altLang="zh-TW" i="0" dirty="0">
                <a:effectLst/>
                <a:latin typeface="source-serif-pro"/>
              </a:rPr>
              <a:t>R </a:t>
            </a:r>
            <a:r>
              <a:rPr lang="zh-TW" altLang="en-US" i="0" dirty="0">
                <a:effectLst/>
                <a:latin typeface="source-serif-pro"/>
              </a:rPr>
              <a:t>中的</a:t>
            </a:r>
            <a:r>
              <a:rPr lang="zh-TW" altLang="en-US" i="0" dirty="0">
                <a:solidFill>
                  <a:srgbClr val="C00000"/>
                </a:solidFill>
                <a:effectLst/>
                <a:latin typeface="source-serif-pro"/>
              </a:rPr>
              <a:t>每個 </a:t>
            </a:r>
            <a:r>
              <a:rPr lang="en-US" altLang="zh-TW" i="0" dirty="0">
                <a:solidFill>
                  <a:srgbClr val="C00000"/>
                </a:solidFill>
                <a:effectLst/>
                <a:latin typeface="source-serif-pro"/>
              </a:rPr>
              <a:t>X </a:t>
            </a:r>
            <a:r>
              <a:rPr lang="zh-TW" altLang="en-US" i="0" dirty="0">
                <a:solidFill>
                  <a:srgbClr val="C00000"/>
                </a:solidFill>
                <a:effectLst/>
                <a:latin typeface="source-serif-pro"/>
              </a:rPr>
              <a:t>值都有唯一 </a:t>
            </a:r>
            <a:r>
              <a:rPr lang="en-US" altLang="zh-TW" i="0" dirty="0">
                <a:solidFill>
                  <a:srgbClr val="C00000"/>
                </a:solidFill>
                <a:effectLst/>
                <a:latin typeface="source-serif-pro"/>
              </a:rPr>
              <a:t>Y </a:t>
            </a:r>
            <a:r>
              <a:rPr lang="zh-TW" altLang="en-US" i="0" dirty="0">
                <a:solidFill>
                  <a:srgbClr val="C00000"/>
                </a:solidFill>
                <a:effectLst/>
                <a:latin typeface="source-serif-pro"/>
              </a:rPr>
              <a:t>值與它相對應</a:t>
            </a:r>
            <a:r>
              <a:rPr lang="zh-TW" altLang="en-US" i="0" dirty="0">
                <a:effectLst/>
                <a:latin typeface="source-serif-pro"/>
              </a:rPr>
              <a:t>）時，則 </a:t>
            </a:r>
            <a:r>
              <a:rPr lang="en-US" altLang="zh-TW" i="0" dirty="0">
                <a:solidFill>
                  <a:srgbClr val="00B0F0"/>
                </a:solidFill>
                <a:effectLst/>
                <a:latin typeface="source-serif-pro"/>
              </a:rPr>
              <a:t>Y </a:t>
            </a:r>
            <a:r>
              <a:rPr lang="zh-TW" altLang="en-US" dirty="0">
                <a:solidFill>
                  <a:srgbClr val="00B0F0"/>
                </a:solidFill>
                <a:latin typeface="source-serif-pro"/>
              </a:rPr>
              <a:t>函數</a:t>
            </a:r>
            <a:r>
              <a:rPr lang="zh-TW" altLang="en-US" i="0" dirty="0">
                <a:solidFill>
                  <a:srgbClr val="00B0F0"/>
                </a:solidFill>
                <a:effectLst/>
                <a:latin typeface="source-serif-pro"/>
              </a:rPr>
              <a:t>相依於 </a:t>
            </a:r>
            <a:r>
              <a:rPr lang="en-US" altLang="zh-TW" i="0" dirty="0">
                <a:solidFill>
                  <a:srgbClr val="00B0F0"/>
                </a:solidFill>
                <a:effectLst/>
                <a:latin typeface="source-serif-pro"/>
              </a:rPr>
              <a:t>X</a:t>
            </a:r>
            <a:r>
              <a:rPr lang="zh-TW" altLang="en-US" i="0" dirty="0">
                <a:effectLst/>
                <a:latin typeface="source-serif-pro"/>
              </a:rPr>
              <a:t>，或說 </a:t>
            </a:r>
            <a:r>
              <a:rPr lang="en-US" altLang="zh-TW" i="0" dirty="0">
                <a:solidFill>
                  <a:srgbClr val="00B0F0"/>
                </a:solidFill>
                <a:effectLst/>
                <a:latin typeface="source-serif-pro"/>
              </a:rPr>
              <a:t>X </a:t>
            </a:r>
            <a:r>
              <a:rPr lang="zh-TW" altLang="en-US" dirty="0">
                <a:solidFill>
                  <a:srgbClr val="00B0F0"/>
                </a:solidFill>
                <a:latin typeface="source-serif-pro"/>
              </a:rPr>
              <a:t>函數</a:t>
            </a:r>
            <a:r>
              <a:rPr lang="zh-TW" altLang="en-US" i="0" dirty="0">
                <a:solidFill>
                  <a:srgbClr val="00B0F0"/>
                </a:solidFill>
                <a:effectLst/>
                <a:latin typeface="source-serif-pro"/>
              </a:rPr>
              <a:t>決定 </a:t>
            </a:r>
            <a:r>
              <a:rPr lang="en-US" altLang="zh-TW" i="0" dirty="0">
                <a:solidFill>
                  <a:srgbClr val="00B0F0"/>
                </a:solidFill>
                <a:effectLst/>
                <a:latin typeface="source-serif-pro"/>
              </a:rPr>
              <a:t>Y</a:t>
            </a:r>
            <a:r>
              <a:rPr lang="zh-TW" altLang="en-US" i="0" dirty="0">
                <a:solidFill>
                  <a:srgbClr val="00B0F0"/>
                </a:solidFill>
                <a:effectLst/>
                <a:latin typeface="source-serif-pro"/>
              </a:rPr>
              <a:t>（</a:t>
            </a:r>
            <a:r>
              <a:rPr lang="en-US" altLang="zh-TW" i="0" dirty="0">
                <a:solidFill>
                  <a:srgbClr val="00B0F0"/>
                </a:solidFill>
                <a:effectLst/>
                <a:latin typeface="source-serif-pro"/>
              </a:rPr>
              <a:t>X → Y</a:t>
            </a:r>
            <a:r>
              <a:rPr lang="zh-TW" altLang="en-US" i="0" dirty="0">
                <a:solidFill>
                  <a:srgbClr val="00B0F0"/>
                </a:solidFill>
                <a:effectLst/>
                <a:latin typeface="source-serif-pro"/>
              </a:rPr>
              <a:t>）</a:t>
            </a:r>
            <a:r>
              <a:rPr lang="zh-TW" altLang="en-US" i="0" dirty="0">
                <a:effectLst/>
                <a:latin typeface="source-serif-pro"/>
              </a:rPr>
              <a:t>，此即函數相依性的定義</a:t>
            </a:r>
            <a:r>
              <a:rPr lang="en-US" altLang="zh-TW" i="0" dirty="0">
                <a:effectLst/>
                <a:latin typeface="source-serif-pro"/>
              </a:rPr>
              <a:t>(</a:t>
            </a:r>
            <a:r>
              <a:rPr lang="zh-TW" altLang="en-US" i="0" dirty="0">
                <a:effectLst/>
                <a:latin typeface="source-serif-pro"/>
              </a:rPr>
              <a:t>又名功能相依</a:t>
            </a:r>
            <a:r>
              <a:rPr lang="en-US" altLang="zh-TW" i="0" dirty="0">
                <a:effectLst/>
                <a:latin typeface="source-serif-pro"/>
              </a:rPr>
              <a:t>)</a:t>
            </a:r>
            <a:endParaRPr lang="en-US" altLang="zh-TW" dirty="0">
              <a:latin typeface="微軟正黑體" panose="020B0604030504040204" pitchFamily="34" charset="-120"/>
              <a:ea typeface="微軟正黑體" panose="020B0604030504040204" pitchFamily="34" charset="-120"/>
            </a:endParaRPr>
          </a:p>
          <a:p>
            <a:r>
              <a:rPr lang="zh-TW" altLang="en-US" i="0" dirty="0">
                <a:effectLst/>
                <a:latin typeface="source-serif-pro"/>
              </a:rPr>
              <a:t>當 </a:t>
            </a:r>
            <a:r>
              <a:rPr lang="en-US" altLang="zh-TW" i="0" dirty="0">
                <a:effectLst/>
                <a:latin typeface="source-serif-pro"/>
              </a:rPr>
              <a:t>X → Y </a:t>
            </a:r>
            <a:r>
              <a:rPr lang="zh-TW" altLang="en-US" i="0" dirty="0">
                <a:effectLst/>
                <a:latin typeface="source-serif-pro"/>
              </a:rPr>
              <a:t>時，則 </a:t>
            </a:r>
            <a:r>
              <a:rPr lang="en-US" altLang="zh-TW" i="0" dirty="0">
                <a:solidFill>
                  <a:srgbClr val="00B0F0"/>
                </a:solidFill>
                <a:effectLst/>
                <a:latin typeface="source-serif-pro"/>
              </a:rPr>
              <a:t>X </a:t>
            </a:r>
            <a:r>
              <a:rPr lang="zh-TW" altLang="en-US" i="0" dirty="0">
                <a:solidFill>
                  <a:srgbClr val="00B0F0"/>
                </a:solidFill>
                <a:effectLst/>
                <a:latin typeface="source-serif-pro"/>
              </a:rPr>
              <a:t>稱為功能相依決定者</a:t>
            </a:r>
            <a:r>
              <a:rPr lang="zh-TW" altLang="en-US" i="0" dirty="0">
                <a:effectLst/>
                <a:latin typeface="source-serif-pro"/>
              </a:rPr>
              <a:t>（</a:t>
            </a:r>
            <a:r>
              <a:rPr lang="en-US" altLang="zh-TW" i="0" dirty="0">
                <a:effectLst/>
                <a:latin typeface="source-serif-pro"/>
              </a:rPr>
              <a:t>Determinant</a:t>
            </a:r>
            <a:r>
              <a:rPr lang="zh-TW" altLang="en-US" i="0" dirty="0">
                <a:effectLst/>
                <a:latin typeface="source-serif-pro"/>
              </a:rPr>
              <a:t>），</a:t>
            </a:r>
            <a:r>
              <a:rPr lang="en-US" altLang="zh-TW" i="0" dirty="0">
                <a:solidFill>
                  <a:srgbClr val="00B0F0"/>
                </a:solidFill>
                <a:effectLst/>
                <a:latin typeface="source-serif-pro"/>
              </a:rPr>
              <a:t>Y </a:t>
            </a:r>
            <a:r>
              <a:rPr lang="zh-TW" altLang="en-US" i="0" dirty="0">
                <a:solidFill>
                  <a:srgbClr val="00B0F0"/>
                </a:solidFill>
                <a:effectLst/>
                <a:latin typeface="source-serif-pro"/>
              </a:rPr>
              <a:t>稱為功能相依者</a:t>
            </a:r>
            <a:r>
              <a:rPr lang="zh-TW" altLang="en-US" i="0" dirty="0">
                <a:effectLst/>
                <a:latin typeface="source-serif-pro"/>
              </a:rPr>
              <a:t>（</a:t>
            </a:r>
            <a:r>
              <a:rPr lang="en-US" altLang="zh-TW" i="0" dirty="0">
                <a:effectLst/>
                <a:latin typeface="source-serif-pro"/>
              </a:rPr>
              <a:t>Dependent</a:t>
            </a:r>
            <a:r>
              <a:rPr lang="zh-TW" altLang="en-US" i="0" dirty="0">
                <a:effectLst/>
                <a:latin typeface="source-serif-pro"/>
              </a:rPr>
              <a:t>）。</a:t>
            </a:r>
            <a:endParaRPr lang="en-US" altLang="zh-TW" i="0" dirty="0">
              <a:effectLst/>
              <a:latin typeface="source-serif-pro"/>
            </a:endParaRPr>
          </a:p>
          <a:p>
            <a:pPr lvl="1"/>
            <a:r>
              <a:rPr lang="zh-TW" altLang="en-US" sz="2400" b="1" i="0" dirty="0">
                <a:effectLst/>
                <a:latin typeface="source-serif-pro"/>
              </a:rPr>
              <a:t>如果 </a:t>
            </a:r>
            <a:r>
              <a:rPr lang="en-US" altLang="zh-TW" sz="2400" b="1" i="0" dirty="0">
                <a:effectLst/>
                <a:latin typeface="source-serif-pro"/>
              </a:rPr>
              <a:t>X </a:t>
            </a:r>
            <a:r>
              <a:rPr lang="zh-TW" altLang="en-US" sz="2400" b="1" i="0" dirty="0">
                <a:effectLst/>
                <a:latin typeface="source-serif-pro"/>
              </a:rPr>
              <a:t>是 </a:t>
            </a:r>
            <a:r>
              <a:rPr lang="en-US" altLang="zh-TW" sz="2400" b="1" i="0" dirty="0">
                <a:effectLst/>
                <a:latin typeface="source-serif-pro"/>
              </a:rPr>
              <a:t>R </a:t>
            </a:r>
            <a:r>
              <a:rPr lang="zh-TW" altLang="en-US" sz="2400" b="1" i="0" dirty="0">
                <a:effectLst/>
                <a:latin typeface="source-serif-pro"/>
              </a:rPr>
              <a:t>的</a:t>
            </a:r>
            <a:r>
              <a:rPr lang="zh-TW" altLang="en-US" sz="2400" b="1" i="0" dirty="0">
                <a:solidFill>
                  <a:srgbClr val="C00000"/>
                </a:solidFill>
                <a:effectLst/>
                <a:latin typeface="source-serif-pro"/>
              </a:rPr>
              <a:t>主鍵</a:t>
            </a:r>
            <a:r>
              <a:rPr lang="zh-TW" altLang="en-US" sz="2400" b="1" i="0" dirty="0">
                <a:effectLst/>
                <a:latin typeface="source-serif-pro"/>
              </a:rPr>
              <a:t>或</a:t>
            </a:r>
            <a:r>
              <a:rPr lang="zh-TW" altLang="en-US" sz="2400" b="1" i="0" dirty="0">
                <a:solidFill>
                  <a:srgbClr val="7030A0"/>
                </a:solidFill>
                <a:effectLst/>
                <a:latin typeface="source-serif-pro"/>
              </a:rPr>
              <a:t>候選鍵</a:t>
            </a:r>
            <a:r>
              <a:rPr lang="zh-TW" altLang="en-US" sz="2400" b="1" i="0" dirty="0">
                <a:effectLst/>
                <a:latin typeface="source-serif-pro"/>
              </a:rPr>
              <a:t>，則 </a:t>
            </a:r>
            <a:r>
              <a:rPr lang="en-US" altLang="zh-TW" sz="2400" b="1" i="0" u="sng" dirty="0">
                <a:solidFill>
                  <a:srgbClr val="C00000"/>
                </a:solidFill>
                <a:effectLst/>
                <a:latin typeface="source-serif-pro"/>
              </a:rPr>
              <a:t>R </a:t>
            </a:r>
            <a:r>
              <a:rPr lang="zh-TW" altLang="en-US" sz="2400" b="1" i="0" u="sng" dirty="0">
                <a:solidFill>
                  <a:srgbClr val="C00000"/>
                </a:solidFill>
                <a:effectLst/>
                <a:latin typeface="source-serif-pro"/>
              </a:rPr>
              <a:t>中所有的屬性必須功能相依於 </a:t>
            </a:r>
            <a:r>
              <a:rPr lang="en-US" altLang="zh-TW" sz="2400" b="1" i="0" u="sng" dirty="0">
                <a:solidFill>
                  <a:srgbClr val="C00000"/>
                </a:solidFill>
                <a:effectLst/>
                <a:latin typeface="source-serif-pro"/>
              </a:rPr>
              <a:t>X</a:t>
            </a:r>
          </a:p>
          <a:p>
            <a:pPr lvl="1"/>
            <a:r>
              <a:rPr lang="en-US" altLang="zh-TW" sz="2400" b="1" dirty="0">
                <a:solidFill>
                  <a:srgbClr val="0000FF"/>
                </a:solidFill>
                <a:latin typeface="source-serif-pro"/>
              </a:rPr>
              <a:t>{ID}</a:t>
            </a:r>
            <a:r>
              <a:rPr lang="zh-TW" altLang="en-US" sz="2400" b="1" dirty="0">
                <a:solidFill>
                  <a:srgbClr val="0000FF"/>
                </a:solidFill>
                <a:latin typeface="source-serif-pro"/>
              </a:rPr>
              <a:t> </a:t>
            </a:r>
            <a:r>
              <a:rPr lang="en-US" altLang="zh-TW" sz="2400" b="1" dirty="0">
                <a:solidFill>
                  <a:srgbClr val="0000FF"/>
                </a:solidFill>
                <a:latin typeface="source-serif-pro"/>
                <a:sym typeface="Wingdings" panose="05000000000000000000" pitchFamily="2" charset="2"/>
              </a:rPr>
              <a:t> {name, birthday}</a:t>
            </a:r>
          </a:p>
          <a:p>
            <a:pPr lvl="2"/>
            <a:r>
              <a:rPr lang="zh-TW" altLang="en-US" sz="2400" dirty="0">
                <a:latin typeface="微軟正黑體" panose="020B0604030504040204" pitchFamily="34" charset="-120"/>
                <a:ea typeface="微軟正黑體" panose="020B0604030504040204" pitchFamily="34" charset="-120"/>
              </a:rPr>
              <a:t>每個</a:t>
            </a:r>
            <a:r>
              <a:rPr lang="en-US" altLang="zh-TW" sz="2400" dirty="0" err="1">
                <a:latin typeface="微軟正黑體" panose="020B0604030504040204" pitchFamily="34" charset="-120"/>
                <a:ea typeface="微軟正黑體" panose="020B0604030504040204" pitchFamily="34" charset="-120"/>
              </a:rPr>
              <a:t>mID</a:t>
            </a:r>
            <a:r>
              <a:rPr lang="zh-TW" altLang="en-US" sz="2400" dirty="0">
                <a:latin typeface="微軟正黑體" panose="020B0604030504040204" pitchFamily="34" charset="-120"/>
                <a:ea typeface="微軟正黑體" panose="020B0604030504040204" pitchFamily="34" charset="-120"/>
              </a:rPr>
              <a:t>剛好有一組</a:t>
            </a:r>
            <a:r>
              <a:rPr lang="en-US" altLang="zh-TW" sz="2400" dirty="0">
                <a:latin typeface="微軟正黑體" panose="020B0604030504040204" pitchFamily="34" charset="-120"/>
                <a:ea typeface="微軟正黑體" panose="020B0604030504040204" pitchFamily="34" charset="-120"/>
              </a:rPr>
              <a:t>{name, birthday}</a:t>
            </a:r>
            <a:r>
              <a:rPr lang="zh-TW" altLang="en-US" sz="2400" dirty="0">
                <a:latin typeface="微軟正黑體" panose="020B0604030504040204" pitchFamily="34" charset="-120"/>
                <a:ea typeface="微軟正黑體" panose="020B0604030504040204" pitchFamily="34" charset="-120"/>
              </a:rPr>
              <a:t>，不會有一個</a:t>
            </a:r>
            <a:r>
              <a:rPr lang="en-US" altLang="zh-TW" sz="2400" dirty="0" err="1">
                <a:latin typeface="微軟正黑體" panose="020B0604030504040204" pitchFamily="34" charset="-120"/>
                <a:ea typeface="微軟正黑體" panose="020B0604030504040204" pitchFamily="34" charset="-120"/>
              </a:rPr>
              <a:t>mID</a:t>
            </a:r>
            <a:r>
              <a:rPr lang="zh-TW" altLang="en-US" sz="2400" dirty="0">
                <a:latin typeface="微軟正黑體" panose="020B0604030504040204" pitchFamily="34" charset="-120"/>
                <a:ea typeface="微軟正黑體" panose="020B0604030504040204" pitchFamily="34" charset="-120"/>
              </a:rPr>
              <a:t>有兩組或以上的</a:t>
            </a:r>
            <a:r>
              <a:rPr lang="en-US" altLang="zh-TW" sz="2400" dirty="0">
                <a:latin typeface="微軟正黑體" panose="020B0604030504040204" pitchFamily="34" charset="-120"/>
                <a:ea typeface="微軟正黑體" panose="020B0604030504040204" pitchFamily="34" charset="-120"/>
              </a:rPr>
              <a:t>{name, birthday}</a:t>
            </a:r>
          </a:p>
          <a:p>
            <a:pPr lvl="2"/>
            <a:endParaRPr lang="en-US" altLang="zh-TW" sz="2400" dirty="0">
              <a:latin typeface="微軟正黑體" panose="020B0604030504040204" pitchFamily="34" charset="-120"/>
              <a:ea typeface="微軟正黑體" panose="020B0604030504040204" pitchFamily="34" charset="-120"/>
            </a:endParaRPr>
          </a:p>
          <a:p>
            <a:pPr lvl="2"/>
            <a:endParaRPr lang="zh-TW" altLang="en-US" sz="2200" b="1" dirty="0">
              <a:solidFill>
                <a:srgbClr val="0000FF"/>
              </a:solidFill>
            </a:endParaRPr>
          </a:p>
        </p:txBody>
      </p:sp>
      <p:sp>
        <p:nvSpPr>
          <p:cNvPr id="4" name="投影片編號版面配置區 3">
            <a:extLst>
              <a:ext uri="{FF2B5EF4-FFF2-40B4-BE49-F238E27FC236}">
                <a16:creationId xmlns:a16="http://schemas.microsoft.com/office/drawing/2014/main" id="{15FA3A22-DF84-45DA-A0F4-2B9DC004B2D7}"/>
              </a:ext>
            </a:extLst>
          </p:cNvPr>
          <p:cNvSpPr>
            <a:spLocks noGrp="1"/>
          </p:cNvSpPr>
          <p:nvPr>
            <p:ph type="sldNum" sz="quarter" idx="12"/>
          </p:nvPr>
        </p:nvSpPr>
        <p:spPr/>
        <p:txBody>
          <a:bodyPr/>
          <a:lstStyle/>
          <a:p>
            <a:fld id="{6243D286-E151-4778-8234-CC7B3DD5AA69}" type="slidenum">
              <a:rPr lang="zh-TW" altLang="en-US" smtClean="0"/>
              <a:t>45</a:t>
            </a:fld>
            <a:endParaRPr lang="zh-TW" altLang="en-US"/>
          </a:p>
        </p:txBody>
      </p:sp>
    </p:spTree>
    <p:extLst>
      <p:ext uri="{BB962C8B-B14F-4D97-AF65-F5344CB8AC3E}">
        <p14:creationId xmlns:p14="http://schemas.microsoft.com/office/powerpoint/2010/main" val="4265625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B53921-4AA8-4BAE-89B5-F91AFF314426}"/>
              </a:ext>
            </a:extLst>
          </p:cNvPr>
          <p:cNvSpPr>
            <a:spLocks noGrp="1"/>
          </p:cNvSpPr>
          <p:nvPr>
            <p:ph type="title"/>
          </p:nvPr>
        </p:nvSpPr>
        <p:spPr/>
        <p:txBody>
          <a:bodyPr/>
          <a:lstStyle/>
          <a:p>
            <a:r>
              <a:rPr lang="zh-TW" altLang="en-US" dirty="0"/>
              <a:t>功能相依圖</a:t>
            </a:r>
          </a:p>
        </p:txBody>
      </p:sp>
      <p:sp>
        <p:nvSpPr>
          <p:cNvPr id="3" name="內容版面配置區 2">
            <a:extLst>
              <a:ext uri="{FF2B5EF4-FFF2-40B4-BE49-F238E27FC236}">
                <a16:creationId xmlns:a16="http://schemas.microsoft.com/office/drawing/2014/main" id="{AC9789B3-3844-46AC-8CBA-C2A6D41CBF7A}"/>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一個關聯的</a:t>
            </a:r>
            <a:r>
              <a:rPr lang="zh-TW" altLang="en-US" dirty="0">
                <a:solidFill>
                  <a:srgbClr val="C00000"/>
                </a:solidFill>
                <a:latin typeface="微軟正黑體" panose="020B0604030504040204" pitchFamily="34" charset="-120"/>
                <a:ea typeface="微軟正黑體" panose="020B0604030504040204" pitchFamily="34" charset="-120"/>
              </a:rPr>
              <a:t>任何「關聯鍵」皆可決定其所有屬性</a:t>
            </a:r>
            <a:endParaRPr lang="en-US" altLang="zh-TW" dirty="0">
              <a:solidFill>
                <a:srgbClr val="C00000"/>
              </a:solidFill>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屬性和屬性間的函數相依是一種語意的關係，必須由人工仔細推敲來訂定</a:t>
            </a:r>
            <a:endParaRPr lang="en-US" altLang="zh-TW" dirty="0">
              <a:latin typeface="微軟正黑體" panose="020B0604030504040204" pitchFamily="34" charset="-120"/>
              <a:ea typeface="微軟正黑體" panose="020B0604030504040204" pitchFamily="34" charset="-120"/>
            </a:endParaRPr>
          </a:p>
          <a:p>
            <a:endParaRPr lang="en-US" altLang="zh-TW" dirty="0">
              <a:solidFill>
                <a:srgbClr val="C00000"/>
              </a:solidFill>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a:extLst>
              <a:ext uri="{FF2B5EF4-FFF2-40B4-BE49-F238E27FC236}">
                <a16:creationId xmlns:a16="http://schemas.microsoft.com/office/drawing/2014/main" id="{A47C8ED4-6F14-46D5-A34F-31508C60A865}"/>
              </a:ext>
            </a:extLst>
          </p:cNvPr>
          <p:cNvSpPr>
            <a:spLocks noGrp="1"/>
          </p:cNvSpPr>
          <p:nvPr>
            <p:ph type="sldNum" sz="quarter" idx="12"/>
          </p:nvPr>
        </p:nvSpPr>
        <p:spPr/>
        <p:txBody>
          <a:bodyPr/>
          <a:lstStyle/>
          <a:p>
            <a:fld id="{6243D286-E151-4778-8234-CC7B3DD5AA69}" type="slidenum">
              <a:rPr lang="zh-TW" altLang="en-US" smtClean="0"/>
              <a:t>46</a:t>
            </a:fld>
            <a:endParaRPr lang="zh-TW" altLang="en-US"/>
          </a:p>
        </p:txBody>
      </p:sp>
      <p:pic>
        <p:nvPicPr>
          <p:cNvPr id="5" name="圖片 4">
            <a:extLst>
              <a:ext uri="{FF2B5EF4-FFF2-40B4-BE49-F238E27FC236}">
                <a16:creationId xmlns:a16="http://schemas.microsoft.com/office/drawing/2014/main" id="{C95C4BA5-DF2B-42D8-9B5A-EBBC6D28A9F4}"/>
              </a:ext>
            </a:extLst>
          </p:cNvPr>
          <p:cNvPicPr>
            <a:picLocks noChangeAspect="1"/>
          </p:cNvPicPr>
          <p:nvPr/>
        </p:nvPicPr>
        <p:blipFill>
          <a:blip r:embed="rId2"/>
          <a:stretch>
            <a:fillRect/>
          </a:stretch>
        </p:blipFill>
        <p:spPr>
          <a:xfrm>
            <a:off x="2105822" y="2939221"/>
            <a:ext cx="7980356" cy="1542422"/>
          </a:xfrm>
          <a:prstGeom prst="rect">
            <a:avLst/>
          </a:prstGeom>
        </p:spPr>
      </p:pic>
      <p:sp>
        <p:nvSpPr>
          <p:cNvPr id="6" name="文字方塊 5">
            <a:extLst>
              <a:ext uri="{FF2B5EF4-FFF2-40B4-BE49-F238E27FC236}">
                <a16:creationId xmlns:a16="http://schemas.microsoft.com/office/drawing/2014/main" id="{B3B66D37-3C30-40EB-BDC8-B216F236BF61}"/>
              </a:ext>
            </a:extLst>
          </p:cNvPr>
          <p:cNvSpPr txBox="1"/>
          <p:nvPr/>
        </p:nvSpPr>
        <p:spPr>
          <a:xfrm>
            <a:off x="2105822" y="4849208"/>
            <a:ext cx="8318624" cy="830997"/>
          </a:xfrm>
          <a:prstGeom prst="rect">
            <a:avLst/>
          </a:prstGeom>
          <a:noFill/>
        </p:spPr>
        <p:txBody>
          <a:bodyPr wrap="none" rtlCol="0">
            <a:spAutoFit/>
          </a:bodyPr>
          <a:lstStyle/>
          <a:p>
            <a:r>
              <a:rPr lang="en-US" altLang="zh-TW" sz="2400" dirty="0">
                <a:solidFill>
                  <a:srgbClr val="0000FF"/>
                </a:solidFill>
              </a:rPr>
              <a:t>{</a:t>
            </a:r>
            <a:r>
              <a:rPr lang="en-US" altLang="zh-TW" sz="2400" dirty="0" err="1">
                <a:solidFill>
                  <a:srgbClr val="0000FF"/>
                </a:solidFill>
              </a:rPr>
              <a:t>mID</a:t>
            </a:r>
            <a:r>
              <a:rPr lang="en-US" altLang="zh-TW" sz="2400" dirty="0">
                <a:solidFill>
                  <a:srgbClr val="0000FF"/>
                </a:solidFill>
              </a:rPr>
              <a:t>} </a:t>
            </a:r>
            <a:r>
              <a:rPr lang="en-US" altLang="zh-TW" sz="2400" dirty="0">
                <a:solidFill>
                  <a:srgbClr val="0000FF"/>
                </a:solidFill>
                <a:sym typeface="Wingdings" panose="05000000000000000000" pitchFamily="2" charset="2"/>
              </a:rPr>
              <a:t> {</a:t>
            </a:r>
            <a:r>
              <a:rPr lang="en-US" altLang="zh-TW" sz="2400" dirty="0" err="1">
                <a:solidFill>
                  <a:srgbClr val="0000FF"/>
                </a:solidFill>
                <a:sym typeface="Wingdings" panose="05000000000000000000" pitchFamily="2" charset="2"/>
              </a:rPr>
              <a:t>pID</a:t>
            </a:r>
            <a:r>
              <a:rPr lang="en-US" altLang="zh-TW" sz="2400" dirty="0">
                <a:solidFill>
                  <a:srgbClr val="0000FF"/>
                </a:solidFill>
                <a:sym typeface="Wingdings" panose="05000000000000000000" pitchFamily="2" charset="2"/>
              </a:rPr>
              <a:t>, name, birthday, phone, address, email, introducer}</a:t>
            </a:r>
          </a:p>
          <a:p>
            <a:r>
              <a:rPr lang="en-US" altLang="zh-TW" sz="2400" dirty="0">
                <a:solidFill>
                  <a:srgbClr val="0000FF"/>
                </a:solidFill>
                <a:sym typeface="Wingdings" panose="05000000000000000000" pitchFamily="2" charset="2"/>
              </a:rPr>
              <a:t>{</a:t>
            </a:r>
            <a:r>
              <a:rPr lang="en-US" altLang="zh-TW" sz="2400" dirty="0" err="1">
                <a:solidFill>
                  <a:srgbClr val="0000FF"/>
                </a:solidFill>
                <a:sym typeface="Wingdings" panose="05000000000000000000" pitchFamily="2" charset="2"/>
              </a:rPr>
              <a:t>pID</a:t>
            </a:r>
            <a:r>
              <a:rPr lang="en-US" altLang="zh-TW" sz="2400" dirty="0">
                <a:solidFill>
                  <a:srgbClr val="0000FF"/>
                </a:solidFill>
                <a:sym typeface="Wingdings" panose="05000000000000000000" pitchFamily="2" charset="2"/>
              </a:rPr>
              <a:t>}  {</a:t>
            </a:r>
            <a:r>
              <a:rPr lang="en-US" altLang="zh-TW" sz="2400" dirty="0" err="1">
                <a:solidFill>
                  <a:srgbClr val="0000FF"/>
                </a:solidFill>
                <a:sym typeface="Wingdings" panose="05000000000000000000" pitchFamily="2" charset="2"/>
              </a:rPr>
              <a:t>mID</a:t>
            </a:r>
            <a:r>
              <a:rPr lang="en-US" altLang="zh-TW" sz="2400" dirty="0">
                <a:solidFill>
                  <a:srgbClr val="0000FF"/>
                </a:solidFill>
                <a:sym typeface="Wingdings" panose="05000000000000000000" pitchFamily="2" charset="2"/>
              </a:rPr>
              <a:t>, name, birthday, phone, address, email, introducer}</a:t>
            </a:r>
            <a:endParaRPr lang="zh-TW" altLang="en-US" sz="2400" dirty="0">
              <a:solidFill>
                <a:srgbClr val="0000FF"/>
              </a:solidFill>
            </a:endParaRPr>
          </a:p>
        </p:txBody>
      </p:sp>
    </p:spTree>
    <p:extLst>
      <p:ext uri="{BB962C8B-B14F-4D97-AF65-F5344CB8AC3E}">
        <p14:creationId xmlns:p14="http://schemas.microsoft.com/office/powerpoint/2010/main" val="31590899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B3FF2-949D-400E-B753-9A4788A28A18}"/>
              </a:ext>
            </a:extLst>
          </p:cNvPr>
          <p:cNvSpPr>
            <a:spLocks noGrp="1"/>
          </p:cNvSpPr>
          <p:nvPr>
            <p:ph type="title"/>
          </p:nvPr>
        </p:nvSpPr>
        <p:spPr/>
        <p:txBody>
          <a:bodyPr/>
          <a:lstStyle/>
          <a:p>
            <a:r>
              <a:rPr lang="zh-TW" altLang="en-US" dirty="0"/>
              <a:t>完全與部分函數相依</a:t>
            </a:r>
          </a:p>
        </p:txBody>
      </p:sp>
      <p:sp>
        <p:nvSpPr>
          <p:cNvPr id="3" name="內容版面配置區 2">
            <a:extLst>
              <a:ext uri="{FF2B5EF4-FFF2-40B4-BE49-F238E27FC236}">
                <a16:creationId xmlns:a16="http://schemas.microsoft.com/office/drawing/2014/main" id="{9AE0173F-A1D2-4DAC-A652-F47C14896E54}"/>
              </a:ext>
            </a:extLst>
          </p:cNvPr>
          <p:cNvSpPr>
            <a:spLocks noGrp="1"/>
          </p:cNvSpPr>
          <p:nvPr>
            <p:ph idx="1"/>
          </p:nvPr>
        </p:nvSpPr>
        <p:spPr/>
        <p:txBody>
          <a:bodyPr/>
          <a:lstStyle/>
          <a:p>
            <a:r>
              <a:rPr lang="zh-TW" altLang="en-US" dirty="0">
                <a:solidFill>
                  <a:srgbClr val="C00000"/>
                </a:solidFill>
              </a:rPr>
              <a:t>完全函數相依</a:t>
            </a:r>
            <a:endParaRPr lang="en-US" altLang="zh-TW" dirty="0">
              <a:solidFill>
                <a:srgbClr val="C00000"/>
              </a:solidFill>
            </a:endParaRPr>
          </a:p>
          <a:p>
            <a:pPr lvl="1">
              <a:lnSpc>
                <a:spcPct val="150000"/>
              </a:lnSpc>
            </a:pPr>
            <a:r>
              <a:rPr lang="en-US" altLang="zh-TW" dirty="0"/>
              <a:t>(X , Y) </a:t>
            </a:r>
            <a:r>
              <a:rPr lang="en-US" altLang="zh-TW" dirty="0">
                <a:sym typeface="Wingdings" panose="05000000000000000000" pitchFamily="2" charset="2"/>
              </a:rPr>
              <a:t> Z</a:t>
            </a:r>
            <a:r>
              <a:rPr lang="zh-TW" altLang="en-US" dirty="0">
                <a:sym typeface="Wingdings" panose="05000000000000000000" pitchFamily="2" charset="2"/>
              </a:rPr>
              <a:t>， 若移除</a:t>
            </a:r>
            <a:r>
              <a:rPr lang="en-US" altLang="zh-TW" dirty="0">
                <a:sym typeface="Wingdings" panose="05000000000000000000" pitchFamily="2" charset="2"/>
              </a:rPr>
              <a:t>X</a:t>
            </a:r>
            <a:r>
              <a:rPr lang="zh-TW" altLang="en-US" dirty="0">
                <a:sym typeface="Wingdings" panose="05000000000000000000" pitchFamily="2" charset="2"/>
              </a:rPr>
              <a:t>或</a:t>
            </a:r>
            <a:r>
              <a:rPr lang="en-US" altLang="zh-TW" dirty="0">
                <a:sym typeface="Wingdings" panose="05000000000000000000" pitchFamily="2" charset="2"/>
              </a:rPr>
              <a:t>Y</a:t>
            </a:r>
            <a:r>
              <a:rPr lang="zh-TW" altLang="en-US" dirty="0">
                <a:sym typeface="Wingdings" panose="05000000000000000000" pitchFamily="2" charset="2"/>
              </a:rPr>
              <a:t>任何一個屬性，造成 </a:t>
            </a:r>
            <a:r>
              <a:rPr lang="en-US" altLang="zh-TW" dirty="0">
                <a:sym typeface="Wingdings" panose="05000000000000000000" pitchFamily="2" charset="2"/>
              </a:rPr>
              <a:t>(X, Y)  Z </a:t>
            </a:r>
            <a:r>
              <a:rPr lang="zh-TW" altLang="en-US" dirty="0">
                <a:sym typeface="Wingdings" panose="05000000000000000000" pitchFamily="2" charset="2"/>
              </a:rPr>
              <a:t>不存在，則 </a:t>
            </a:r>
            <a:r>
              <a:rPr lang="en-US" altLang="zh-TW" dirty="0">
                <a:sym typeface="Wingdings" panose="05000000000000000000" pitchFamily="2" charset="2"/>
              </a:rPr>
              <a:t>Z</a:t>
            </a:r>
            <a:r>
              <a:rPr lang="zh-TW" altLang="en-US" dirty="0">
                <a:sym typeface="Wingdings" panose="05000000000000000000" pitchFamily="2" charset="2"/>
              </a:rPr>
              <a:t> 完全相依於 </a:t>
            </a:r>
            <a:r>
              <a:rPr lang="en-US" altLang="zh-TW" dirty="0">
                <a:sym typeface="Wingdings" panose="05000000000000000000" pitchFamily="2" charset="2"/>
              </a:rPr>
              <a:t>(X, Y)</a:t>
            </a:r>
          </a:p>
          <a:p>
            <a:pPr lvl="1">
              <a:lnSpc>
                <a:spcPct val="150000"/>
              </a:lnSpc>
            </a:pPr>
            <a:r>
              <a:rPr lang="en-US" altLang="zh-TW" dirty="0"/>
              <a:t>Ex., (</a:t>
            </a:r>
            <a:r>
              <a:rPr lang="zh-TW" altLang="en-US" dirty="0"/>
              <a:t>學號，課程</a:t>
            </a:r>
            <a:r>
              <a:rPr lang="en-US" altLang="zh-TW" dirty="0"/>
              <a:t>) </a:t>
            </a:r>
            <a:r>
              <a:rPr lang="en-US" altLang="zh-TW" dirty="0">
                <a:sym typeface="Wingdings" panose="05000000000000000000" pitchFamily="2" charset="2"/>
              </a:rPr>
              <a:t> </a:t>
            </a:r>
            <a:r>
              <a:rPr lang="zh-TW" altLang="en-US" dirty="0">
                <a:sym typeface="Wingdings" panose="05000000000000000000" pitchFamily="2" charset="2"/>
              </a:rPr>
              <a:t>成績</a:t>
            </a:r>
            <a:endParaRPr lang="en-US" altLang="zh-TW" dirty="0">
              <a:sym typeface="Wingdings" panose="05000000000000000000" pitchFamily="2" charset="2"/>
            </a:endParaRPr>
          </a:p>
          <a:p>
            <a:pPr>
              <a:lnSpc>
                <a:spcPct val="150000"/>
              </a:lnSpc>
            </a:pPr>
            <a:r>
              <a:rPr lang="zh-TW" altLang="en-US" dirty="0">
                <a:solidFill>
                  <a:srgbClr val="C00000"/>
                </a:solidFill>
                <a:sym typeface="Wingdings" panose="05000000000000000000" pitchFamily="2" charset="2"/>
              </a:rPr>
              <a:t>部分函數相依</a:t>
            </a:r>
            <a:endParaRPr lang="en-US" altLang="zh-TW" dirty="0">
              <a:solidFill>
                <a:srgbClr val="C00000"/>
              </a:solidFill>
              <a:sym typeface="Wingdings" panose="05000000000000000000" pitchFamily="2" charset="2"/>
            </a:endParaRPr>
          </a:p>
          <a:p>
            <a:pPr lvl="1">
              <a:lnSpc>
                <a:spcPct val="150000"/>
              </a:lnSpc>
            </a:pPr>
            <a:r>
              <a:rPr lang="en-US" altLang="zh-TW" dirty="0">
                <a:sym typeface="Wingdings" panose="05000000000000000000" pitchFamily="2" charset="2"/>
              </a:rPr>
              <a:t>(X , Y)  Z</a:t>
            </a:r>
            <a:r>
              <a:rPr lang="zh-TW" altLang="en-US" dirty="0">
                <a:sym typeface="Wingdings" panose="05000000000000000000" pitchFamily="2" charset="2"/>
              </a:rPr>
              <a:t>，移除</a:t>
            </a:r>
            <a:r>
              <a:rPr lang="en-US" altLang="zh-TW" dirty="0">
                <a:sym typeface="Wingdings" panose="05000000000000000000" pitchFamily="2" charset="2"/>
              </a:rPr>
              <a:t>X</a:t>
            </a:r>
            <a:r>
              <a:rPr lang="zh-TW" altLang="en-US" dirty="0">
                <a:sym typeface="Wingdings" panose="05000000000000000000" pitchFamily="2" charset="2"/>
              </a:rPr>
              <a:t>或</a:t>
            </a:r>
            <a:r>
              <a:rPr lang="en-US" altLang="zh-TW" dirty="0">
                <a:sym typeface="Wingdings" panose="05000000000000000000" pitchFamily="2" charset="2"/>
              </a:rPr>
              <a:t>Y</a:t>
            </a:r>
            <a:r>
              <a:rPr lang="zh-TW" altLang="en-US" dirty="0">
                <a:sym typeface="Wingdings" panose="05000000000000000000" pitchFamily="2" charset="2"/>
              </a:rPr>
              <a:t>任何一個屬性， </a:t>
            </a:r>
            <a:r>
              <a:rPr lang="en-US" altLang="zh-TW" dirty="0">
                <a:sym typeface="Wingdings" panose="05000000000000000000" pitchFamily="2" charset="2"/>
              </a:rPr>
              <a:t>(X, Y)  Z </a:t>
            </a:r>
            <a:r>
              <a:rPr lang="zh-TW" altLang="en-US" dirty="0">
                <a:sym typeface="Wingdings" panose="05000000000000000000" pitchFamily="2" charset="2"/>
              </a:rPr>
              <a:t>依然存在，則 </a:t>
            </a:r>
            <a:r>
              <a:rPr lang="en-US" altLang="zh-TW" dirty="0">
                <a:sym typeface="Wingdings" panose="05000000000000000000" pitchFamily="2" charset="2"/>
              </a:rPr>
              <a:t>Z</a:t>
            </a:r>
            <a:r>
              <a:rPr lang="zh-TW" altLang="en-US" dirty="0">
                <a:sym typeface="Wingdings" panose="05000000000000000000" pitchFamily="2" charset="2"/>
              </a:rPr>
              <a:t> 部分相依於 </a:t>
            </a:r>
            <a:r>
              <a:rPr lang="en-US" altLang="zh-TW" dirty="0">
                <a:sym typeface="Wingdings" panose="05000000000000000000" pitchFamily="2" charset="2"/>
              </a:rPr>
              <a:t>(X, Y)</a:t>
            </a:r>
          </a:p>
          <a:p>
            <a:pPr lvl="1">
              <a:lnSpc>
                <a:spcPct val="150000"/>
              </a:lnSpc>
            </a:pPr>
            <a:r>
              <a:rPr lang="en-US" altLang="zh-TW" sz="2000" dirty="0">
                <a:latin typeface="微軟正黑體" panose="020B0604030504040204" pitchFamily="34" charset="-120"/>
                <a:ea typeface="微軟正黑體" panose="020B0604030504040204" pitchFamily="34" charset="-120"/>
              </a:rPr>
              <a:t>X</a:t>
            </a:r>
            <a:r>
              <a:rPr lang="en-US" altLang="zh-TW" sz="2000" dirty="0">
                <a:latin typeface="微軟正黑體" panose="020B0604030504040204" pitchFamily="34" charset="-120"/>
                <a:ea typeface="微軟正黑體" panose="020B0604030504040204" pitchFamily="34" charset="-120"/>
                <a:sym typeface="Symbol" pitchFamily="18" charset="2"/>
              </a:rPr>
              <a:t></a:t>
            </a:r>
            <a:r>
              <a:rPr lang="en-US" altLang="zh-TW" sz="2000" dirty="0">
                <a:latin typeface="微軟正黑體" panose="020B0604030504040204" pitchFamily="34" charset="-120"/>
                <a:ea typeface="微軟正黑體" panose="020B0604030504040204" pitchFamily="34" charset="-120"/>
              </a:rPr>
              <a:t>Y</a:t>
            </a:r>
            <a:r>
              <a:rPr lang="zh-TW" altLang="en-US" sz="2000" dirty="0">
                <a:latin typeface="微軟正黑體" panose="020B0604030504040204" pitchFamily="34" charset="-120"/>
                <a:ea typeface="微軟正黑體" panose="020B0604030504040204" pitchFamily="34" charset="-120"/>
              </a:rPr>
              <a:t>，從</a:t>
            </a:r>
            <a:r>
              <a:rPr lang="en-US" altLang="zh-TW" sz="2000" dirty="0">
                <a:latin typeface="微軟正黑體" panose="020B0604030504040204" pitchFamily="34" charset="-120"/>
                <a:ea typeface="微軟正黑體" panose="020B0604030504040204" pitchFamily="34" charset="-120"/>
              </a:rPr>
              <a:t>X</a:t>
            </a:r>
            <a:r>
              <a:rPr lang="zh-TW" altLang="en-US" dirty="0">
                <a:latin typeface="微軟正黑體" panose="020B0604030504040204" pitchFamily="34" charset="-120"/>
              </a:rPr>
              <a:t>中可</a:t>
            </a:r>
            <a:r>
              <a:rPr lang="zh-TW" altLang="en-US" sz="2000" dirty="0">
                <a:latin typeface="微軟正黑體" panose="020B0604030504040204" pitchFamily="34" charset="-120"/>
                <a:ea typeface="微軟正黑體" panose="020B0604030504040204" pitchFamily="34" charset="-120"/>
              </a:rPr>
              <a:t>找出部分元素 </a:t>
            </a:r>
            <a:r>
              <a:rPr lang="en-US" altLang="zh-TW" dirty="0">
                <a:latin typeface="微軟正黑體" panose="020B0604030504040204" pitchFamily="34" charset="-120"/>
                <a:ea typeface="微軟正黑體" panose="020B0604030504040204" pitchFamily="34" charset="-120"/>
              </a:rPr>
              <a:t>X</a:t>
            </a:r>
            <a:r>
              <a:rPr lang="en-US" altLang="zh-TW" dirty="0">
                <a:latin typeface="微軟正黑體" panose="020B0604030504040204" pitchFamily="34" charset="-120"/>
                <a:cs typeface="Times New Roman" pitchFamily="18" charset="0"/>
              </a:rPr>
              <a:t>1</a:t>
            </a:r>
            <a:r>
              <a:rPr lang="zh-TW" altLang="en-US" dirty="0">
                <a:latin typeface="微軟正黑體" panose="020B0604030504040204" pitchFamily="34" charset="-120"/>
                <a:ea typeface="微軟正黑體" panose="020B0604030504040204" pitchFamily="34" charset="-120"/>
                <a:cs typeface="Times New Roman" pitchFamily="18" charset="0"/>
              </a:rPr>
              <a:t>，</a:t>
            </a:r>
            <a:r>
              <a:rPr lang="zh-TW" altLang="en-US" sz="2000" dirty="0">
                <a:latin typeface="微軟正黑體" panose="020B0604030504040204" pitchFamily="34" charset="-120"/>
                <a:ea typeface="微軟正黑體" panose="020B0604030504040204" pitchFamily="34" charset="-120"/>
              </a:rPr>
              <a:t>使得 </a:t>
            </a:r>
            <a:r>
              <a:rPr lang="en-US" altLang="zh-TW" sz="2000" dirty="0">
                <a:latin typeface="微軟正黑體" panose="020B0604030504040204" pitchFamily="34" charset="-120"/>
                <a:ea typeface="微軟正黑體" panose="020B0604030504040204" pitchFamily="34" charset="-120"/>
              </a:rPr>
              <a:t>X1</a:t>
            </a:r>
            <a:r>
              <a:rPr lang="en-US" altLang="zh-TW" sz="2000" dirty="0">
                <a:latin typeface="微軟正黑體" panose="020B0604030504040204" pitchFamily="34" charset="-120"/>
                <a:ea typeface="微軟正黑體" panose="020B0604030504040204" pitchFamily="34" charset="-120"/>
                <a:sym typeface="Symbol" pitchFamily="18" charset="2"/>
              </a:rPr>
              <a:t></a:t>
            </a:r>
            <a:r>
              <a:rPr lang="en-US" altLang="zh-TW" sz="2000" dirty="0">
                <a:latin typeface="微軟正黑體" panose="020B0604030504040204" pitchFamily="34" charset="-120"/>
                <a:ea typeface="微軟正黑體" panose="020B0604030504040204" pitchFamily="34" charset="-120"/>
              </a:rPr>
              <a:t>Y</a:t>
            </a:r>
            <a:r>
              <a:rPr lang="zh-TW" altLang="en-US" sz="2000" dirty="0">
                <a:latin typeface="微軟正黑體" panose="020B0604030504040204" pitchFamily="34" charset="-120"/>
                <a:ea typeface="微軟正黑體" panose="020B0604030504040204" pitchFamily="34" charset="-120"/>
              </a:rPr>
              <a:t> 仍然成立，</a:t>
            </a:r>
            <a:r>
              <a:rPr lang="en-US" altLang="zh-TW" sz="2000" dirty="0">
                <a:latin typeface="微軟正黑體" panose="020B0604030504040204" pitchFamily="34" charset="-120"/>
                <a:ea typeface="微軟正黑體" panose="020B0604030504040204" pitchFamily="34" charset="-120"/>
              </a:rPr>
              <a:t>X</a:t>
            </a:r>
            <a:r>
              <a:rPr lang="en-US" altLang="zh-TW" sz="2000" dirty="0">
                <a:latin typeface="微軟正黑體" panose="020B0604030504040204" pitchFamily="34" charset="-120"/>
                <a:ea typeface="微軟正黑體" panose="020B0604030504040204" pitchFamily="34" charset="-120"/>
                <a:sym typeface="Symbol" pitchFamily="18" charset="2"/>
              </a:rPr>
              <a:t></a:t>
            </a:r>
            <a:r>
              <a:rPr lang="en-US" altLang="zh-TW" sz="2000" dirty="0">
                <a:latin typeface="微軟正黑體" panose="020B0604030504040204" pitchFamily="34" charset="-120"/>
                <a:ea typeface="微軟正黑體" panose="020B0604030504040204" pitchFamily="34" charset="-120"/>
              </a:rPr>
              <a:t>Y</a:t>
            </a:r>
            <a:r>
              <a:rPr lang="zh-TW" altLang="en-US" sz="2000" dirty="0">
                <a:latin typeface="微軟正黑體" panose="020B0604030504040204" pitchFamily="34" charset="-120"/>
                <a:ea typeface="微軟正黑體" panose="020B0604030504040204" pitchFamily="34" charset="-120"/>
              </a:rPr>
              <a:t>為</a:t>
            </a:r>
            <a:r>
              <a:rPr lang="zh-TW" altLang="en-US" sz="2000" b="1" dirty="0">
                <a:latin typeface="微軟正黑體" panose="020B0604030504040204" pitchFamily="34" charset="-120"/>
                <a:ea typeface="微軟正黑體" panose="020B0604030504040204" pitchFamily="34" charset="-120"/>
              </a:rPr>
              <a:t>部分函數相依</a:t>
            </a:r>
            <a:endParaRPr lang="en-US" altLang="zh-TW" b="1" dirty="0">
              <a:sym typeface="Wingdings" panose="05000000000000000000" pitchFamily="2" charset="2"/>
            </a:endParaRPr>
          </a:p>
          <a:p>
            <a:pPr lvl="1">
              <a:lnSpc>
                <a:spcPct val="150000"/>
              </a:lnSpc>
            </a:pPr>
            <a:r>
              <a:rPr lang="en-US" altLang="zh-TW" dirty="0">
                <a:sym typeface="Wingdings" panose="05000000000000000000" pitchFamily="2" charset="2"/>
              </a:rPr>
              <a:t>Ex., (</a:t>
            </a:r>
            <a:r>
              <a:rPr lang="zh-TW" altLang="en-US" dirty="0">
                <a:sym typeface="Wingdings" panose="05000000000000000000" pitchFamily="2" charset="2"/>
              </a:rPr>
              <a:t>學號，身分證號</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 </a:t>
            </a:r>
            <a:r>
              <a:rPr lang="zh-TW" altLang="en-US" dirty="0">
                <a:sym typeface="Wingdings" panose="05000000000000000000" pitchFamily="2" charset="2"/>
              </a:rPr>
              <a:t>姓名</a:t>
            </a:r>
            <a:endParaRPr lang="en-US" altLang="zh-TW" dirty="0">
              <a:sym typeface="Wingdings" panose="05000000000000000000" pitchFamily="2" charset="2"/>
            </a:endParaRPr>
          </a:p>
          <a:p>
            <a:endParaRPr lang="zh-TW" altLang="en-US" dirty="0"/>
          </a:p>
        </p:txBody>
      </p:sp>
      <p:sp>
        <p:nvSpPr>
          <p:cNvPr id="4" name="投影片編號版面配置區 3">
            <a:extLst>
              <a:ext uri="{FF2B5EF4-FFF2-40B4-BE49-F238E27FC236}">
                <a16:creationId xmlns:a16="http://schemas.microsoft.com/office/drawing/2014/main" id="{0DA79B2B-C37A-44AA-A0A4-AF8B90A042CC}"/>
              </a:ext>
            </a:extLst>
          </p:cNvPr>
          <p:cNvSpPr>
            <a:spLocks noGrp="1"/>
          </p:cNvSpPr>
          <p:nvPr>
            <p:ph type="sldNum" sz="quarter" idx="12"/>
          </p:nvPr>
        </p:nvSpPr>
        <p:spPr/>
        <p:txBody>
          <a:bodyPr/>
          <a:lstStyle/>
          <a:p>
            <a:fld id="{6243D286-E151-4778-8234-CC7B3DD5AA69}" type="slidenum">
              <a:rPr lang="zh-TW" altLang="en-US" smtClean="0"/>
              <a:t>47</a:t>
            </a:fld>
            <a:endParaRPr lang="zh-TW" altLang="en-US"/>
          </a:p>
        </p:txBody>
      </p:sp>
    </p:spTree>
    <p:extLst>
      <p:ext uri="{BB962C8B-B14F-4D97-AF65-F5344CB8AC3E}">
        <p14:creationId xmlns:p14="http://schemas.microsoft.com/office/powerpoint/2010/main" val="3426917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660A7F-CFA4-4A4C-8EB4-CE5D81C1BA18}"/>
              </a:ext>
            </a:extLst>
          </p:cNvPr>
          <p:cNvSpPr>
            <a:spLocks noGrp="1"/>
          </p:cNvSpPr>
          <p:nvPr>
            <p:ph type="title"/>
          </p:nvPr>
        </p:nvSpPr>
        <p:spPr/>
        <p:txBody>
          <a:bodyPr/>
          <a:lstStyle/>
          <a:p>
            <a:r>
              <a:rPr lang="zh-TW" altLang="en-US" dirty="0"/>
              <a:t>函數相依基本推導原則</a:t>
            </a:r>
          </a:p>
        </p:txBody>
      </p:sp>
      <p:sp>
        <p:nvSpPr>
          <p:cNvPr id="3" name="內容版面配置區 2">
            <a:extLst>
              <a:ext uri="{FF2B5EF4-FFF2-40B4-BE49-F238E27FC236}">
                <a16:creationId xmlns:a16="http://schemas.microsoft.com/office/drawing/2014/main" id="{E952414C-6283-4075-A08F-1D48A34C2D75}"/>
              </a:ext>
            </a:extLst>
          </p:cNvPr>
          <p:cNvSpPr>
            <a:spLocks noGrp="1"/>
          </p:cNvSpPr>
          <p:nvPr>
            <p:ph idx="1"/>
          </p:nvPr>
        </p:nvSpPr>
        <p:spPr/>
        <p:txBody>
          <a:bodyPr/>
          <a:lstStyle/>
          <a:p>
            <a:pPr>
              <a:lnSpc>
                <a:spcPct val="150000"/>
              </a:lnSpc>
            </a:pPr>
            <a:r>
              <a:rPr lang="zh-TW" altLang="en-US" sz="2400" dirty="0">
                <a:solidFill>
                  <a:srgbClr val="C00000"/>
                </a:solidFill>
                <a:latin typeface="微軟正黑體" panose="020B0604030504040204" pitchFamily="34" charset="-120"/>
              </a:rPr>
              <a:t>規則</a:t>
            </a:r>
            <a:r>
              <a:rPr lang="en-US" altLang="zh-TW" sz="2400" dirty="0">
                <a:solidFill>
                  <a:srgbClr val="C00000"/>
                </a:solidFill>
                <a:latin typeface="微軟正黑體" panose="020B0604030504040204" pitchFamily="34" charset="-120"/>
                <a:ea typeface="微軟正黑體" panose="020B0604030504040204" pitchFamily="34" charset="-120"/>
              </a:rPr>
              <a:t>1</a:t>
            </a:r>
            <a:r>
              <a:rPr lang="zh-TW" altLang="en-US" sz="2400" dirty="0">
                <a:solidFill>
                  <a:srgbClr val="C00000"/>
                </a:solidFill>
                <a:latin typeface="微軟正黑體" panose="020B0604030504040204" pitchFamily="34" charset="-120"/>
                <a:ea typeface="微軟正黑體" panose="020B0604030504040204" pitchFamily="34" charset="-120"/>
              </a:rPr>
              <a:t>：</a:t>
            </a:r>
            <a:r>
              <a:rPr lang="en-US" altLang="zh-TW" sz="2400" dirty="0">
                <a:solidFill>
                  <a:srgbClr val="C00000"/>
                </a:solidFill>
                <a:latin typeface="微軟正黑體" panose="020B0604030504040204" pitchFamily="34" charset="-120"/>
                <a:ea typeface="微軟正黑體" panose="020B0604030504040204" pitchFamily="34" charset="-120"/>
              </a:rPr>
              <a:t>X</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 Y </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 X</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Y</a:t>
            </a:r>
            <a:r>
              <a:rPr lang="zh-TW" altLang="en-US" sz="2400" dirty="0">
                <a:solidFill>
                  <a:srgbClr val="C00000"/>
                </a:solidFill>
                <a:latin typeface="微軟正黑體" panose="020B0604030504040204" pitchFamily="34" charset="-120"/>
                <a:ea typeface="微軟正黑體" panose="020B0604030504040204" pitchFamily="34" charset="-120"/>
              </a:rPr>
              <a:t> </a:t>
            </a:r>
            <a:r>
              <a:rPr lang="en-US" altLang="zh-TW" sz="2400" dirty="0">
                <a:solidFill>
                  <a:srgbClr val="C00000"/>
                </a:solidFill>
                <a:latin typeface="微軟正黑體" panose="020B0604030504040204" pitchFamily="34" charset="-120"/>
                <a:ea typeface="微軟正黑體" panose="020B0604030504040204" pitchFamily="34" charset="-120"/>
              </a:rPr>
              <a:t>(</a:t>
            </a:r>
            <a:r>
              <a:rPr lang="zh-TW" altLang="en-US" sz="2400" dirty="0">
                <a:solidFill>
                  <a:srgbClr val="C00000"/>
                </a:solidFill>
                <a:latin typeface="微軟正黑體" panose="020B0604030504040204" pitchFamily="34" charset="-120"/>
                <a:ea typeface="微軟正黑體" panose="020B0604030504040204" pitchFamily="34" charset="-120"/>
              </a:rPr>
              <a:t>反身性</a:t>
            </a:r>
            <a:r>
              <a:rPr lang="en-US" altLang="zh-TW" sz="2400" dirty="0">
                <a:solidFill>
                  <a:srgbClr val="C00000"/>
                </a:solidFill>
                <a:latin typeface="微軟正黑體" panose="020B0604030504040204" pitchFamily="34" charset="-120"/>
                <a:ea typeface="微軟正黑體" panose="020B0604030504040204" pitchFamily="34" charset="-120"/>
              </a:rPr>
              <a:t>)</a:t>
            </a:r>
          </a:p>
          <a:p>
            <a:pPr>
              <a:lnSpc>
                <a:spcPct val="150000"/>
              </a:lnSpc>
            </a:pPr>
            <a:r>
              <a:rPr lang="zh-TW" altLang="en-US" sz="2400" dirty="0">
                <a:solidFill>
                  <a:srgbClr val="C00000"/>
                </a:solidFill>
                <a:latin typeface="微軟正黑體" panose="020B0604030504040204" pitchFamily="34" charset="-120"/>
              </a:rPr>
              <a:t>規則</a:t>
            </a:r>
            <a:r>
              <a:rPr lang="en-US" altLang="zh-TW" sz="2400" dirty="0">
                <a:solidFill>
                  <a:srgbClr val="C00000"/>
                </a:solidFill>
                <a:latin typeface="微軟正黑體" panose="020B0604030504040204" pitchFamily="34" charset="-120"/>
                <a:ea typeface="微軟正黑體" panose="020B0604030504040204" pitchFamily="34" charset="-120"/>
              </a:rPr>
              <a:t>2</a:t>
            </a:r>
            <a:r>
              <a:rPr lang="zh-TW" altLang="en-US" sz="2400" dirty="0">
                <a:solidFill>
                  <a:srgbClr val="C00000"/>
                </a:solidFill>
                <a:latin typeface="微軟正黑體" panose="020B0604030504040204" pitchFamily="34" charset="-120"/>
                <a:ea typeface="微軟正黑體" panose="020B0604030504040204" pitchFamily="34" charset="-120"/>
              </a:rPr>
              <a:t>：</a:t>
            </a:r>
            <a:r>
              <a:rPr lang="en-US" altLang="zh-TW" sz="2400" dirty="0">
                <a:solidFill>
                  <a:srgbClr val="C00000"/>
                </a:solidFill>
                <a:latin typeface="微軟正黑體" panose="020B0604030504040204" pitchFamily="34" charset="-120"/>
                <a:ea typeface="微軟正黑體" panose="020B0604030504040204" pitchFamily="34" charset="-120"/>
              </a:rPr>
              <a:t>X</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Y </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XZ</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YZ</a:t>
            </a:r>
            <a:r>
              <a:rPr lang="zh-TW" altLang="en-US" sz="2400" dirty="0">
                <a:solidFill>
                  <a:srgbClr val="C00000"/>
                </a:solidFill>
                <a:latin typeface="微軟正黑體" panose="020B0604030504040204" pitchFamily="34" charset="-120"/>
                <a:ea typeface="微軟正黑體" panose="020B0604030504040204" pitchFamily="34" charset="-120"/>
              </a:rPr>
              <a:t> </a:t>
            </a:r>
            <a:r>
              <a:rPr lang="en-US" altLang="zh-TW" sz="2400" dirty="0">
                <a:solidFill>
                  <a:srgbClr val="C00000"/>
                </a:solidFill>
                <a:latin typeface="微軟正黑體" panose="020B0604030504040204" pitchFamily="34" charset="-120"/>
                <a:ea typeface="微軟正黑體" panose="020B0604030504040204" pitchFamily="34" charset="-120"/>
              </a:rPr>
              <a:t>(</a:t>
            </a:r>
            <a:r>
              <a:rPr lang="zh-TW" altLang="en-US" sz="2400" dirty="0">
                <a:solidFill>
                  <a:srgbClr val="C00000"/>
                </a:solidFill>
                <a:latin typeface="微軟正黑體" panose="020B0604030504040204" pitchFamily="34" charset="-120"/>
                <a:ea typeface="微軟正黑體" panose="020B0604030504040204" pitchFamily="34" charset="-120"/>
              </a:rPr>
              <a:t>擴增性</a:t>
            </a:r>
            <a:r>
              <a:rPr lang="en-US" altLang="zh-TW" sz="2400" dirty="0">
                <a:solidFill>
                  <a:srgbClr val="C00000"/>
                </a:solidFill>
                <a:latin typeface="微軟正黑體" panose="020B0604030504040204" pitchFamily="34" charset="-120"/>
                <a:ea typeface="微軟正黑體" panose="020B0604030504040204" pitchFamily="34" charset="-120"/>
              </a:rPr>
              <a:t>)</a:t>
            </a:r>
          </a:p>
          <a:p>
            <a:pPr>
              <a:lnSpc>
                <a:spcPct val="150000"/>
              </a:lnSpc>
            </a:pPr>
            <a:r>
              <a:rPr lang="zh-TW" altLang="en-US" sz="2400" dirty="0">
                <a:solidFill>
                  <a:srgbClr val="C00000"/>
                </a:solidFill>
                <a:latin typeface="微軟正黑體" panose="020B0604030504040204" pitchFamily="34" charset="-120"/>
              </a:rPr>
              <a:t>規則</a:t>
            </a:r>
            <a:r>
              <a:rPr lang="en-US" altLang="zh-TW" sz="2400" dirty="0">
                <a:solidFill>
                  <a:srgbClr val="C00000"/>
                </a:solidFill>
                <a:latin typeface="微軟正黑體" panose="020B0604030504040204" pitchFamily="34" charset="-120"/>
                <a:ea typeface="微軟正黑體" panose="020B0604030504040204" pitchFamily="34" charset="-120"/>
              </a:rPr>
              <a:t>3</a:t>
            </a:r>
            <a:r>
              <a:rPr lang="zh-TW" altLang="en-US" sz="2400" dirty="0">
                <a:solidFill>
                  <a:srgbClr val="C00000"/>
                </a:solidFill>
                <a:latin typeface="微軟正黑體" panose="020B0604030504040204" pitchFamily="34" charset="-120"/>
                <a:ea typeface="微軟正黑體" panose="020B0604030504040204" pitchFamily="34" charset="-120"/>
              </a:rPr>
              <a:t>：</a:t>
            </a:r>
            <a:r>
              <a:rPr lang="en-US" altLang="zh-TW" sz="2400" dirty="0">
                <a:solidFill>
                  <a:srgbClr val="C00000"/>
                </a:solidFill>
                <a:latin typeface="微軟正黑體" panose="020B0604030504040204" pitchFamily="34" charset="-120"/>
                <a:ea typeface="微軟正黑體" panose="020B0604030504040204" pitchFamily="34" charset="-120"/>
              </a:rPr>
              <a:t>X</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Y , Y</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Z </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 X</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Z</a:t>
            </a:r>
            <a:r>
              <a:rPr lang="zh-TW" altLang="en-US" sz="2400" dirty="0">
                <a:solidFill>
                  <a:srgbClr val="C00000"/>
                </a:solidFill>
                <a:latin typeface="微軟正黑體" panose="020B0604030504040204" pitchFamily="34" charset="-120"/>
                <a:ea typeface="微軟正黑體" panose="020B0604030504040204" pitchFamily="34" charset="-120"/>
              </a:rPr>
              <a:t> </a:t>
            </a:r>
            <a:r>
              <a:rPr lang="en-US" altLang="zh-TW" sz="2400" dirty="0">
                <a:solidFill>
                  <a:srgbClr val="C00000"/>
                </a:solidFill>
                <a:latin typeface="微軟正黑體" panose="020B0604030504040204" pitchFamily="34" charset="-120"/>
                <a:ea typeface="微軟正黑體" panose="020B0604030504040204" pitchFamily="34" charset="-120"/>
              </a:rPr>
              <a:t>(</a:t>
            </a:r>
            <a:r>
              <a:rPr lang="zh-TW" altLang="en-US" sz="2400" dirty="0">
                <a:solidFill>
                  <a:srgbClr val="C00000"/>
                </a:solidFill>
                <a:latin typeface="微軟正黑體" panose="020B0604030504040204" pitchFamily="34" charset="-120"/>
                <a:ea typeface="微軟正黑體" panose="020B0604030504040204" pitchFamily="34" charset="-120"/>
              </a:rPr>
              <a:t>遞移姓</a:t>
            </a:r>
            <a:r>
              <a:rPr lang="en-US" altLang="zh-TW" sz="2400" dirty="0">
                <a:solidFill>
                  <a:srgbClr val="C00000"/>
                </a:solidFill>
                <a:latin typeface="微軟正黑體" panose="020B0604030504040204" pitchFamily="34" charset="-120"/>
                <a:ea typeface="微軟正黑體" panose="020B0604030504040204" pitchFamily="34" charset="-120"/>
              </a:rPr>
              <a:t>)</a:t>
            </a:r>
          </a:p>
          <a:p>
            <a:pPr>
              <a:lnSpc>
                <a:spcPct val="150000"/>
              </a:lnSpc>
            </a:pPr>
            <a:r>
              <a:rPr lang="zh-TW" altLang="en-US" sz="2400" dirty="0">
                <a:latin typeface="微軟正黑體" panose="020B0604030504040204" pitchFamily="34" charset="-120"/>
              </a:rPr>
              <a:t>規則</a:t>
            </a:r>
            <a:r>
              <a:rPr lang="en-US" altLang="zh-TW" sz="2400" dirty="0">
                <a:latin typeface="微軟正黑體" panose="020B0604030504040204" pitchFamily="34" charset="-120"/>
              </a:rPr>
              <a:t>4</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sym typeface="Wingdings" panose="05000000000000000000" pitchFamily="2" charset="2"/>
              </a:rPr>
              <a:t>A</a:t>
            </a:r>
            <a:r>
              <a:rPr lang="zh-TW" altLang="en-US" sz="2400" dirty="0">
                <a:latin typeface="微軟正黑體" panose="020B0604030504040204" pitchFamily="34" charset="-120"/>
                <a:ea typeface="微軟正黑體" panose="020B0604030504040204" pitchFamily="34" charset="-120"/>
                <a:sym typeface="Wingdings" panose="05000000000000000000" pitchFamily="2" charset="2"/>
              </a:rPr>
              <a:t> </a:t>
            </a:r>
            <a:r>
              <a:rPr lang="en-US" altLang="zh-TW" sz="2400" dirty="0">
                <a:latin typeface="微軟正黑體" panose="020B0604030504040204" pitchFamily="34" charset="-120"/>
                <a:ea typeface="微軟正黑體" panose="020B0604030504040204" pitchFamily="34" charset="-120"/>
                <a:sym typeface="Wingdings" panose="05000000000000000000" pitchFamily="2" charset="2"/>
              </a:rPr>
              <a:t> BC, A  B </a:t>
            </a:r>
            <a:r>
              <a:rPr lang="zh-TW" altLang="en-US" sz="2400" dirty="0">
                <a:latin typeface="微軟正黑體" panose="020B0604030504040204" pitchFamily="34" charset="-120"/>
                <a:ea typeface="微軟正黑體" panose="020B0604030504040204" pitchFamily="34" charset="-120"/>
                <a:sym typeface="Wingdings" panose="05000000000000000000" pitchFamily="2" charset="2"/>
              </a:rPr>
              <a:t>且 </a:t>
            </a:r>
            <a:r>
              <a:rPr lang="en-US" altLang="zh-TW" sz="2400" dirty="0">
                <a:latin typeface="微軟正黑體" panose="020B0604030504040204" pitchFamily="34" charset="-120"/>
                <a:ea typeface="微軟正黑體" panose="020B0604030504040204" pitchFamily="34" charset="-120"/>
                <a:sym typeface="Wingdings" panose="05000000000000000000" pitchFamily="2" charset="2"/>
              </a:rPr>
              <a:t>A</a:t>
            </a:r>
            <a:r>
              <a:rPr lang="zh-TW" altLang="en-US" sz="2400" dirty="0">
                <a:latin typeface="微軟正黑體" panose="020B0604030504040204" pitchFamily="34" charset="-120"/>
                <a:ea typeface="微軟正黑體" panose="020B0604030504040204" pitchFamily="34" charset="-120"/>
                <a:sym typeface="Wingdings" panose="05000000000000000000" pitchFamily="2" charset="2"/>
              </a:rPr>
              <a:t> </a:t>
            </a:r>
            <a:r>
              <a:rPr lang="en-US" altLang="zh-TW" sz="2400" dirty="0">
                <a:latin typeface="微軟正黑體" panose="020B0604030504040204" pitchFamily="34" charset="-120"/>
                <a:ea typeface="微軟正黑體" panose="020B0604030504040204" pitchFamily="34" charset="-120"/>
                <a:sym typeface="Wingdings" panose="05000000000000000000" pitchFamily="2" charset="2"/>
              </a:rPr>
              <a:t>&gt;</a:t>
            </a:r>
            <a:r>
              <a:rPr lang="zh-TW" altLang="en-US" sz="2400" dirty="0">
                <a:latin typeface="微軟正黑體" panose="020B0604030504040204" pitchFamily="34" charset="-120"/>
                <a:ea typeface="微軟正黑體" panose="020B0604030504040204" pitchFamily="34" charset="-120"/>
                <a:sym typeface="Wingdings" panose="05000000000000000000" pitchFamily="2" charset="2"/>
              </a:rPr>
              <a:t> </a:t>
            </a:r>
            <a:r>
              <a:rPr lang="en-US" altLang="zh-TW" sz="2400" dirty="0">
                <a:latin typeface="微軟正黑體" panose="020B0604030504040204" pitchFamily="34" charset="-120"/>
                <a:ea typeface="微軟正黑體" panose="020B0604030504040204" pitchFamily="34" charset="-120"/>
                <a:sym typeface="Wingdings" panose="05000000000000000000" pitchFamily="2" charset="2"/>
              </a:rPr>
              <a:t>C (</a:t>
            </a:r>
            <a:r>
              <a:rPr lang="zh-TW" altLang="en-US" sz="2400" dirty="0">
                <a:latin typeface="微軟正黑體" panose="020B0604030504040204" pitchFamily="34" charset="-120"/>
                <a:ea typeface="微軟正黑體" panose="020B0604030504040204" pitchFamily="34" charset="-120"/>
                <a:sym typeface="Wingdings" panose="05000000000000000000" pitchFamily="2" charset="2"/>
              </a:rPr>
              <a:t>分解性</a:t>
            </a:r>
            <a:r>
              <a:rPr lang="en-US" altLang="zh-TW" sz="2400" dirty="0">
                <a:latin typeface="微軟正黑體" panose="020B0604030504040204" pitchFamily="34" charset="-120"/>
                <a:ea typeface="微軟正黑體" panose="020B0604030504040204" pitchFamily="34" charset="-120"/>
                <a:sym typeface="Wingdings" panose="05000000000000000000" pitchFamily="2" charset="2"/>
              </a:rPr>
              <a:t>)</a:t>
            </a:r>
          </a:p>
          <a:p>
            <a:pPr>
              <a:lnSpc>
                <a:spcPct val="150000"/>
              </a:lnSpc>
            </a:pPr>
            <a:r>
              <a:rPr lang="zh-TW" altLang="en-US" sz="2400" dirty="0">
                <a:latin typeface="微軟正黑體" panose="020B0604030504040204" pitchFamily="34" charset="-120"/>
              </a:rPr>
              <a:t>規則</a:t>
            </a:r>
            <a:r>
              <a:rPr lang="en-US" altLang="zh-TW" sz="2400" dirty="0">
                <a:latin typeface="微軟正黑體" panose="020B0604030504040204" pitchFamily="34" charset="-120"/>
              </a:rPr>
              <a:t>5</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sym typeface="Wingdings" panose="05000000000000000000" pitchFamily="2" charset="2"/>
              </a:rPr>
              <a:t>A</a:t>
            </a:r>
            <a:r>
              <a:rPr lang="zh-TW" altLang="en-US" sz="2400" dirty="0">
                <a:latin typeface="微軟正黑體" panose="020B0604030504040204" pitchFamily="34" charset="-120"/>
                <a:sym typeface="Wingdings" panose="05000000000000000000" pitchFamily="2" charset="2"/>
              </a:rPr>
              <a:t> </a:t>
            </a:r>
            <a:r>
              <a:rPr lang="en-US" altLang="zh-TW" sz="2400" dirty="0">
                <a:latin typeface="微軟正黑體" panose="020B0604030504040204" pitchFamily="34" charset="-120"/>
                <a:sym typeface="Wingdings" panose="05000000000000000000" pitchFamily="2" charset="2"/>
              </a:rPr>
              <a:t></a:t>
            </a:r>
            <a:r>
              <a:rPr lang="zh-TW" altLang="en-US" sz="2400" dirty="0">
                <a:latin typeface="微軟正黑體" panose="020B0604030504040204" pitchFamily="34" charset="-120"/>
                <a:sym typeface="Wingdings" panose="05000000000000000000" pitchFamily="2" charset="2"/>
              </a:rPr>
              <a:t> </a:t>
            </a:r>
            <a:r>
              <a:rPr lang="en-US" altLang="zh-TW" sz="2400" dirty="0">
                <a:latin typeface="微軟正黑體" panose="020B0604030504040204" pitchFamily="34" charset="-120"/>
                <a:sym typeface="Wingdings" panose="05000000000000000000" pitchFamily="2" charset="2"/>
              </a:rPr>
              <a:t>B</a:t>
            </a:r>
            <a:r>
              <a:rPr lang="zh-TW" altLang="en-US" sz="2400" dirty="0">
                <a:latin typeface="微軟正黑體" panose="020B0604030504040204" pitchFamily="34" charset="-120"/>
                <a:sym typeface="Wingdings" panose="05000000000000000000" pitchFamily="2" charset="2"/>
              </a:rPr>
              <a:t> 且 </a:t>
            </a:r>
            <a:r>
              <a:rPr lang="en-US" altLang="zh-TW" sz="2400" dirty="0">
                <a:latin typeface="微軟正黑體" panose="020B0604030504040204" pitchFamily="34" charset="-120"/>
                <a:ea typeface="微軟正黑體" panose="020B0604030504040204" pitchFamily="34" charset="-120"/>
                <a:sym typeface="Wingdings" panose="05000000000000000000" pitchFamily="2" charset="2"/>
              </a:rPr>
              <a:t> A  C, A  BC</a:t>
            </a:r>
            <a:r>
              <a:rPr lang="zh-TW" altLang="en-US" sz="2400" dirty="0">
                <a:latin typeface="微軟正黑體" panose="020B0604030504040204" pitchFamily="34" charset="-120"/>
                <a:ea typeface="微軟正黑體" panose="020B0604030504040204" pitchFamily="34" charset="-120"/>
                <a:sym typeface="Wingdings" panose="05000000000000000000" pitchFamily="2" charset="2"/>
              </a:rPr>
              <a:t> </a:t>
            </a:r>
            <a:r>
              <a:rPr lang="en-US" altLang="zh-TW" sz="24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2400" dirty="0">
                <a:latin typeface="微軟正黑體" panose="020B0604030504040204" pitchFamily="34" charset="-120"/>
                <a:ea typeface="微軟正黑體" panose="020B0604030504040204" pitchFamily="34" charset="-120"/>
                <a:sym typeface="Wingdings" panose="05000000000000000000" pitchFamily="2" charset="2"/>
              </a:rPr>
              <a:t>聯合性</a:t>
            </a:r>
            <a:r>
              <a:rPr lang="en-US" altLang="zh-TW" sz="2400" dirty="0">
                <a:latin typeface="微軟正黑體" panose="020B0604030504040204" pitchFamily="34" charset="-120"/>
                <a:ea typeface="微軟正黑體" panose="020B0604030504040204" pitchFamily="34" charset="-120"/>
                <a:sym typeface="Wingdings" panose="05000000000000000000" pitchFamily="2" charset="2"/>
              </a:rPr>
              <a:t>)</a:t>
            </a:r>
            <a:endParaRPr lang="en-US" altLang="zh-TW" sz="2400" dirty="0">
              <a:latin typeface="微軟正黑體" panose="020B0604030504040204" pitchFamily="34" charset="-120"/>
              <a:ea typeface="微軟正黑體" panose="020B0604030504040204" pitchFamily="34" charset="-120"/>
            </a:endParaRPr>
          </a:p>
          <a:p>
            <a:pPr>
              <a:lnSpc>
                <a:spcPct val="150000"/>
              </a:lnSpc>
            </a:pPr>
            <a:endParaRPr lang="zh-TW" altLang="en-US" dirty="0"/>
          </a:p>
        </p:txBody>
      </p:sp>
      <p:sp>
        <p:nvSpPr>
          <p:cNvPr id="4" name="投影片編號版面配置區 3">
            <a:extLst>
              <a:ext uri="{FF2B5EF4-FFF2-40B4-BE49-F238E27FC236}">
                <a16:creationId xmlns:a16="http://schemas.microsoft.com/office/drawing/2014/main" id="{7626F3EA-E57E-456B-8F32-43E69CC3877C}"/>
              </a:ext>
            </a:extLst>
          </p:cNvPr>
          <p:cNvSpPr>
            <a:spLocks noGrp="1"/>
          </p:cNvSpPr>
          <p:nvPr>
            <p:ph type="sldNum" sz="quarter" idx="12"/>
          </p:nvPr>
        </p:nvSpPr>
        <p:spPr/>
        <p:txBody>
          <a:bodyPr/>
          <a:lstStyle/>
          <a:p>
            <a:fld id="{6243D286-E151-4778-8234-CC7B3DD5AA69}" type="slidenum">
              <a:rPr lang="zh-TW" altLang="en-US" smtClean="0"/>
              <a:t>48</a:t>
            </a:fld>
            <a:endParaRPr lang="zh-TW" altLang="en-US"/>
          </a:p>
        </p:txBody>
      </p:sp>
    </p:spTree>
    <p:extLst>
      <p:ext uri="{BB962C8B-B14F-4D97-AF65-F5344CB8AC3E}">
        <p14:creationId xmlns:p14="http://schemas.microsoft.com/office/powerpoint/2010/main" val="582103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128422-317D-48F8-AD18-D2D32AC5C8C4}"/>
              </a:ext>
            </a:extLst>
          </p:cNvPr>
          <p:cNvSpPr>
            <a:spLocks noGrp="1"/>
          </p:cNvSpPr>
          <p:nvPr>
            <p:ph type="title"/>
          </p:nvPr>
        </p:nvSpPr>
        <p:spPr/>
        <p:txBody>
          <a:bodyPr>
            <a:normAutofit/>
          </a:bodyPr>
          <a:lstStyle/>
          <a:p>
            <a:r>
              <a:rPr lang="zh-TW" altLang="zh-TW" sz="2400" dirty="0">
                <a:effectLst/>
                <a:latin typeface="微軟正黑體" panose="020B0604030504040204" pitchFamily="34" charset="-120"/>
                <a:cs typeface="Helvetica" panose="020B0604020202020204" pitchFamily="34" charset="0"/>
              </a:rPr>
              <a:t>考慮關聯綱目</a:t>
            </a:r>
            <a:r>
              <a:rPr lang="en-US" altLang="zh-TW" sz="2400" dirty="0">
                <a:effectLst/>
                <a:latin typeface="微軟正黑體" panose="020B0604030504040204" pitchFamily="34" charset="-120"/>
              </a:rPr>
              <a:t>R(A, B, C, D, E, F)</a:t>
            </a:r>
            <a:r>
              <a:rPr lang="zh-TW" altLang="zh-TW" sz="2400" dirty="0">
                <a:effectLst/>
                <a:latin typeface="微軟正黑體" panose="020B0604030504040204" pitchFamily="34" charset="-120"/>
                <a:cs typeface="Helvetica" panose="020B0604020202020204" pitchFamily="34" charset="0"/>
              </a:rPr>
              <a:t>，假設有以下的函數相依</a:t>
            </a:r>
            <a:r>
              <a:rPr lang="zh-TW" altLang="en-US" sz="2400" dirty="0">
                <a:effectLst/>
                <a:latin typeface="微軟正黑體" panose="020B0604030504040204" pitchFamily="34" charset="-120"/>
                <a:cs typeface="Helvetica" panose="020B0604020202020204" pitchFamily="34" charset="0"/>
              </a:rPr>
              <a:t>，</a:t>
            </a:r>
            <a:r>
              <a:rPr lang="zh-TW" altLang="en-US" sz="2400" dirty="0">
                <a:latin typeface="微軟正黑體" panose="020B0604030504040204" pitchFamily="34" charset="-120"/>
                <a:cs typeface="Times New Roman" panose="02020603050405020304" pitchFamily="18" charset="0"/>
              </a:rPr>
              <a:t>根據</a:t>
            </a:r>
            <a:r>
              <a:rPr lang="zh-TW" altLang="zh-TW" sz="2400" dirty="0">
                <a:effectLst/>
                <a:latin typeface="微軟正黑體" panose="020B0604030504040204" pitchFamily="34" charset="-120"/>
                <a:cs typeface="Times New Roman" panose="02020603050405020304" pitchFamily="18" charset="0"/>
              </a:rPr>
              <a:t>函數相依推導出的所有函數相依</a:t>
            </a:r>
            <a:endParaRPr lang="zh-TW" altLang="en-US" sz="2400" dirty="0">
              <a:latin typeface="微軟正黑體" panose="020B0604030504040204" pitchFamily="34" charset="-120"/>
            </a:endParaRPr>
          </a:p>
        </p:txBody>
      </p:sp>
      <p:sp>
        <p:nvSpPr>
          <p:cNvPr id="3" name="內容版面配置區 2">
            <a:extLst>
              <a:ext uri="{FF2B5EF4-FFF2-40B4-BE49-F238E27FC236}">
                <a16:creationId xmlns:a16="http://schemas.microsoft.com/office/drawing/2014/main" id="{E06B9310-CEBB-4AF9-9F4E-BA9803758569}"/>
              </a:ext>
            </a:extLst>
          </p:cNvPr>
          <p:cNvSpPr>
            <a:spLocks noGrp="1"/>
          </p:cNvSpPr>
          <p:nvPr>
            <p:ph sz="half" idx="1"/>
          </p:nvPr>
        </p:nvSpPr>
        <p:spPr>
          <a:xfrm>
            <a:off x="838200" y="1825625"/>
            <a:ext cx="3378200" cy="4351338"/>
          </a:xfrm>
        </p:spPr>
        <p:txBody>
          <a:bodyPr/>
          <a:lstStyle/>
          <a:p>
            <a:pPr marL="76200" indent="0">
              <a:buNone/>
              <a:tabLst>
                <a:tab pos="3800475" algn="l"/>
              </a:tabLst>
            </a:pP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{A, B} </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 {C, F}</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76200" indent="0">
              <a:buNone/>
              <a:tabLst>
                <a:tab pos="3800475" algn="l"/>
              </a:tabLst>
            </a:pP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B </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 D</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76200" indent="0">
              <a:buNone/>
              <a:tabLst>
                <a:tab pos="3800475" algn="l"/>
              </a:tabLst>
            </a:pP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C </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a:t>
            </a:r>
            <a:r>
              <a:rPr lang="zh-TW" altLang="zh-TW" kern="100" dirty="0">
                <a:effectLst/>
                <a:latin typeface="Times New Roman" panose="02020603050405020304" pitchFamily="18" charset="0"/>
                <a:ea typeface="標楷體" panose="03000509000000000000" pitchFamily="65" charset="-120"/>
                <a:cs typeface="Times New Roman" panose="02020603050405020304" pitchFamily="18" charset="0"/>
              </a:rPr>
              <a:t>Ｅ</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76200" indent="0">
              <a:buNone/>
              <a:tabLst>
                <a:tab pos="3800475" algn="l"/>
              </a:tabLst>
            </a:pPr>
            <a:r>
              <a:rPr lang="zh-TW" altLang="zh-TW" kern="100" dirty="0">
                <a:effectLst/>
                <a:latin typeface="Times New Roman" panose="02020603050405020304" pitchFamily="18" charset="0"/>
                <a:ea typeface="標楷體" panose="03000509000000000000" pitchFamily="65" charset="-120"/>
                <a:cs typeface="Times New Roman" panose="02020603050405020304" pitchFamily="18" charset="0"/>
              </a:rPr>
              <a:t>Ｆ</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 A</a:t>
            </a:r>
            <a:endParaRPr lang="en-US"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8" name="內容版面配置區 7">
            <a:extLst>
              <a:ext uri="{FF2B5EF4-FFF2-40B4-BE49-F238E27FC236}">
                <a16:creationId xmlns:a16="http://schemas.microsoft.com/office/drawing/2014/main" id="{A1B22F5D-786E-4844-8BAA-EEEE7A896204}"/>
              </a:ext>
            </a:extLst>
          </p:cNvPr>
          <p:cNvSpPr>
            <a:spLocks noGrp="1"/>
          </p:cNvSpPr>
          <p:nvPr>
            <p:ph sz="half" idx="2"/>
          </p:nvPr>
        </p:nvSpPr>
        <p:spPr>
          <a:xfrm>
            <a:off x="4216400" y="1825625"/>
            <a:ext cx="2654300" cy="4351338"/>
          </a:xfrm>
        </p:spPr>
        <p:txBody>
          <a:bodyPr/>
          <a:lstStyle/>
          <a:p>
            <a:r>
              <a:rPr lang="en-US" altLang="zh-TW" dirty="0"/>
              <a:t>AB </a:t>
            </a:r>
            <a:r>
              <a:rPr lang="en-US" altLang="zh-TW" dirty="0">
                <a:sym typeface="Wingdings" panose="05000000000000000000" pitchFamily="2" charset="2"/>
              </a:rPr>
              <a:t> A</a:t>
            </a:r>
          </a:p>
          <a:p>
            <a:r>
              <a:rPr lang="en-US" altLang="zh-TW" dirty="0">
                <a:sym typeface="Wingdings" panose="05000000000000000000" pitchFamily="2" charset="2"/>
              </a:rPr>
              <a:t>AB  B</a:t>
            </a:r>
          </a:p>
          <a:p>
            <a:r>
              <a:rPr lang="en-US" altLang="zh-TW" dirty="0">
                <a:sym typeface="Wingdings" panose="05000000000000000000" pitchFamily="2" charset="2"/>
              </a:rPr>
              <a:t>AB  CF</a:t>
            </a:r>
          </a:p>
          <a:p>
            <a:r>
              <a:rPr lang="en-US" altLang="zh-TW" dirty="0">
                <a:sym typeface="Wingdings" panose="05000000000000000000" pitchFamily="2" charset="2"/>
              </a:rPr>
              <a:t>AB  AD</a:t>
            </a:r>
          </a:p>
          <a:p>
            <a:r>
              <a:rPr lang="en-US" altLang="zh-TW" dirty="0">
                <a:sym typeface="Wingdings" panose="05000000000000000000" pitchFamily="2" charset="2"/>
              </a:rPr>
              <a:t>AB  C  E</a:t>
            </a:r>
          </a:p>
          <a:p>
            <a:r>
              <a:rPr lang="en-US" altLang="zh-TW" dirty="0">
                <a:solidFill>
                  <a:srgbClr val="C00000"/>
                </a:solidFill>
                <a:sym typeface="Wingdings" panose="05000000000000000000" pitchFamily="2" charset="2"/>
              </a:rPr>
              <a:t>AB  ABCDEF</a:t>
            </a:r>
            <a:endParaRPr lang="zh-TW" altLang="en-US" dirty="0">
              <a:solidFill>
                <a:srgbClr val="C00000"/>
              </a:solidFill>
            </a:endParaRPr>
          </a:p>
        </p:txBody>
      </p:sp>
      <p:sp>
        <p:nvSpPr>
          <p:cNvPr id="4" name="投影片編號版面配置區 3">
            <a:extLst>
              <a:ext uri="{FF2B5EF4-FFF2-40B4-BE49-F238E27FC236}">
                <a16:creationId xmlns:a16="http://schemas.microsoft.com/office/drawing/2014/main" id="{FA27F890-F246-41EC-A834-570FF43D5961}"/>
              </a:ext>
            </a:extLst>
          </p:cNvPr>
          <p:cNvSpPr>
            <a:spLocks noGrp="1"/>
          </p:cNvSpPr>
          <p:nvPr>
            <p:ph type="sldNum" sz="quarter" idx="12"/>
          </p:nvPr>
        </p:nvSpPr>
        <p:spPr/>
        <p:txBody>
          <a:bodyPr/>
          <a:lstStyle/>
          <a:p>
            <a:fld id="{6243D286-E151-4778-8234-CC7B3DD5AA69}" type="slidenum">
              <a:rPr lang="zh-TW" altLang="en-US" smtClean="0"/>
              <a:t>49</a:t>
            </a:fld>
            <a:endParaRPr lang="zh-TW" altLang="en-US"/>
          </a:p>
        </p:txBody>
      </p:sp>
      <p:sp>
        <p:nvSpPr>
          <p:cNvPr id="9" name="內容版面配置區 7">
            <a:extLst>
              <a:ext uri="{FF2B5EF4-FFF2-40B4-BE49-F238E27FC236}">
                <a16:creationId xmlns:a16="http://schemas.microsoft.com/office/drawing/2014/main" id="{C0E16995-1C83-4784-8A90-833FDD0965C0}"/>
              </a:ext>
            </a:extLst>
          </p:cNvPr>
          <p:cNvSpPr txBox="1">
            <a:spLocks/>
          </p:cNvSpPr>
          <p:nvPr/>
        </p:nvSpPr>
        <p:spPr>
          <a:xfrm>
            <a:off x="7283450" y="1825625"/>
            <a:ext cx="26543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baseline="0">
                <a:solidFill>
                  <a:schemeClr val="tx1"/>
                </a:solidFill>
                <a:latin typeface="Calibri" panose="020F0502020204030204" pitchFamily="34" charset="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libri" panose="020F0502020204030204" pitchFamily="34" charset="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Calibri" panose="020F0502020204030204" pitchFamily="34" charset="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sym typeface="Wingdings" panose="05000000000000000000" pitchFamily="2" charset="2"/>
              </a:rPr>
              <a:t>F  A</a:t>
            </a:r>
          </a:p>
          <a:p>
            <a:r>
              <a:rPr lang="en-US" altLang="zh-TW" dirty="0">
                <a:sym typeface="Wingdings" panose="05000000000000000000" pitchFamily="2" charset="2"/>
              </a:rPr>
              <a:t>FB  AB</a:t>
            </a:r>
          </a:p>
          <a:p>
            <a:r>
              <a:rPr lang="en-US" altLang="zh-TW" dirty="0">
                <a:solidFill>
                  <a:srgbClr val="C00000"/>
                </a:solidFill>
                <a:sym typeface="Wingdings" panose="05000000000000000000" pitchFamily="2" charset="2"/>
              </a:rPr>
              <a:t>AB  ABCDEF</a:t>
            </a:r>
            <a:endParaRPr lang="zh-TW" altLang="en-US" dirty="0">
              <a:solidFill>
                <a:srgbClr val="C00000"/>
              </a:solidFill>
            </a:endParaRPr>
          </a:p>
        </p:txBody>
      </p:sp>
    </p:spTree>
    <p:extLst>
      <p:ext uri="{BB962C8B-B14F-4D97-AF65-F5344CB8AC3E}">
        <p14:creationId xmlns:p14="http://schemas.microsoft.com/office/powerpoint/2010/main" val="2603610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34ECCF-4120-404A-8D3F-4B23EC975CFD}"/>
              </a:ext>
            </a:extLst>
          </p:cNvPr>
          <p:cNvSpPr>
            <a:spLocks noGrp="1"/>
          </p:cNvSpPr>
          <p:nvPr>
            <p:ph type="title"/>
          </p:nvPr>
        </p:nvSpPr>
        <p:spPr/>
        <p:txBody>
          <a:bodyPr/>
          <a:lstStyle/>
          <a:p>
            <a:r>
              <a:rPr lang="zh-TW" altLang="en-US" spc="600" dirty="0">
                <a:latin typeface="微軟正黑體" pitchFamily="34" charset="-120"/>
              </a:rPr>
              <a:t>集合運算子</a:t>
            </a:r>
            <a:endParaRPr lang="zh-TW" altLang="en-US" dirty="0"/>
          </a:p>
        </p:txBody>
      </p:sp>
      <p:sp>
        <p:nvSpPr>
          <p:cNvPr id="3" name="內容版面配置區 2">
            <a:extLst>
              <a:ext uri="{FF2B5EF4-FFF2-40B4-BE49-F238E27FC236}">
                <a16:creationId xmlns:a16="http://schemas.microsoft.com/office/drawing/2014/main" id="{D1A898AD-F4BB-4DD3-B615-4AF49FB7014B}"/>
              </a:ext>
            </a:extLst>
          </p:cNvPr>
          <p:cNvSpPr>
            <a:spLocks noGrp="1"/>
          </p:cNvSpPr>
          <p:nvPr>
            <p:ph idx="1"/>
          </p:nvPr>
        </p:nvSpPr>
        <p:spPr/>
        <p:txBody>
          <a:bodyPr/>
          <a:lstStyle/>
          <a:p>
            <a:r>
              <a:rPr lang="zh-TW" altLang="en-US" sz="2800" dirty="0">
                <a:solidFill>
                  <a:srgbClr val="00B0F0"/>
                </a:solidFill>
                <a:latin typeface="微軟正黑體" panose="020B0604030504040204" pitchFamily="34" charset="-120"/>
              </a:rPr>
              <a:t>交集</a:t>
            </a:r>
            <a:r>
              <a:rPr lang="zh-TW" altLang="en-US" sz="2800" dirty="0">
                <a:latin typeface="微軟正黑體" panose="020B0604030504040204" pitchFamily="34" charset="-120"/>
              </a:rPr>
              <a:t>（</a:t>
            </a:r>
            <a:r>
              <a:rPr lang="en-US" altLang="zh-TW" sz="2800" dirty="0">
                <a:latin typeface="微軟正黑體" panose="020B0604030504040204" pitchFamily="34" charset="-120"/>
              </a:rPr>
              <a:t>Intersection</a:t>
            </a:r>
            <a:r>
              <a:rPr lang="zh-TW" altLang="en-US" sz="2800" dirty="0">
                <a:latin typeface="微軟正黑體" panose="020B0604030504040204" pitchFamily="34" charset="-120"/>
              </a:rPr>
              <a:t>），以符號 </a:t>
            </a:r>
            <a:r>
              <a:rPr lang="zh-TW" altLang="en-US" sz="2800" dirty="0">
                <a:latin typeface="微軟正黑體" panose="020B0604030504040204" pitchFamily="34" charset="-120"/>
                <a:sym typeface="Symbol" pitchFamily="18" charset="2"/>
              </a:rPr>
              <a:t></a:t>
            </a:r>
            <a:r>
              <a:rPr lang="zh-TW" altLang="en-US" sz="2800" dirty="0">
                <a:latin typeface="微軟正黑體" panose="020B0604030504040204" pitchFamily="34" charset="-120"/>
              </a:rPr>
              <a:t> 表示</a:t>
            </a:r>
            <a:endParaRPr lang="en-US" altLang="zh-TW" sz="2800" dirty="0">
              <a:latin typeface="微軟正黑體" panose="020B0604030504040204" pitchFamily="34" charset="-120"/>
            </a:endParaRPr>
          </a:p>
          <a:p>
            <a:pPr lvl="1"/>
            <a:r>
              <a:rPr lang="en-US" altLang="zh-TW" sz="2400" dirty="0">
                <a:latin typeface="微軟正黑體" panose="020B0604030504040204" pitchFamily="34" charset="-120"/>
              </a:rPr>
              <a:t>A</a:t>
            </a:r>
            <a:r>
              <a:rPr lang="zh-TW" altLang="en-US" sz="2400" dirty="0">
                <a:latin typeface="微軟正黑體" panose="020B0604030504040204" pitchFamily="34" charset="-120"/>
              </a:rPr>
              <a:t> </a:t>
            </a:r>
            <a:r>
              <a:rPr lang="en-US" altLang="zh-TW" sz="2400" dirty="0">
                <a:latin typeface="微軟正黑體" panose="020B0604030504040204" pitchFamily="34" charset="-120"/>
              </a:rPr>
              <a:t>= {x, y, z}, B = {y, z, w}</a:t>
            </a:r>
          </a:p>
          <a:p>
            <a:pPr lvl="1"/>
            <a:r>
              <a:rPr lang="en-US" altLang="zh-TW" sz="2400" dirty="0">
                <a:latin typeface="微軟正黑體" panose="020B0604030504040204" pitchFamily="34" charset="-120"/>
              </a:rPr>
              <a:t>A</a:t>
            </a:r>
            <a:r>
              <a:rPr lang="zh-TW" altLang="en-US" sz="2400" dirty="0">
                <a:latin typeface="微軟正黑體" panose="020B0604030504040204" pitchFamily="34" charset="-120"/>
                <a:sym typeface="Symbol" pitchFamily="18" charset="2"/>
              </a:rPr>
              <a:t>  </a:t>
            </a:r>
            <a:r>
              <a:rPr lang="en-US" altLang="zh-TW" sz="2400" dirty="0">
                <a:latin typeface="微軟正黑體" panose="020B0604030504040204" pitchFamily="34" charset="-120"/>
                <a:sym typeface="Symbol" pitchFamily="18" charset="2"/>
              </a:rPr>
              <a:t>B = {y, z}</a:t>
            </a:r>
            <a:endParaRPr lang="zh-TW" altLang="en-US" sz="2400" dirty="0">
              <a:latin typeface="微軟正黑體" panose="020B0604030504040204" pitchFamily="34" charset="-120"/>
            </a:endParaRPr>
          </a:p>
          <a:p>
            <a:r>
              <a:rPr lang="zh-TW" altLang="en-US" sz="2800" dirty="0">
                <a:solidFill>
                  <a:srgbClr val="00B0F0"/>
                </a:solidFill>
                <a:latin typeface="微軟正黑體" panose="020B0604030504040204" pitchFamily="34" charset="-120"/>
              </a:rPr>
              <a:t>聯集</a:t>
            </a:r>
            <a:r>
              <a:rPr lang="en-US" altLang="zh-TW" sz="2800" dirty="0">
                <a:latin typeface="微軟正黑體" panose="020B0604030504040204" pitchFamily="34" charset="-120"/>
              </a:rPr>
              <a:t>(Union</a:t>
            </a:r>
            <a:r>
              <a:rPr lang="zh-TW" altLang="en-US" sz="2800" dirty="0">
                <a:latin typeface="微軟正黑體" panose="020B0604030504040204" pitchFamily="34" charset="-120"/>
              </a:rPr>
              <a:t>），以符號 </a:t>
            </a:r>
            <a:r>
              <a:rPr lang="zh-TW" altLang="en-US" sz="2800" dirty="0">
                <a:latin typeface="微軟正黑體" panose="020B0604030504040204" pitchFamily="34" charset="-120"/>
                <a:sym typeface="Symbol" pitchFamily="18" charset="2"/>
              </a:rPr>
              <a:t></a:t>
            </a:r>
            <a:r>
              <a:rPr lang="zh-TW" altLang="en-US" sz="2800" dirty="0">
                <a:latin typeface="微軟正黑體" panose="020B0604030504040204" pitchFamily="34" charset="-120"/>
              </a:rPr>
              <a:t> 表示</a:t>
            </a:r>
            <a:endParaRPr lang="en-US" altLang="zh-TW" sz="2800" dirty="0">
              <a:latin typeface="微軟正黑體" panose="020B0604030504040204" pitchFamily="34" charset="-120"/>
            </a:endParaRPr>
          </a:p>
          <a:p>
            <a:pPr lvl="1"/>
            <a:r>
              <a:rPr lang="en-US" altLang="zh-TW" sz="2400" dirty="0">
                <a:latin typeface="微軟正黑體" panose="020B0604030504040204" pitchFamily="34" charset="-120"/>
              </a:rPr>
              <a:t>A</a:t>
            </a:r>
            <a:r>
              <a:rPr lang="zh-TW" altLang="en-US" sz="2400" dirty="0">
                <a:latin typeface="微軟正黑體" panose="020B0604030504040204" pitchFamily="34" charset="-120"/>
                <a:sym typeface="Symbol" pitchFamily="18" charset="2"/>
              </a:rPr>
              <a:t>  </a:t>
            </a:r>
            <a:r>
              <a:rPr lang="en-US" altLang="zh-TW" sz="2400" dirty="0">
                <a:latin typeface="微軟正黑體" panose="020B0604030504040204" pitchFamily="34" charset="-120"/>
                <a:sym typeface="Symbol" pitchFamily="18" charset="2"/>
              </a:rPr>
              <a:t>B = {x, y, z, w}</a:t>
            </a:r>
            <a:endParaRPr lang="zh-TW" altLang="en-US" sz="2400" dirty="0">
              <a:latin typeface="微軟正黑體" panose="020B0604030504040204" pitchFamily="34" charset="-120"/>
            </a:endParaRPr>
          </a:p>
          <a:p>
            <a:r>
              <a:rPr lang="zh-TW" altLang="en-US" sz="2800" dirty="0">
                <a:solidFill>
                  <a:srgbClr val="00B0F0"/>
                </a:solidFill>
                <a:latin typeface="微軟正黑體" panose="020B0604030504040204" pitchFamily="34" charset="-120"/>
              </a:rPr>
              <a:t>差集</a:t>
            </a:r>
            <a:r>
              <a:rPr lang="en-US" altLang="zh-TW" sz="2800" dirty="0">
                <a:latin typeface="微軟正黑體" panose="020B0604030504040204" pitchFamily="34" charset="-120"/>
              </a:rPr>
              <a:t>(Difference</a:t>
            </a:r>
            <a:r>
              <a:rPr lang="zh-TW" altLang="en-US" sz="2800" dirty="0">
                <a:latin typeface="微軟正黑體" panose="020B0604030504040204" pitchFamily="34" charset="-120"/>
              </a:rPr>
              <a:t>），以符號 </a:t>
            </a:r>
            <a:r>
              <a:rPr lang="zh-TW" altLang="en-US" sz="2800" dirty="0">
                <a:latin typeface="微軟正黑體" panose="020B0604030504040204" pitchFamily="34" charset="-120"/>
                <a:sym typeface="Symbol" pitchFamily="18" charset="2"/>
              </a:rPr>
              <a:t></a:t>
            </a:r>
            <a:r>
              <a:rPr lang="zh-TW" altLang="en-US" sz="2800" dirty="0">
                <a:latin typeface="微軟正黑體" panose="020B0604030504040204" pitchFamily="34" charset="-120"/>
              </a:rPr>
              <a:t> 表示</a:t>
            </a:r>
            <a:endParaRPr lang="en-US" altLang="zh-TW" sz="2800" dirty="0">
              <a:latin typeface="微軟正黑體" panose="020B0604030504040204" pitchFamily="34" charset="-120"/>
            </a:endParaRPr>
          </a:p>
          <a:p>
            <a:pPr lvl="1"/>
            <a:r>
              <a:rPr lang="en-US" altLang="zh-TW" sz="2400" dirty="0">
                <a:latin typeface="微軟正黑體" panose="020B0604030504040204" pitchFamily="34" charset="-120"/>
              </a:rPr>
              <a:t>A – B = {z}</a:t>
            </a:r>
          </a:p>
          <a:p>
            <a:pPr lvl="1"/>
            <a:r>
              <a:rPr lang="zh-TW" altLang="en-US" sz="2400" b="1" dirty="0">
                <a:solidFill>
                  <a:srgbClr val="C00000"/>
                </a:solidFill>
                <a:latin typeface="微軟正黑體" panose="020B0604030504040204" pitchFamily="34" charset="-120"/>
              </a:rPr>
              <a:t>聯集的結果裡，重複的序列值也只保留一筆</a:t>
            </a:r>
            <a:endParaRPr lang="zh-TW" altLang="en-US" sz="2400" dirty="0">
              <a:solidFill>
                <a:srgbClr val="C00000"/>
              </a:solidFill>
              <a:latin typeface="微軟正黑體" panose="020B0604030504040204" pitchFamily="34" charset="-120"/>
            </a:endParaRPr>
          </a:p>
          <a:p>
            <a:endParaRPr lang="zh-TW" altLang="en-US" dirty="0"/>
          </a:p>
        </p:txBody>
      </p:sp>
      <p:sp>
        <p:nvSpPr>
          <p:cNvPr id="4" name="文字方塊 3">
            <a:extLst>
              <a:ext uri="{FF2B5EF4-FFF2-40B4-BE49-F238E27FC236}">
                <a16:creationId xmlns:a16="http://schemas.microsoft.com/office/drawing/2014/main" id="{C776F364-BC60-4F1F-842B-E026C1523CAC}"/>
              </a:ext>
            </a:extLst>
          </p:cNvPr>
          <p:cNvSpPr txBox="1"/>
          <p:nvPr/>
        </p:nvSpPr>
        <p:spPr>
          <a:xfrm>
            <a:off x="8231458" y="1365098"/>
            <a:ext cx="2959100" cy="1569660"/>
          </a:xfrm>
          <a:prstGeom prst="rect">
            <a:avLst/>
          </a:prstGeom>
          <a:noFill/>
          <a:ln>
            <a:solidFill>
              <a:srgbClr val="FF0000"/>
            </a:solidFill>
            <a:prstDash val="dash"/>
          </a:ln>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關聯的</a:t>
            </a:r>
            <a:r>
              <a:rPr lang="zh-TW" altLang="en-US" sz="2400" b="1" u="sng" dirty="0">
                <a:solidFill>
                  <a:srgbClr val="FF0000"/>
                </a:solidFill>
                <a:latin typeface="微軟正黑體" panose="020B0604030504040204" pitchFamily="34" charset="-120"/>
                <a:ea typeface="微軟正黑體" panose="020B0604030504040204" pitchFamily="34" charset="-120"/>
              </a:rPr>
              <a:t>屬性個數</a:t>
            </a:r>
            <a:r>
              <a:rPr lang="zh-TW" altLang="en-US" sz="2400" b="1" dirty="0">
                <a:latin typeface="微軟正黑體" panose="020B0604030504040204" pitchFamily="34" charset="-120"/>
                <a:ea typeface="微軟正黑體" panose="020B0604030504040204" pitchFamily="34" charset="-120"/>
              </a:rPr>
              <a:t>和相對應</a:t>
            </a:r>
            <a:r>
              <a:rPr lang="zh-TW" altLang="en-US" sz="2400" b="1" u="sng" dirty="0">
                <a:solidFill>
                  <a:srgbClr val="FF0000"/>
                </a:solidFill>
                <a:latin typeface="微軟正黑體" panose="020B0604030504040204" pitchFamily="34" charset="-120"/>
                <a:ea typeface="微軟正黑體" panose="020B0604030504040204" pitchFamily="34" charset="-120"/>
              </a:rPr>
              <a:t>屬性型態</a:t>
            </a:r>
            <a:r>
              <a:rPr lang="zh-TW" altLang="en-US" sz="2400" b="1" dirty="0">
                <a:latin typeface="微軟正黑體" panose="020B0604030504040204" pitchFamily="34" charset="-120"/>
                <a:ea typeface="微軟正黑體" panose="020B0604030504040204" pitchFamily="34" charset="-120"/>
              </a:rPr>
              <a:t>必須相同，這種性質稱為</a:t>
            </a:r>
            <a:r>
              <a:rPr lang="zh-TW" altLang="en-US" sz="2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聯集相容性</a:t>
            </a:r>
            <a:endParaRPr lang="zh-TW" altLang="en-US" sz="2400" dirty="0">
              <a:solidFill>
                <a:srgbClr val="00B0F0"/>
              </a:solidFill>
              <a:effectLst>
                <a:outerShdw blurRad="38100" dist="38100" dir="2700000" algn="tl">
                  <a:srgbClr val="000000">
                    <a:alpha val="43137"/>
                  </a:srgbClr>
                </a:outerShdw>
              </a:effectLst>
            </a:endParaRPr>
          </a:p>
        </p:txBody>
      </p:sp>
      <p:sp>
        <p:nvSpPr>
          <p:cNvPr id="5" name="投影片編號版面配置區 4">
            <a:extLst>
              <a:ext uri="{FF2B5EF4-FFF2-40B4-BE49-F238E27FC236}">
                <a16:creationId xmlns:a16="http://schemas.microsoft.com/office/drawing/2014/main" id="{84D4DFB8-F70B-4E89-B187-71A1B1410166}"/>
              </a:ext>
            </a:extLst>
          </p:cNvPr>
          <p:cNvSpPr>
            <a:spLocks noGrp="1"/>
          </p:cNvSpPr>
          <p:nvPr>
            <p:ph type="sldNum" sz="quarter" idx="12"/>
          </p:nvPr>
        </p:nvSpPr>
        <p:spPr/>
        <p:txBody>
          <a:bodyPr/>
          <a:lstStyle/>
          <a:p>
            <a:fld id="{6243D286-E151-4778-8234-CC7B3DD5AA69}" type="slidenum">
              <a:rPr lang="zh-TW" altLang="en-US" smtClean="0"/>
              <a:t>5</a:t>
            </a:fld>
            <a:endParaRPr lang="zh-TW" altLang="en-US"/>
          </a:p>
        </p:txBody>
      </p:sp>
      <p:pic>
        <p:nvPicPr>
          <p:cNvPr id="6" name="圖片 5">
            <a:extLst>
              <a:ext uri="{FF2B5EF4-FFF2-40B4-BE49-F238E27FC236}">
                <a16:creationId xmlns:a16="http://schemas.microsoft.com/office/drawing/2014/main" id="{43F6057A-9FFF-4F94-938A-37F09AD7CA02}"/>
              </a:ext>
            </a:extLst>
          </p:cNvPr>
          <p:cNvPicPr>
            <a:picLocks noChangeAspect="1"/>
          </p:cNvPicPr>
          <p:nvPr/>
        </p:nvPicPr>
        <p:blipFill>
          <a:blip r:embed="rId2"/>
          <a:stretch>
            <a:fillRect/>
          </a:stretch>
        </p:blipFill>
        <p:spPr>
          <a:xfrm>
            <a:off x="8068216" y="3597653"/>
            <a:ext cx="3285584" cy="2228721"/>
          </a:xfrm>
          <a:prstGeom prst="rect">
            <a:avLst/>
          </a:prstGeom>
        </p:spPr>
      </p:pic>
      <p:sp>
        <p:nvSpPr>
          <p:cNvPr id="7" name="文字方塊 6">
            <a:extLst>
              <a:ext uri="{FF2B5EF4-FFF2-40B4-BE49-F238E27FC236}">
                <a16:creationId xmlns:a16="http://schemas.microsoft.com/office/drawing/2014/main" id="{E5EA4424-61E9-43BD-B855-99ABE00B2BBA}"/>
              </a:ext>
            </a:extLst>
          </p:cNvPr>
          <p:cNvSpPr txBox="1"/>
          <p:nvPr/>
        </p:nvSpPr>
        <p:spPr>
          <a:xfrm>
            <a:off x="10194326" y="3338683"/>
            <a:ext cx="595035" cy="338554"/>
          </a:xfrm>
          <a:prstGeom prst="rect">
            <a:avLst/>
          </a:prstGeom>
          <a:noFill/>
        </p:spPr>
        <p:txBody>
          <a:bodyPr wrap="none" rtlCol="0">
            <a:spAutoFit/>
          </a:bodyPr>
          <a:lstStyle/>
          <a:p>
            <a:r>
              <a:rPr lang="zh-TW" altLang="en-US" sz="1600" b="1" dirty="0">
                <a:solidFill>
                  <a:srgbClr val="0070C0"/>
                </a:solidFill>
                <a:latin typeface="微軟正黑體" panose="020B0604030504040204" pitchFamily="34" charset="-120"/>
                <a:ea typeface="微軟正黑體" panose="020B0604030504040204" pitchFamily="34" charset="-120"/>
              </a:rPr>
              <a:t>交集</a:t>
            </a:r>
          </a:p>
        </p:txBody>
      </p:sp>
      <p:sp>
        <p:nvSpPr>
          <p:cNvPr id="8" name="文字方塊 7">
            <a:extLst>
              <a:ext uri="{FF2B5EF4-FFF2-40B4-BE49-F238E27FC236}">
                <a16:creationId xmlns:a16="http://schemas.microsoft.com/office/drawing/2014/main" id="{07A9ED62-4683-4272-B64B-8CF2C4BD17A5}"/>
              </a:ext>
            </a:extLst>
          </p:cNvPr>
          <p:cNvSpPr txBox="1"/>
          <p:nvPr/>
        </p:nvSpPr>
        <p:spPr>
          <a:xfrm>
            <a:off x="8474676" y="3338683"/>
            <a:ext cx="595035" cy="338554"/>
          </a:xfrm>
          <a:prstGeom prst="rect">
            <a:avLst/>
          </a:prstGeom>
          <a:noFill/>
        </p:spPr>
        <p:txBody>
          <a:bodyPr wrap="none" rtlCol="0">
            <a:spAutoFit/>
          </a:bodyPr>
          <a:lstStyle/>
          <a:p>
            <a:r>
              <a:rPr lang="zh-TW" altLang="en-US" sz="1600" b="1" dirty="0">
                <a:solidFill>
                  <a:srgbClr val="0070C0"/>
                </a:solidFill>
                <a:latin typeface="微軟正黑體" panose="020B0604030504040204" pitchFamily="34" charset="-120"/>
                <a:ea typeface="微軟正黑體" panose="020B0604030504040204" pitchFamily="34" charset="-120"/>
              </a:rPr>
              <a:t>聯集</a:t>
            </a:r>
          </a:p>
        </p:txBody>
      </p:sp>
      <p:sp>
        <p:nvSpPr>
          <p:cNvPr id="9" name="文字方塊 8">
            <a:extLst>
              <a:ext uri="{FF2B5EF4-FFF2-40B4-BE49-F238E27FC236}">
                <a16:creationId xmlns:a16="http://schemas.microsoft.com/office/drawing/2014/main" id="{72FA4D40-57B1-40CC-8F0C-282AF0F7F6AA}"/>
              </a:ext>
            </a:extLst>
          </p:cNvPr>
          <p:cNvSpPr txBox="1"/>
          <p:nvPr/>
        </p:nvSpPr>
        <p:spPr>
          <a:xfrm>
            <a:off x="9413490" y="5783860"/>
            <a:ext cx="595035" cy="338554"/>
          </a:xfrm>
          <a:prstGeom prst="rect">
            <a:avLst/>
          </a:prstGeom>
          <a:noFill/>
        </p:spPr>
        <p:txBody>
          <a:bodyPr wrap="none" rtlCol="0">
            <a:spAutoFit/>
          </a:bodyPr>
          <a:lstStyle/>
          <a:p>
            <a:r>
              <a:rPr lang="zh-TW" altLang="en-US" sz="1600" b="1" dirty="0">
                <a:solidFill>
                  <a:srgbClr val="0070C0"/>
                </a:solidFill>
                <a:latin typeface="微軟正黑體" panose="020B0604030504040204" pitchFamily="34" charset="-120"/>
                <a:ea typeface="微軟正黑體" panose="020B0604030504040204" pitchFamily="34" charset="-120"/>
              </a:rPr>
              <a:t>差集</a:t>
            </a:r>
          </a:p>
        </p:txBody>
      </p:sp>
      <p:sp>
        <p:nvSpPr>
          <p:cNvPr id="10" name="文字方塊 9">
            <a:extLst>
              <a:ext uri="{FF2B5EF4-FFF2-40B4-BE49-F238E27FC236}">
                <a16:creationId xmlns:a16="http://schemas.microsoft.com/office/drawing/2014/main" id="{DDD4C095-E833-462C-81C5-7BF57FD1D08B}"/>
              </a:ext>
            </a:extLst>
          </p:cNvPr>
          <p:cNvSpPr txBox="1"/>
          <p:nvPr/>
        </p:nvSpPr>
        <p:spPr>
          <a:xfrm>
            <a:off x="2125737" y="5706915"/>
            <a:ext cx="4590534" cy="830997"/>
          </a:xfrm>
          <a:prstGeom prst="rect">
            <a:avLst/>
          </a:prstGeom>
          <a:solidFill>
            <a:srgbClr val="FFFF00"/>
          </a:solidFill>
        </p:spPr>
        <p:txBody>
          <a:bodyPr wrap="square" rtlCol="0">
            <a:spAutoFit/>
          </a:bodyPr>
          <a:lstStyle/>
          <a:p>
            <a:pPr marL="285750" indent="-285750">
              <a:buFont typeface="Wingdings" panose="05000000000000000000" pitchFamily="2" charset="2"/>
              <a:buChar char="Ø"/>
            </a:pPr>
            <a:r>
              <a:rPr lang="zh-TW" altLang="en-US" sz="2400" dirty="0">
                <a:latin typeface="微軟正黑體" panose="020B0604030504040204" pitchFamily="34" charset="-120"/>
                <a:ea typeface="微軟正黑體" panose="020B0604030504040204" pitchFamily="34" charset="-120"/>
              </a:rPr>
              <a:t>一個關聯代表一個集合</a:t>
            </a:r>
            <a:endParaRPr lang="en-US" altLang="zh-TW" sz="2400" dirty="0">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Ø"/>
            </a:pPr>
            <a:r>
              <a:rPr lang="zh-TW" altLang="en-US" sz="2400" dirty="0">
                <a:latin typeface="微軟正黑體" panose="020B0604030504040204" pitchFamily="34" charset="-120"/>
                <a:ea typeface="微軟正黑體" panose="020B0604030504040204" pitchFamily="34" charset="-120"/>
              </a:rPr>
              <a:t>關聯的序列值代表集合的元素</a:t>
            </a:r>
          </a:p>
        </p:txBody>
      </p:sp>
    </p:spTree>
    <p:extLst>
      <p:ext uri="{BB962C8B-B14F-4D97-AF65-F5344CB8AC3E}">
        <p14:creationId xmlns:p14="http://schemas.microsoft.com/office/powerpoint/2010/main" val="1798928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4CF4BF-1FF0-40AC-8F9E-B722E26A1756}"/>
              </a:ext>
            </a:extLst>
          </p:cNvPr>
          <p:cNvSpPr>
            <a:spLocks noGrp="1"/>
          </p:cNvSpPr>
          <p:nvPr>
            <p:ph type="title"/>
          </p:nvPr>
        </p:nvSpPr>
        <p:spPr/>
        <p:txBody>
          <a:bodyPr/>
          <a:lstStyle/>
          <a:p>
            <a:pPr algn="ctr"/>
            <a:r>
              <a:rPr lang="zh-TW" altLang="en-US" dirty="0"/>
              <a:t>正規化</a:t>
            </a:r>
          </a:p>
        </p:txBody>
      </p:sp>
      <p:graphicFrame>
        <p:nvGraphicFramePr>
          <p:cNvPr id="6" name="內容版面配置區 5">
            <a:extLst>
              <a:ext uri="{FF2B5EF4-FFF2-40B4-BE49-F238E27FC236}">
                <a16:creationId xmlns:a16="http://schemas.microsoft.com/office/drawing/2014/main" id="{B2FE1AFC-26A3-4F95-95F9-D19F3E6F4C27}"/>
              </a:ext>
            </a:extLst>
          </p:cNvPr>
          <p:cNvGraphicFramePr>
            <a:graphicFrameLocks noGrp="1"/>
          </p:cNvGraphicFramePr>
          <p:nvPr>
            <p:ph idx="1"/>
          </p:nvPr>
        </p:nvGraphicFramePr>
        <p:xfrm>
          <a:off x="701240" y="1371600"/>
          <a:ext cx="6227064" cy="5066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日期版面配置區 3">
            <a:extLst>
              <a:ext uri="{FF2B5EF4-FFF2-40B4-BE49-F238E27FC236}">
                <a16:creationId xmlns:a16="http://schemas.microsoft.com/office/drawing/2014/main" id="{F0F34D58-8653-4307-8A22-A096EC244E68}"/>
              </a:ext>
            </a:extLst>
          </p:cNvPr>
          <p:cNvSpPr>
            <a:spLocks noGrp="1"/>
          </p:cNvSpPr>
          <p:nvPr>
            <p:ph type="dt" sz="half" idx="10"/>
          </p:nvPr>
        </p:nvSpPr>
        <p:spPr/>
        <p:txBody>
          <a:bodyPr/>
          <a:lstStyle/>
          <a:p>
            <a:fld id="{DCEBB0C9-9AC8-457A-8DBD-585735E6DE9A}" type="datetime1">
              <a:rPr lang="zh-TW" altLang="en-US" smtClean="0"/>
              <a:t>2025/8/18</a:t>
            </a:fld>
            <a:endParaRPr lang="zh-TW" altLang="en-US"/>
          </a:p>
        </p:txBody>
      </p:sp>
      <p:sp>
        <p:nvSpPr>
          <p:cNvPr id="5" name="投影片編號版面配置區 4">
            <a:extLst>
              <a:ext uri="{FF2B5EF4-FFF2-40B4-BE49-F238E27FC236}">
                <a16:creationId xmlns:a16="http://schemas.microsoft.com/office/drawing/2014/main" id="{09C6627F-0BA3-4E0C-AB7B-513A8D3AE045}"/>
              </a:ext>
            </a:extLst>
          </p:cNvPr>
          <p:cNvSpPr>
            <a:spLocks noGrp="1"/>
          </p:cNvSpPr>
          <p:nvPr>
            <p:ph type="sldNum" sz="quarter" idx="12"/>
          </p:nvPr>
        </p:nvSpPr>
        <p:spPr/>
        <p:txBody>
          <a:bodyPr/>
          <a:lstStyle/>
          <a:p>
            <a:fld id="{69503A2C-E1F3-41B1-9966-A16D8BBC17EB}" type="slidenum">
              <a:rPr lang="zh-TW" altLang="en-US" smtClean="0"/>
              <a:t>50</a:t>
            </a:fld>
            <a:endParaRPr lang="zh-TW" altLang="en-US"/>
          </a:p>
        </p:txBody>
      </p:sp>
      <p:sp>
        <p:nvSpPr>
          <p:cNvPr id="19" name="矩形 18">
            <a:extLst>
              <a:ext uri="{FF2B5EF4-FFF2-40B4-BE49-F238E27FC236}">
                <a16:creationId xmlns:a16="http://schemas.microsoft.com/office/drawing/2014/main" id="{C65502F5-31C9-4539-9043-27C065A3A3E7}"/>
              </a:ext>
            </a:extLst>
          </p:cNvPr>
          <p:cNvSpPr/>
          <p:nvPr/>
        </p:nvSpPr>
        <p:spPr>
          <a:xfrm>
            <a:off x="7333488" y="1557990"/>
            <a:ext cx="4230624" cy="41896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4B2F7D08-3AC4-46E1-AAA3-6DB648A0B701}"/>
              </a:ext>
            </a:extLst>
          </p:cNvPr>
          <p:cNvSpPr/>
          <p:nvPr/>
        </p:nvSpPr>
        <p:spPr>
          <a:xfrm flipH="1" flipV="1">
            <a:off x="7587537" y="2057862"/>
            <a:ext cx="3635197" cy="34869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BDEEDB49-B20D-44B4-B8A9-AADE3704B87F}"/>
              </a:ext>
            </a:extLst>
          </p:cNvPr>
          <p:cNvSpPr/>
          <p:nvPr/>
        </p:nvSpPr>
        <p:spPr>
          <a:xfrm>
            <a:off x="7845552" y="2557734"/>
            <a:ext cx="3218688" cy="28895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537C34C5-89C6-4D0B-A66E-7D5B265F91B7}"/>
              </a:ext>
            </a:extLst>
          </p:cNvPr>
          <p:cNvSpPr/>
          <p:nvPr/>
        </p:nvSpPr>
        <p:spPr>
          <a:xfrm>
            <a:off x="8077200" y="3033222"/>
            <a:ext cx="2779776" cy="22677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B93C3779-1748-47B7-A263-059DDF9EBB75}"/>
              </a:ext>
            </a:extLst>
          </p:cNvPr>
          <p:cNvSpPr/>
          <p:nvPr/>
        </p:nvSpPr>
        <p:spPr>
          <a:xfrm>
            <a:off x="8308848" y="3545286"/>
            <a:ext cx="2340864" cy="15971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25D4BEC5-08AB-4DD7-9583-5C676C27B82C}"/>
              </a:ext>
            </a:extLst>
          </p:cNvPr>
          <p:cNvSpPr/>
          <p:nvPr/>
        </p:nvSpPr>
        <p:spPr>
          <a:xfrm>
            <a:off x="8613648" y="3984198"/>
            <a:ext cx="1670304" cy="10485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9C1D5951-FB25-485F-BC9B-961117B252A4}"/>
              </a:ext>
            </a:extLst>
          </p:cNvPr>
          <p:cNvSpPr/>
          <p:nvPr/>
        </p:nvSpPr>
        <p:spPr>
          <a:xfrm>
            <a:off x="8918448" y="4337766"/>
            <a:ext cx="109728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a:solidFill>
                  <a:schemeClr val="tx1"/>
                </a:solidFill>
              </a:rPr>
              <a:t>5NF</a:t>
            </a:r>
            <a:endParaRPr lang="zh-TW" altLang="en-US" dirty="0">
              <a:solidFill>
                <a:schemeClr val="tx1"/>
              </a:solidFill>
            </a:endParaRPr>
          </a:p>
        </p:txBody>
      </p:sp>
      <p:sp>
        <p:nvSpPr>
          <p:cNvPr id="9" name="文字方塊 8">
            <a:extLst>
              <a:ext uri="{FF2B5EF4-FFF2-40B4-BE49-F238E27FC236}">
                <a16:creationId xmlns:a16="http://schemas.microsoft.com/office/drawing/2014/main" id="{530D572B-4422-4F61-BC40-F82C5CC5EB7B}"/>
              </a:ext>
            </a:extLst>
          </p:cNvPr>
          <p:cNvSpPr txBox="1"/>
          <p:nvPr/>
        </p:nvSpPr>
        <p:spPr>
          <a:xfrm>
            <a:off x="9170518" y="3975322"/>
            <a:ext cx="556563" cy="369332"/>
          </a:xfrm>
          <a:prstGeom prst="rect">
            <a:avLst/>
          </a:prstGeom>
          <a:noFill/>
        </p:spPr>
        <p:txBody>
          <a:bodyPr wrap="none" rtlCol="0">
            <a:spAutoFit/>
          </a:bodyPr>
          <a:lstStyle/>
          <a:p>
            <a:r>
              <a:rPr lang="en-US" altLang="zh-TW" dirty="0"/>
              <a:t>4NF</a:t>
            </a:r>
            <a:endParaRPr lang="zh-TW" altLang="en-US" dirty="0"/>
          </a:p>
        </p:txBody>
      </p:sp>
      <p:sp>
        <p:nvSpPr>
          <p:cNvPr id="11" name="文字方塊 10">
            <a:extLst>
              <a:ext uri="{FF2B5EF4-FFF2-40B4-BE49-F238E27FC236}">
                <a16:creationId xmlns:a16="http://schemas.microsoft.com/office/drawing/2014/main" id="{A9CECEA0-CB9D-4E64-A7F8-C9531801D571}"/>
              </a:ext>
            </a:extLst>
          </p:cNvPr>
          <p:cNvSpPr txBox="1"/>
          <p:nvPr/>
        </p:nvSpPr>
        <p:spPr>
          <a:xfrm>
            <a:off x="9104794" y="3605990"/>
            <a:ext cx="688009" cy="369332"/>
          </a:xfrm>
          <a:prstGeom prst="rect">
            <a:avLst/>
          </a:prstGeom>
          <a:noFill/>
        </p:spPr>
        <p:txBody>
          <a:bodyPr wrap="none" rtlCol="0">
            <a:spAutoFit/>
          </a:bodyPr>
          <a:lstStyle/>
          <a:p>
            <a:r>
              <a:rPr lang="en-US" altLang="zh-TW" dirty="0"/>
              <a:t>BCNF</a:t>
            </a:r>
            <a:endParaRPr lang="zh-TW" altLang="en-US" dirty="0"/>
          </a:p>
        </p:txBody>
      </p:sp>
      <p:sp>
        <p:nvSpPr>
          <p:cNvPr id="14" name="文字方塊 13">
            <a:extLst>
              <a:ext uri="{FF2B5EF4-FFF2-40B4-BE49-F238E27FC236}">
                <a16:creationId xmlns:a16="http://schemas.microsoft.com/office/drawing/2014/main" id="{D8E028F1-D6F1-469F-9BC8-33061065B216}"/>
              </a:ext>
            </a:extLst>
          </p:cNvPr>
          <p:cNvSpPr txBox="1"/>
          <p:nvPr/>
        </p:nvSpPr>
        <p:spPr>
          <a:xfrm>
            <a:off x="9157714" y="3104588"/>
            <a:ext cx="582167" cy="369332"/>
          </a:xfrm>
          <a:prstGeom prst="rect">
            <a:avLst/>
          </a:prstGeom>
          <a:noFill/>
        </p:spPr>
        <p:txBody>
          <a:bodyPr wrap="square" rtlCol="0">
            <a:spAutoFit/>
          </a:bodyPr>
          <a:lstStyle/>
          <a:p>
            <a:r>
              <a:rPr lang="en-US" altLang="zh-TW" dirty="0"/>
              <a:t>3NF</a:t>
            </a:r>
            <a:endParaRPr lang="zh-TW" altLang="en-US" dirty="0"/>
          </a:p>
        </p:txBody>
      </p:sp>
      <p:sp>
        <p:nvSpPr>
          <p:cNvPr id="16" name="文字方塊 15">
            <a:extLst>
              <a:ext uri="{FF2B5EF4-FFF2-40B4-BE49-F238E27FC236}">
                <a16:creationId xmlns:a16="http://schemas.microsoft.com/office/drawing/2014/main" id="{DECB6B22-1331-4EF7-845D-FC13DEA120C7}"/>
              </a:ext>
            </a:extLst>
          </p:cNvPr>
          <p:cNvSpPr txBox="1"/>
          <p:nvPr/>
        </p:nvSpPr>
        <p:spPr>
          <a:xfrm>
            <a:off x="9170518" y="2592524"/>
            <a:ext cx="556563" cy="369332"/>
          </a:xfrm>
          <a:prstGeom prst="rect">
            <a:avLst/>
          </a:prstGeom>
          <a:noFill/>
        </p:spPr>
        <p:txBody>
          <a:bodyPr wrap="none" rtlCol="0">
            <a:spAutoFit/>
          </a:bodyPr>
          <a:lstStyle/>
          <a:p>
            <a:r>
              <a:rPr lang="en-US" altLang="zh-TW" dirty="0"/>
              <a:t>2NF</a:t>
            </a:r>
            <a:endParaRPr lang="zh-TW" altLang="en-US" dirty="0"/>
          </a:p>
        </p:txBody>
      </p:sp>
      <p:sp>
        <p:nvSpPr>
          <p:cNvPr id="18" name="文字方塊 17">
            <a:extLst>
              <a:ext uri="{FF2B5EF4-FFF2-40B4-BE49-F238E27FC236}">
                <a16:creationId xmlns:a16="http://schemas.microsoft.com/office/drawing/2014/main" id="{0AF39E2E-8001-45F4-954D-DF14E595E85C}"/>
              </a:ext>
            </a:extLst>
          </p:cNvPr>
          <p:cNvSpPr txBox="1"/>
          <p:nvPr/>
        </p:nvSpPr>
        <p:spPr>
          <a:xfrm>
            <a:off x="9170518" y="2118566"/>
            <a:ext cx="556563" cy="369332"/>
          </a:xfrm>
          <a:prstGeom prst="rect">
            <a:avLst/>
          </a:prstGeom>
          <a:noFill/>
        </p:spPr>
        <p:txBody>
          <a:bodyPr wrap="none" rtlCol="0">
            <a:spAutoFit/>
          </a:bodyPr>
          <a:lstStyle/>
          <a:p>
            <a:r>
              <a:rPr lang="en-US" altLang="zh-TW" dirty="0"/>
              <a:t>1NF</a:t>
            </a:r>
            <a:endParaRPr lang="zh-TW" altLang="en-US" dirty="0"/>
          </a:p>
        </p:txBody>
      </p:sp>
      <p:sp>
        <p:nvSpPr>
          <p:cNvPr id="20" name="文字方塊 19">
            <a:extLst>
              <a:ext uri="{FF2B5EF4-FFF2-40B4-BE49-F238E27FC236}">
                <a16:creationId xmlns:a16="http://schemas.microsoft.com/office/drawing/2014/main" id="{80ADC108-52E4-4677-A959-BA2489D69899}"/>
              </a:ext>
            </a:extLst>
          </p:cNvPr>
          <p:cNvSpPr txBox="1"/>
          <p:nvPr/>
        </p:nvSpPr>
        <p:spPr>
          <a:xfrm>
            <a:off x="8925282" y="1572450"/>
            <a:ext cx="1107996" cy="369332"/>
          </a:xfrm>
          <a:prstGeom prst="rect">
            <a:avLst/>
          </a:prstGeom>
          <a:noFill/>
        </p:spPr>
        <p:txBody>
          <a:bodyPr wrap="none" rtlCol="0">
            <a:spAutoFit/>
          </a:bodyPr>
          <a:lstStyle/>
          <a:p>
            <a:r>
              <a:rPr lang="zh-TW" altLang="en-US" b="1" dirty="0">
                <a:latin typeface="標楷體" panose="03000509000000000000" pitchFamily="65" charset="-120"/>
                <a:ea typeface="標楷體" panose="03000509000000000000" pitchFamily="65" charset="-120"/>
              </a:rPr>
              <a:t>非正規化</a:t>
            </a:r>
          </a:p>
        </p:txBody>
      </p:sp>
    </p:spTree>
    <p:extLst>
      <p:ext uri="{BB962C8B-B14F-4D97-AF65-F5344CB8AC3E}">
        <p14:creationId xmlns:p14="http://schemas.microsoft.com/office/powerpoint/2010/main" val="3804447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F23B0E-9660-49C2-AF3B-CB0CBF6A15C4}"/>
              </a:ext>
            </a:extLst>
          </p:cNvPr>
          <p:cNvSpPr>
            <a:spLocks noGrp="1"/>
          </p:cNvSpPr>
          <p:nvPr>
            <p:ph type="title"/>
          </p:nvPr>
        </p:nvSpPr>
        <p:spPr>
          <a:xfrm>
            <a:off x="838200" y="136525"/>
            <a:ext cx="10515600" cy="936371"/>
          </a:xfrm>
        </p:spPr>
        <p:txBody>
          <a:bodyPr/>
          <a:lstStyle/>
          <a:p>
            <a:r>
              <a:rPr lang="zh-TW" altLang="en-US" dirty="0"/>
              <a:t>正規化步驟</a:t>
            </a:r>
          </a:p>
        </p:txBody>
      </p:sp>
      <p:sp>
        <p:nvSpPr>
          <p:cNvPr id="4" name="日期版面配置區 3">
            <a:extLst>
              <a:ext uri="{FF2B5EF4-FFF2-40B4-BE49-F238E27FC236}">
                <a16:creationId xmlns:a16="http://schemas.microsoft.com/office/drawing/2014/main" id="{D56FF350-6D1F-49F7-B793-7B9F84D2F9C6}"/>
              </a:ext>
            </a:extLst>
          </p:cNvPr>
          <p:cNvSpPr>
            <a:spLocks noGrp="1"/>
          </p:cNvSpPr>
          <p:nvPr>
            <p:ph type="dt" sz="half" idx="10"/>
          </p:nvPr>
        </p:nvSpPr>
        <p:spPr/>
        <p:txBody>
          <a:bodyPr/>
          <a:lstStyle/>
          <a:p>
            <a:fld id="{0B8D8143-96EF-4E04-BA0F-DC5DF8651875}" type="datetime1">
              <a:rPr lang="zh-TW" altLang="en-US" smtClean="0"/>
              <a:t>2025/8/18</a:t>
            </a:fld>
            <a:endParaRPr lang="zh-TW" altLang="en-US"/>
          </a:p>
        </p:txBody>
      </p:sp>
      <p:sp>
        <p:nvSpPr>
          <p:cNvPr id="5" name="投影片編號版面配置區 4">
            <a:extLst>
              <a:ext uri="{FF2B5EF4-FFF2-40B4-BE49-F238E27FC236}">
                <a16:creationId xmlns:a16="http://schemas.microsoft.com/office/drawing/2014/main" id="{C5378DB3-B7CA-4D01-8059-0B12A52374C7}"/>
              </a:ext>
            </a:extLst>
          </p:cNvPr>
          <p:cNvSpPr>
            <a:spLocks noGrp="1"/>
          </p:cNvSpPr>
          <p:nvPr>
            <p:ph type="sldNum" sz="quarter" idx="12"/>
          </p:nvPr>
        </p:nvSpPr>
        <p:spPr/>
        <p:txBody>
          <a:bodyPr/>
          <a:lstStyle/>
          <a:p>
            <a:fld id="{69503A2C-E1F3-41B1-9966-A16D8BBC17EB}" type="slidenum">
              <a:rPr lang="zh-TW" altLang="en-US" smtClean="0"/>
              <a:t>51</a:t>
            </a:fld>
            <a:endParaRPr lang="zh-TW" altLang="en-US"/>
          </a:p>
        </p:txBody>
      </p:sp>
      <p:graphicFrame>
        <p:nvGraphicFramePr>
          <p:cNvPr id="6" name="資料庫圖表 5">
            <a:extLst>
              <a:ext uri="{FF2B5EF4-FFF2-40B4-BE49-F238E27FC236}">
                <a16:creationId xmlns:a16="http://schemas.microsoft.com/office/drawing/2014/main" id="{D63F2770-98BF-4511-B7DF-1056FCBA1D5C}"/>
              </a:ext>
            </a:extLst>
          </p:cNvPr>
          <p:cNvGraphicFramePr/>
          <p:nvPr/>
        </p:nvGraphicFramePr>
        <p:xfrm>
          <a:off x="2348992" y="120590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字方塊 6">
            <a:extLst>
              <a:ext uri="{FF2B5EF4-FFF2-40B4-BE49-F238E27FC236}">
                <a16:creationId xmlns:a16="http://schemas.microsoft.com/office/drawing/2014/main" id="{46B3F2EE-2DDC-4243-836F-729B3119F5CD}"/>
              </a:ext>
            </a:extLst>
          </p:cNvPr>
          <p:cNvSpPr txBox="1"/>
          <p:nvPr/>
        </p:nvSpPr>
        <p:spPr>
          <a:xfrm>
            <a:off x="1540386" y="2023872"/>
            <a:ext cx="1338828"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去除重複值</a:t>
            </a:r>
          </a:p>
        </p:txBody>
      </p:sp>
      <p:sp>
        <p:nvSpPr>
          <p:cNvPr id="8" name="文字方塊 7">
            <a:extLst>
              <a:ext uri="{FF2B5EF4-FFF2-40B4-BE49-F238E27FC236}">
                <a16:creationId xmlns:a16="http://schemas.microsoft.com/office/drawing/2014/main" id="{83BB6014-A2CD-41A4-8174-15A459A5B312}"/>
              </a:ext>
            </a:extLst>
          </p:cNvPr>
          <p:cNvSpPr txBox="1"/>
          <p:nvPr/>
        </p:nvSpPr>
        <p:spPr>
          <a:xfrm>
            <a:off x="2348992" y="2841837"/>
            <a:ext cx="1569660"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去除部分相依</a:t>
            </a:r>
          </a:p>
        </p:txBody>
      </p:sp>
      <p:sp>
        <p:nvSpPr>
          <p:cNvPr id="9" name="文字方塊 8">
            <a:extLst>
              <a:ext uri="{FF2B5EF4-FFF2-40B4-BE49-F238E27FC236}">
                <a16:creationId xmlns:a16="http://schemas.microsoft.com/office/drawing/2014/main" id="{706340F7-D2ED-43F2-A847-3F4E9FF4E208}"/>
              </a:ext>
            </a:extLst>
          </p:cNvPr>
          <p:cNvSpPr txBox="1"/>
          <p:nvPr/>
        </p:nvSpPr>
        <p:spPr>
          <a:xfrm>
            <a:off x="3403600" y="3585532"/>
            <a:ext cx="1569660"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去除遞移相依</a:t>
            </a:r>
          </a:p>
        </p:txBody>
      </p:sp>
      <p:sp>
        <p:nvSpPr>
          <p:cNvPr id="10" name="文字方塊 9">
            <a:extLst>
              <a:ext uri="{FF2B5EF4-FFF2-40B4-BE49-F238E27FC236}">
                <a16:creationId xmlns:a16="http://schemas.microsoft.com/office/drawing/2014/main" id="{0771FCCA-DB39-49F7-B922-8488D6EB4427}"/>
              </a:ext>
            </a:extLst>
          </p:cNvPr>
          <p:cNvSpPr txBox="1"/>
          <p:nvPr/>
        </p:nvSpPr>
        <p:spPr>
          <a:xfrm>
            <a:off x="4188430" y="4509275"/>
            <a:ext cx="1785171" cy="646331"/>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去除其他函數相依造成的異常</a:t>
            </a:r>
          </a:p>
        </p:txBody>
      </p:sp>
      <p:sp>
        <p:nvSpPr>
          <p:cNvPr id="11" name="文字方塊 10">
            <a:extLst>
              <a:ext uri="{FF2B5EF4-FFF2-40B4-BE49-F238E27FC236}">
                <a16:creationId xmlns:a16="http://schemas.microsoft.com/office/drawing/2014/main" id="{B4ECAB91-8448-44E6-92A4-CC8AF585325F}"/>
              </a:ext>
            </a:extLst>
          </p:cNvPr>
          <p:cNvSpPr txBox="1"/>
          <p:nvPr/>
        </p:nvSpPr>
        <p:spPr>
          <a:xfrm>
            <a:off x="5409184" y="5336092"/>
            <a:ext cx="1569660"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去除多值相依</a:t>
            </a:r>
          </a:p>
        </p:txBody>
      </p:sp>
      <p:sp>
        <p:nvSpPr>
          <p:cNvPr id="12" name="文字方塊 11">
            <a:extLst>
              <a:ext uri="{FF2B5EF4-FFF2-40B4-BE49-F238E27FC236}">
                <a16:creationId xmlns:a16="http://schemas.microsoft.com/office/drawing/2014/main" id="{F080CB0C-39E2-465F-9D86-97DD7B7F3195}"/>
              </a:ext>
            </a:extLst>
          </p:cNvPr>
          <p:cNvSpPr txBox="1"/>
          <p:nvPr/>
        </p:nvSpPr>
        <p:spPr>
          <a:xfrm>
            <a:off x="6573520" y="5978800"/>
            <a:ext cx="1569660"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去除其他異常</a:t>
            </a:r>
          </a:p>
        </p:txBody>
      </p:sp>
    </p:spTree>
    <p:extLst>
      <p:ext uri="{BB962C8B-B14F-4D97-AF65-F5344CB8AC3E}">
        <p14:creationId xmlns:p14="http://schemas.microsoft.com/office/powerpoint/2010/main" val="3713310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673A9F-DBE3-45C7-A258-EE0F6C2E28F8}"/>
              </a:ext>
            </a:extLst>
          </p:cNvPr>
          <p:cNvSpPr>
            <a:spLocks noGrp="1"/>
          </p:cNvSpPr>
          <p:nvPr>
            <p:ph type="title"/>
          </p:nvPr>
        </p:nvSpPr>
        <p:spPr/>
        <p:txBody>
          <a:bodyPr/>
          <a:lstStyle/>
          <a:p>
            <a:r>
              <a:rPr lang="en-US" altLang="zh-TW" dirty="0"/>
              <a:t>Refresh: Key constraint</a:t>
            </a:r>
            <a:endParaRPr lang="zh-TW" altLang="en-US" dirty="0"/>
          </a:p>
        </p:txBody>
      </p:sp>
      <p:sp>
        <p:nvSpPr>
          <p:cNvPr id="3" name="內容版面配置區 2">
            <a:extLst>
              <a:ext uri="{FF2B5EF4-FFF2-40B4-BE49-F238E27FC236}">
                <a16:creationId xmlns:a16="http://schemas.microsoft.com/office/drawing/2014/main" id="{13470A8B-2B7A-4A24-8FB1-D1724FBAE524}"/>
              </a:ext>
            </a:extLst>
          </p:cNvPr>
          <p:cNvSpPr>
            <a:spLocks noGrp="1"/>
          </p:cNvSpPr>
          <p:nvPr>
            <p:ph idx="1"/>
          </p:nvPr>
        </p:nvSpPr>
        <p:spPr/>
        <p:txBody>
          <a:bodyPr/>
          <a:lstStyle/>
          <a:p>
            <a:r>
              <a:rPr lang="zh-TW" altLang="en-US" sz="2400" dirty="0">
                <a:solidFill>
                  <a:srgbClr val="C00000"/>
                </a:solidFill>
                <a:latin typeface="微軟正黑體" panose="020B0604030504040204" pitchFamily="34" charset="-120"/>
                <a:ea typeface="微軟正黑體" panose="020B0604030504040204" pitchFamily="34" charset="-120"/>
              </a:rPr>
              <a:t>超級鍵（</a:t>
            </a:r>
            <a:r>
              <a:rPr lang="en-US" altLang="zh-TW" sz="2400" dirty="0" err="1">
                <a:solidFill>
                  <a:srgbClr val="C00000"/>
                </a:solidFill>
                <a:latin typeface="微軟正黑體" panose="020B0604030504040204" pitchFamily="34" charset="-120"/>
                <a:ea typeface="微軟正黑體" panose="020B0604030504040204" pitchFamily="34" charset="-120"/>
              </a:rPr>
              <a:t>Superkey</a:t>
            </a:r>
            <a:r>
              <a:rPr lang="zh-TW" altLang="en-US" sz="2400" dirty="0">
                <a:solidFill>
                  <a:srgbClr val="C00000"/>
                </a:solidFill>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：由該關聯的一或數個屬性所組成，沒有任何兩筆序列值</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屬性值</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完全相同</a:t>
            </a:r>
            <a:endParaRPr lang="en-US" altLang="zh-TW" sz="2400" dirty="0">
              <a:latin typeface="微軟正黑體" panose="020B0604030504040204" pitchFamily="34" charset="-120"/>
              <a:ea typeface="微軟正黑體" panose="020B0604030504040204" pitchFamily="34" charset="-120"/>
            </a:endParaRPr>
          </a:p>
          <a:p>
            <a:r>
              <a:rPr lang="zh-TW" altLang="en-US" sz="2400" dirty="0">
                <a:solidFill>
                  <a:srgbClr val="C00000"/>
                </a:solidFill>
                <a:latin typeface="微軟正黑體" panose="020B0604030504040204" pitchFamily="34" charset="-120"/>
                <a:ea typeface="微軟正黑體" panose="020B0604030504040204" pitchFamily="34" charset="-120"/>
              </a:rPr>
              <a:t>關聯鍵</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關聯的一個最小超級鍵</a:t>
            </a:r>
            <a:endParaRPr lang="en-US" altLang="zh-TW" sz="2400" dirty="0">
              <a:latin typeface="微軟正黑體" panose="020B0604030504040204" pitchFamily="34" charset="-120"/>
              <a:ea typeface="微軟正黑體" panose="020B0604030504040204" pitchFamily="34" charset="-120"/>
            </a:endParaRPr>
          </a:p>
          <a:p>
            <a:r>
              <a:rPr lang="zh-TW" altLang="en-US" sz="2400" dirty="0">
                <a:solidFill>
                  <a:srgbClr val="C00000"/>
                </a:solidFill>
              </a:rPr>
              <a:t>候選鍵 </a:t>
            </a:r>
            <a:r>
              <a:rPr lang="en-US" altLang="zh-TW" sz="2400" dirty="0">
                <a:solidFill>
                  <a:srgbClr val="C00000"/>
                </a:solidFill>
              </a:rPr>
              <a:t>(candidate key)</a:t>
            </a:r>
            <a:r>
              <a:rPr lang="en-US" altLang="zh-TW" sz="2400" dirty="0"/>
              <a:t>: </a:t>
            </a:r>
            <a:r>
              <a:rPr lang="zh-TW" altLang="en-US" sz="2400" dirty="0"/>
              <a:t>符合</a:t>
            </a:r>
            <a:r>
              <a:rPr lang="zh-TW" altLang="en-US" sz="2400" b="1" dirty="0"/>
              <a:t>唯一性</a:t>
            </a:r>
            <a:r>
              <a:rPr lang="zh-TW" altLang="en-US" sz="2400" dirty="0"/>
              <a:t>及</a:t>
            </a:r>
            <a:r>
              <a:rPr lang="zh-TW" altLang="en-US" sz="2400" b="1" dirty="0"/>
              <a:t>最小性</a:t>
            </a:r>
            <a:r>
              <a:rPr lang="zh-TW" altLang="en-US" sz="2400" dirty="0"/>
              <a:t>的屬性</a:t>
            </a:r>
            <a:endParaRPr lang="en-US" altLang="zh-TW" sz="2400" dirty="0"/>
          </a:p>
          <a:p>
            <a:r>
              <a:rPr lang="zh-TW" altLang="en-US" sz="2400" b="1" dirty="0">
                <a:latin typeface="微軟正黑體" panose="020B0604030504040204" pitchFamily="34" charset="-120"/>
                <a:ea typeface="微軟正黑體" panose="020B0604030504040204" pitchFamily="34" charset="-120"/>
              </a:rPr>
              <a:t>一個關聯鍵，最具意義者稱為</a:t>
            </a:r>
            <a:r>
              <a:rPr lang="zh-TW" altLang="en-US" sz="2400" b="1" dirty="0">
                <a:solidFill>
                  <a:srgbClr val="C00000"/>
                </a:solidFill>
                <a:latin typeface="微軟正黑體" panose="020B0604030504040204" pitchFamily="34" charset="-120"/>
                <a:ea typeface="微軟正黑體" panose="020B0604030504040204" pitchFamily="34" charset="-120"/>
              </a:rPr>
              <a:t>「主鍵」</a:t>
            </a:r>
            <a:r>
              <a:rPr lang="en-US" altLang="zh-TW" sz="2400" b="1" dirty="0">
                <a:solidFill>
                  <a:srgbClr val="C00000"/>
                </a:solidFill>
                <a:latin typeface="微軟正黑體" panose="020B0604030504040204" pitchFamily="34" charset="-120"/>
                <a:ea typeface="微軟正黑體" panose="020B0604030504040204" pitchFamily="34" charset="-120"/>
              </a:rPr>
              <a:t>(primary key)</a:t>
            </a:r>
            <a:r>
              <a:rPr lang="zh-TW" altLang="en-US" b="1" dirty="0">
                <a:latin typeface="微軟正黑體" panose="020B0604030504040204" pitchFamily="34" charset="-120"/>
              </a:rPr>
              <a:t>，</a:t>
            </a:r>
            <a:r>
              <a:rPr lang="zh-TW" altLang="en-US" dirty="0">
                <a:latin typeface="微軟正黑體" panose="020B0604030504040204" pitchFamily="34" charset="-120"/>
              </a:rPr>
              <a:t>其他的關聯鍵稱為「次要鍵」</a:t>
            </a:r>
            <a:r>
              <a:rPr lang="en-US" altLang="zh-TW" dirty="0">
                <a:latin typeface="微軟正黑體" panose="020B0604030504040204" pitchFamily="34" charset="-120"/>
              </a:rPr>
              <a:t>(secondary key)</a:t>
            </a:r>
          </a:p>
          <a:p>
            <a:r>
              <a:rPr lang="zh-TW" altLang="en-US" sz="2400" dirty="0">
                <a:solidFill>
                  <a:srgbClr val="C00000"/>
                </a:solidFill>
              </a:rPr>
              <a:t>複合鍵 </a:t>
            </a:r>
            <a:r>
              <a:rPr lang="en-US" altLang="zh-TW" sz="2400" dirty="0">
                <a:solidFill>
                  <a:srgbClr val="C00000"/>
                </a:solidFill>
              </a:rPr>
              <a:t>(composite key)</a:t>
            </a:r>
            <a:r>
              <a:rPr lang="en-US" altLang="zh-TW" sz="2400" dirty="0"/>
              <a:t>: </a:t>
            </a:r>
            <a:r>
              <a:rPr lang="zh-TW" altLang="en-US" sz="2400" dirty="0"/>
              <a:t>二個或二個欄位以上所組成的主鍵</a:t>
            </a:r>
            <a:endParaRPr lang="en-US" altLang="zh-TW" sz="2400" dirty="0"/>
          </a:p>
          <a:p>
            <a:r>
              <a:rPr lang="zh-TW" altLang="en-US" sz="2400" dirty="0">
                <a:solidFill>
                  <a:srgbClr val="C00000"/>
                </a:solidFill>
              </a:rPr>
              <a:t>外部鍵 </a:t>
            </a:r>
            <a:r>
              <a:rPr lang="en-US" altLang="zh-TW" sz="2400" dirty="0">
                <a:solidFill>
                  <a:srgbClr val="C00000"/>
                </a:solidFill>
              </a:rPr>
              <a:t>(foreign key)</a:t>
            </a:r>
            <a:r>
              <a:rPr lang="en-US" altLang="zh-TW" sz="2400" dirty="0"/>
              <a:t>: </a:t>
            </a:r>
            <a:r>
              <a:rPr lang="zh-TW" altLang="en-US" sz="2400" b="1" dirty="0"/>
              <a:t>二個資料表進行關聯時，需透過「外部鍵」參考「主鍵」來建立連結</a:t>
            </a:r>
            <a:endParaRPr lang="en-US" altLang="zh-TW" sz="2400" b="1" dirty="0"/>
          </a:p>
          <a:p>
            <a:endParaRPr lang="en-US" altLang="zh-TW" sz="2400" dirty="0"/>
          </a:p>
          <a:p>
            <a:endParaRPr lang="en-US" altLang="zh-TW" sz="2400" dirty="0"/>
          </a:p>
          <a:p>
            <a:endParaRPr lang="en-US" altLang="zh-TW" sz="2400" dirty="0"/>
          </a:p>
          <a:p>
            <a:endParaRPr lang="zh-TW" altLang="en-US" dirty="0"/>
          </a:p>
        </p:txBody>
      </p:sp>
      <p:sp>
        <p:nvSpPr>
          <p:cNvPr id="4" name="日期版面配置區 3">
            <a:extLst>
              <a:ext uri="{FF2B5EF4-FFF2-40B4-BE49-F238E27FC236}">
                <a16:creationId xmlns:a16="http://schemas.microsoft.com/office/drawing/2014/main" id="{36901112-1FDB-4940-B863-0CAE01637A27}"/>
              </a:ext>
            </a:extLst>
          </p:cNvPr>
          <p:cNvSpPr>
            <a:spLocks noGrp="1"/>
          </p:cNvSpPr>
          <p:nvPr>
            <p:ph type="dt" sz="half" idx="10"/>
          </p:nvPr>
        </p:nvSpPr>
        <p:spPr/>
        <p:txBody>
          <a:bodyPr/>
          <a:lstStyle/>
          <a:p>
            <a:fld id="{0B8D8143-96EF-4E04-BA0F-DC5DF8651875}" type="datetime1">
              <a:rPr lang="zh-TW" altLang="en-US" smtClean="0"/>
              <a:t>2025/8/18</a:t>
            </a:fld>
            <a:endParaRPr lang="zh-TW" altLang="en-US"/>
          </a:p>
        </p:txBody>
      </p:sp>
      <p:sp>
        <p:nvSpPr>
          <p:cNvPr id="5" name="投影片編號版面配置區 4">
            <a:extLst>
              <a:ext uri="{FF2B5EF4-FFF2-40B4-BE49-F238E27FC236}">
                <a16:creationId xmlns:a16="http://schemas.microsoft.com/office/drawing/2014/main" id="{D1BC038A-7482-484E-BF4F-CBEA06CC4D64}"/>
              </a:ext>
            </a:extLst>
          </p:cNvPr>
          <p:cNvSpPr>
            <a:spLocks noGrp="1"/>
          </p:cNvSpPr>
          <p:nvPr>
            <p:ph type="sldNum" sz="quarter" idx="12"/>
          </p:nvPr>
        </p:nvSpPr>
        <p:spPr/>
        <p:txBody>
          <a:bodyPr/>
          <a:lstStyle/>
          <a:p>
            <a:fld id="{69503A2C-E1F3-41B1-9966-A16D8BBC17EB}" type="slidenum">
              <a:rPr lang="zh-TW" altLang="en-US" smtClean="0"/>
              <a:t>52</a:t>
            </a:fld>
            <a:endParaRPr lang="zh-TW" altLang="en-US"/>
          </a:p>
        </p:txBody>
      </p:sp>
    </p:spTree>
    <p:extLst>
      <p:ext uri="{BB962C8B-B14F-4D97-AF65-F5344CB8AC3E}">
        <p14:creationId xmlns:p14="http://schemas.microsoft.com/office/powerpoint/2010/main" val="179734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A78F7E-EDE6-4856-A371-71CD2BB6244D}"/>
              </a:ext>
            </a:extLst>
          </p:cNvPr>
          <p:cNvSpPr>
            <a:spLocks noGrp="1"/>
          </p:cNvSpPr>
          <p:nvPr>
            <p:ph type="title"/>
          </p:nvPr>
        </p:nvSpPr>
        <p:spPr>
          <a:xfrm>
            <a:off x="838200" y="125002"/>
            <a:ext cx="10515600" cy="875846"/>
          </a:xfrm>
        </p:spPr>
        <p:txBody>
          <a:bodyPr/>
          <a:lstStyle/>
          <a:p>
            <a:r>
              <a:rPr lang="zh-TW" altLang="en-US" dirty="0">
                <a:latin typeface="微軟正黑體" panose="020B0604030504040204" pitchFamily="34" charset="-120"/>
                <a:ea typeface="微軟正黑體" panose="020B0604030504040204" pitchFamily="34" charset="-120"/>
              </a:rPr>
              <a:t>多值屬性處理方法一</a:t>
            </a:r>
            <a:endParaRPr lang="zh-TW" altLang="en-US" dirty="0"/>
          </a:p>
        </p:txBody>
      </p:sp>
      <p:sp>
        <p:nvSpPr>
          <p:cNvPr id="4" name="日期版面配置區 3">
            <a:extLst>
              <a:ext uri="{FF2B5EF4-FFF2-40B4-BE49-F238E27FC236}">
                <a16:creationId xmlns:a16="http://schemas.microsoft.com/office/drawing/2014/main" id="{AEBA8FA3-62CF-41F3-A31F-A9B6311FD4E7}"/>
              </a:ext>
            </a:extLst>
          </p:cNvPr>
          <p:cNvSpPr>
            <a:spLocks noGrp="1"/>
          </p:cNvSpPr>
          <p:nvPr>
            <p:ph type="dt" sz="half" idx="10"/>
          </p:nvPr>
        </p:nvSpPr>
        <p:spPr/>
        <p:txBody>
          <a:bodyPr/>
          <a:lstStyle/>
          <a:p>
            <a:fld id="{0B8D8143-96EF-4E04-BA0F-DC5DF8651875}" type="datetime1">
              <a:rPr lang="zh-TW" altLang="en-US" smtClean="0"/>
              <a:t>2025/8/18</a:t>
            </a:fld>
            <a:endParaRPr lang="zh-TW" altLang="en-US"/>
          </a:p>
        </p:txBody>
      </p:sp>
      <p:sp>
        <p:nvSpPr>
          <p:cNvPr id="5" name="投影片編號版面配置區 4">
            <a:extLst>
              <a:ext uri="{FF2B5EF4-FFF2-40B4-BE49-F238E27FC236}">
                <a16:creationId xmlns:a16="http://schemas.microsoft.com/office/drawing/2014/main" id="{747291CC-53A4-4B5C-86D4-CB7A79C85C89}"/>
              </a:ext>
            </a:extLst>
          </p:cNvPr>
          <p:cNvSpPr>
            <a:spLocks noGrp="1"/>
          </p:cNvSpPr>
          <p:nvPr>
            <p:ph type="sldNum" sz="quarter" idx="12"/>
          </p:nvPr>
        </p:nvSpPr>
        <p:spPr/>
        <p:txBody>
          <a:bodyPr/>
          <a:lstStyle/>
          <a:p>
            <a:fld id="{69503A2C-E1F3-41B1-9966-A16D8BBC17EB}" type="slidenum">
              <a:rPr lang="zh-TW" altLang="en-US" smtClean="0"/>
              <a:t>53</a:t>
            </a:fld>
            <a:endParaRPr lang="zh-TW" altLang="en-US"/>
          </a:p>
        </p:txBody>
      </p:sp>
      <p:pic>
        <p:nvPicPr>
          <p:cNvPr id="6" name="圖片 11" descr="圖08-08.jpg">
            <a:extLst>
              <a:ext uri="{FF2B5EF4-FFF2-40B4-BE49-F238E27FC236}">
                <a16:creationId xmlns:a16="http://schemas.microsoft.com/office/drawing/2014/main" id="{8F5EB04C-4D81-41F6-BCBE-8A02CDBAD1E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93952" y="1575830"/>
            <a:ext cx="4747163" cy="420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箭號: 弧形左彎 6">
            <a:extLst>
              <a:ext uri="{FF2B5EF4-FFF2-40B4-BE49-F238E27FC236}">
                <a16:creationId xmlns:a16="http://schemas.microsoft.com/office/drawing/2014/main" id="{BED403B3-D771-45BE-913D-0A818E81FD14}"/>
              </a:ext>
            </a:extLst>
          </p:cNvPr>
          <p:cNvSpPr/>
          <p:nvPr/>
        </p:nvSpPr>
        <p:spPr>
          <a:xfrm>
            <a:off x="9488220" y="2099896"/>
            <a:ext cx="831273" cy="2095995"/>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矩形 7">
            <a:extLst>
              <a:ext uri="{FF2B5EF4-FFF2-40B4-BE49-F238E27FC236}">
                <a16:creationId xmlns:a16="http://schemas.microsoft.com/office/drawing/2014/main" id="{28406E06-FC08-48B7-A9A7-71396C3FEE66}"/>
              </a:ext>
            </a:extLst>
          </p:cNvPr>
          <p:cNvSpPr/>
          <p:nvPr/>
        </p:nvSpPr>
        <p:spPr>
          <a:xfrm>
            <a:off x="5046849" y="2076149"/>
            <a:ext cx="4441371" cy="255319"/>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D1B06008-DDFE-4D16-B922-5829D2CC524D}"/>
              </a:ext>
            </a:extLst>
          </p:cNvPr>
          <p:cNvSpPr/>
          <p:nvPr/>
        </p:nvSpPr>
        <p:spPr>
          <a:xfrm>
            <a:off x="5046849" y="3748585"/>
            <a:ext cx="4441371" cy="518556"/>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7249F414-E20E-4B24-8D58-23ABBBB00F9C}"/>
              </a:ext>
            </a:extLst>
          </p:cNvPr>
          <p:cNvSpPr txBox="1"/>
          <p:nvPr/>
        </p:nvSpPr>
        <p:spPr>
          <a:xfrm>
            <a:off x="914400" y="1604520"/>
            <a:ext cx="3657600" cy="923330"/>
          </a:xfrm>
          <a:prstGeom prst="rect">
            <a:avLst/>
          </a:prstGeom>
          <a:noFill/>
        </p:spPr>
        <p:txBody>
          <a:bodyPr wrap="square" rtlCol="0">
            <a:spAutoFit/>
          </a:bodyPr>
          <a:lstStyle/>
          <a:p>
            <a:r>
              <a:rPr lang="zh-TW" altLang="en-US" sz="1800" dirty="0">
                <a:latin typeface="微軟正黑體" panose="020B0604030504040204" pitchFamily="34" charset="-120"/>
                <a:ea typeface="微軟正黑體" panose="020B0604030504040204" pitchFamily="34" charset="-120"/>
              </a:rPr>
              <a:t>維持同樣的屬性，但</a:t>
            </a:r>
            <a:r>
              <a:rPr lang="zh-TW" altLang="en-US" sz="1800" b="1" dirty="0">
                <a:solidFill>
                  <a:srgbClr val="C00000"/>
                </a:solidFill>
                <a:latin typeface="微軟正黑體" panose="020B0604030504040204" pitchFamily="34" charset="-120"/>
                <a:ea typeface="微軟正黑體" panose="020B0604030504040204" pitchFamily="34" charset="-120"/>
              </a:rPr>
              <a:t>主鍵要加上該多值屬性</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將多值分解為多個序列值</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644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3EC397-90E4-4A8C-8878-15B5754B9B70}"/>
              </a:ext>
            </a:extLst>
          </p:cNvPr>
          <p:cNvSpPr>
            <a:spLocks noGrp="1"/>
          </p:cNvSpPr>
          <p:nvPr>
            <p:ph type="title"/>
          </p:nvPr>
        </p:nvSpPr>
        <p:spPr>
          <a:xfrm>
            <a:off x="838200" y="136525"/>
            <a:ext cx="10515600" cy="863971"/>
          </a:xfrm>
        </p:spPr>
        <p:txBody>
          <a:bodyPr/>
          <a:lstStyle/>
          <a:p>
            <a:r>
              <a:rPr lang="zh-TW" altLang="en-US" dirty="0">
                <a:latin typeface="微軟正黑體" panose="020B0604030504040204" pitchFamily="34" charset="-120"/>
                <a:ea typeface="微軟正黑體" panose="020B0604030504040204" pitchFamily="34" charset="-120"/>
              </a:rPr>
              <a:t>多值屬性處理方法二</a:t>
            </a:r>
            <a:endParaRPr lang="zh-TW" altLang="en-US" dirty="0"/>
          </a:p>
        </p:txBody>
      </p:sp>
      <p:sp>
        <p:nvSpPr>
          <p:cNvPr id="4" name="日期版面配置區 3">
            <a:extLst>
              <a:ext uri="{FF2B5EF4-FFF2-40B4-BE49-F238E27FC236}">
                <a16:creationId xmlns:a16="http://schemas.microsoft.com/office/drawing/2014/main" id="{F0A6F1BB-B219-4D50-97BB-FB2DC2891EEC}"/>
              </a:ext>
            </a:extLst>
          </p:cNvPr>
          <p:cNvSpPr>
            <a:spLocks noGrp="1"/>
          </p:cNvSpPr>
          <p:nvPr>
            <p:ph type="dt" sz="half" idx="10"/>
          </p:nvPr>
        </p:nvSpPr>
        <p:spPr/>
        <p:txBody>
          <a:bodyPr/>
          <a:lstStyle/>
          <a:p>
            <a:fld id="{0B8D8143-96EF-4E04-BA0F-DC5DF8651875}" type="datetime1">
              <a:rPr lang="zh-TW" altLang="en-US" smtClean="0"/>
              <a:t>2025/8/18</a:t>
            </a:fld>
            <a:endParaRPr lang="zh-TW" altLang="en-US"/>
          </a:p>
        </p:txBody>
      </p:sp>
      <p:sp>
        <p:nvSpPr>
          <p:cNvPr id="5" name="投影片編號版面配置區 4">
            <a:extLst>
              <a:ext uri="{FF2B5EF4-FFF2-40B4-BE49-F238E27FC236}">
                <a16:creationId xmlns:a16="http://schemas.microsoft.com/office/drawing/2014/main" id="{F1FCAB90-4953-48F1-9EB6-DC5E7B6E27DA}"/>
              </a:ext>
            </a:extLst>
          </p:cNvPr>
          <p:cNvSpPr>
            <a:spLocks noGrp="1"/>
          </p:cNvSpPr>
          <p:nvPr>
            <p:ph type="sldNum" sz="quarter" idx="12"/>
          </p:nvPr>
        </p:nvSpPr>
        <p:spPr/>
        <p:txBody>
          <a:bodyPr/>
          <a:lstStyle/>
          <a:p>
            <a:fld id="{69503A2C-E1F3-41B1-9966-A16D8BBC17EB}" type="slidenum">
              <a:rPr lang="zh-TW" altLang="en-US" smtClean="0"/>
              <a:t>54</a:t>
            </a:fld>
            <a:endParaRPr lang="zh-TW" altLang="en-US"/>
          </a:p>
        </p:txBody>
      </p:sp>
      <p:pic>
        <p:nvPicPr>
          <p:cNvPr id="6" name="圖片 5">
            <a:extLst>
              <a:ext uri="{FF2B5EF4-FFF2-40B4-BE49-F238E27FC236}">
                <a16:creationId xmlns:a16="http://schemas.microsoft.com/office/drawing/2014/main" id="{9944F42E-A2F8-49AA-A11D-D71EA768AF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2330" y="1190486"/>
            <a:ext cx="3368862" cy="2259503"/>
          </a:xfrm>
          <a:prstGeom prst="rect">
            <a:avLst/>
          </a:prstGeom>
        </p:spPr>
      </p:pic>
      <p:pic>
        <p:nvPicPr>
          <p:cNvPr id="7" name="圖片 6">
            <a:extLst>
              <a:ext uri="{FF2B5EF4-FFF2-40B4-BE49-F238E27FC236}">
                <a16:creationId xmlns:a16="http://schemas.microsoft.com/office/drawing/2014/main" id="{377517CD-E25A-4A6A-A804-0F2726A319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4483" y="3547780"/>
            <a:ext cx="2336332" cy="2808570"/>
          </a:xfrm>
          <a:prstGeom prst="rect">
            <a:avLst/>
          </a:prstGeom>
        </p:spPr>
      </p:pic>
      <p:pic>
        <p:nvPicPr>
          <p:cNvPr id="8" name="圖片 7">
            <a:extLst>
              <a:ext uri="{FF2B5EF4-FFF2-40B4-BE49-F238E27FC236}">
                <a16:creationId xmlns:a16="http://schemas.microsoft.com/office/drawing/2014/main" id="{EA955D47-46B4-4CDE-B31A-FAB32931C3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5946" y="2710668"/>
            <a:ext cx="4529579" cy="3520001"/>
          </a:xfrm>
          <a:prstGeom prst="rect">
            <a:avLst/>
          </a:prstGeom>
        </p:spPr>
      </p:pic>
      <p:sp>
        <p:nvSpPr>
          <p:cNvPr id="9" name="文字方塊 8">
            <a:extLst>
              <a:ext uri="{FF2B5EF4-FFF2-40B4-BE49-F238E27FC236}">
                <a16:creationId xmlns:a16="http://schemas.microsoft.com/office/drawing/2014/main" id="{880D8E36-F4F8-4AC1-82F4-4C9ABD1A28A7}"/>
              </a:ext>
            </a:extLst>
          </p:cNvPr>
          <p:cNvSpPr txBox="1"/>
          <p:nvPr/>
        </p:nvSpPr>
        <p:spPr>
          <a:xfrm>
            <a:off x="1198286" y="2371891"/>
            <a:ext cx="1338828" cy="369332"/>
          </a:xfrm>
          <a:prstGeom prst="rect">
            <a:avLst/>
          </a:prstGeom>
          <a:noFill/>
        </p:spPr>
        <p:txBody>
          <a:bodyPr wrap="none" rtlCol="0">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商品資料表</a:t>
            </a:r>
          </a:p>
        </p:txBody>
      </p:sp>
      <p:sp>
        <p:nvSpPr>
          <p:cNvPr id="10" name="文字方塊 9">
            <a:extLst>
              <a:ext uri="{FF2B5EF4-FFF2-40B4-BE49-F238E27FC236}">
                <a16:creationId xmlns:a16="http://schemas.microsoft.com/office/drawing/2014/main" id="{5976E7BD-E830-44EE-ABF9-6770B553CE70}"/>
              </a:ext>
            </a:extLst>
          </p:cNvPr>
          <p:cNvSpPr txBox="1"/>
          <p:nvPr/>
        </p:nvSpPr>
        <p:spPr>
          <a:xfrm>
            <a:off x="6832330" y="859192"/>
            <a:ext cx="1338828" cy="369332"/>
          </a:xfrm>
          <a:prstGeom prst="rect">
            <a:avLst/>
          </a:prstGeom>
          <a:noFill/>
        </p:spPr>
        <p:txBody>
          <a:bodyPr wrap="none" rtlCol="0">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商品資料表</a:t>
            </a:r>
          </a:p>
        </p:txBody>
      </p:sp>
      <p:sp>
        <p:nvSpPr>
          <p:cNvPr id="11" name="文字方塊 10">
            <a:extLst>
              <a:ext uri="{FF2B5EF4-FFF2-40B4-BE49-F238E27FC236}">
                <a16:creationId xmlns:a16="http://schemas.microsoft.com/office/drawing/2014/main" id="{AE4A030C-D750-4000-AE12-F378075F193A}"/>
              </a:ext>
            </a:extLst>
          </p:cNvPr>
          <p:cNvSpPr txBox="1"/>
          <p:nvPr/>
        </p:nvSpPr>
        <p:spPr>
          <a:xfrm>
            <a:off x="10201192" y="3639979"/>
            <a:ext cx="1338828" cy="369332"/>
          </a:xfrm>
          <a:prstGeom prst="rect">
            <a:avLst/>
          </a:prstGeom>
          <a:noFill/>
        </p:spPr>
        <p:txBody>
          <a:bodyPr wrap="none" rtlCol="0">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作者資料表</a:t>
            </a:r>
          </a:p>
        </p:txBody>
      </p:sp>
      <p:sp>
        <p:nvSpPr>
          <p:cNvPr id="13" name="箭號: 向右 12">
            <a:extLst>
              <a:ext uri="{FF2B5EF4-FFF2-40B4-BE49-F238E27FC236}">
                <a16:creationId xmlns:a16="http://schemas.microsoft.com/office/drawing/2014/main" id="{F84B7CF1-A513-491F-8687-1451F030A63B}"/>
              </a:ext>
            </a:extLst>
          </p:cNvPr>
          <p:cNvSpPr/>
          <p:nvPr/>
        </p:nvSpPr>
        <p:spPr>
          <a:xfrm rot="19428265">
            <a:off x="6253347" y="3142059"/>
            <a:ext cx="528452" cy="41484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箭號: 向右 13">
            <a:extLst>
              <a:ext uri="{FF2B5EF4-FFF2-40B4-BE49-F238E27FC236}">
                <a16:creationId xmlns:a16="http://schemas.microsoft.com/office/drawing/2014/main" id="{61D9C3BD-B5F4-4F7F-8165-0F1346E43F0B}"/>
              </a:ext>
            </a:extLst>
          </p:cNvPr>
          <p:cNvSpPr/>
          <p:nvPr/>
        </p:nvSpPr>
        <p:spPr>
          <a:xfrm rot="1574797">
            <a:off x="6403266" y="3716371"/>
            <a:ext cx="528452" cy="41484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C2C4CEF3-BB6B-423D-9E8F-04600BE45667}"/>
              </a:ext>
            </a:extLst>
          </p:cNvPr>
          <p:cNvSpPr txBox="1"/>
          <p:nvPr/>
        </p:nvSpPr>
        <p:spPr>
          <a:xfrm>
            <a:off x="838200" y="1190486"/>
            <a:ext cx="4928259" cy="923330"/>
          </a:xfrm>
          <a:prstGeom prst="rect">
            <a:avLst/>
          </a:prstGeom>
          <a:noFill/>
        </p:spPr>
        <p:txBody>
          <a:bodyPr wrap="square" rtlCol="0">
            <a:spAutoFit/>
          </a:bodyPr>
          <a:lstStyle/>
          <a:p>
            <a:r>
              <a:rPr lang="zh-TW" altLang="en-US" sz="1800" dirty="0">
                <a:latin typeface="微軟正黑體" panose="020B0604030504040204" pitchFamily="34" charset="-120"/>
                <a:ea typeface="微軟正黑體" panose="020B0604030504040204" pitchFamily="34" charset="-120"/>
              </a:rPr>
              <a:t>產生另一個關聯，此關聯包括原主鍵和該多值屬性，而</a:t>
            </a:r>
            <a:r>
              <a:rPr lang="zh-TW" altLang="en-US" sz="1800" b="1" dirty="0">
                <a:solidFill>
                  <a:srgbClr val="C00000"/>
                </a:solidFill>
                <a:latin typeface="微軟正黑體" panose="020B0604030504040204" pitchFamily="34" charset="-120"/>
                <a:ea typeface="微軟正黑體" panose="020B0604030504040204" pitchFamily="34" charset="-120"/>
              </a:rPr>
              <a:t>主鍵則為所有屬性</a:t>
            </a:r>
          </a:p>
          <a:p>
            <a:endParaRPr lang="zh-TW" altLang="en-US" dirty="0"/>
          </a:p>
        </p:txBody>
      </p:sp>
    </p:spTree>
    <p:extLst>
      <p:ext uri="{BB962C8B-B14F-4D97-AF65-F5344CB8AC3E}">
        <p14:creationId xmlns:p14="http://schemas.microsoft.com/office/powerpoint/2010/main" val="41428704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E2CC6A-9074-4AAE-9F3A-EB84547855D3}"/>
              </a:ext>
            </a:extLst>
          </p:cNvPr>
          <p:cNvSpPr>
            <a:spLocks noGrp="1"/>
          </p:cNvSpPr>
          <p:nvPr>
            <p:ph type="title"/>
          </p:nvPr>
        </p:nvSpPr>
        <p:spPr/>
        <p:txBody>
          <a:bodyPr/>
          <a:lstStyle/>
          <a:p>
            <a:pPr algn="ctr"/>
            <a:r>
              <a:rPr lang="zh-TW" altLang="en-US" b="1" baseline="0" dirty="0">
                <a:latin typeface="Calibri" panose="020F0502020204030204" pitchFamily="34" charset="0"/>
                <a:ea typeface="微軟正黑體" panose="020B0604030504040204" pitchFamily="34" charset="-120"/>
              </a:rPr>
              <a:t>第二正規式</a:t>
            </a:r>
            <a:endParaRPr lang="zh-TW" altLang="en-US" dirty="0"/>
          </a:p>
        </p:txBody>
      </p:sp>
      <p:sp>
        <p:nvSpPr>
          <p:cNvPr id="3" name="內容版面配置區 2">
            <a:extLst>
              <a:ext uri="{FF2B5EF4-FFF2-40B4-BE49-F238E27FC236}">
                <a16:creationId xmlns:a16="http://schemas.microsoft.com/office/drawing/2014/main" id="{54ED70F0-44E3-4297-89CB-983FAC82861E}"/>
              </a:ext>
            </a:extLst>
          </p:cNvPr>
          <p:cNvSpPr>
            <a:spLocks noGrp="1"/>
          </p:cNvSpPr>
          <p:nvPr>
            <p:ph idx="1"/>
          </p:nvPr>
        </p:nvSpPr>
        <p:spPr/>
        <p:txBody>
          <a:bodyPr/>
          <a:lstStyle/>
          <a:p>
            <a:r>
              <a:rPr lang="zh-TW" altLang="en-US" b="1" dirty="0">
                <a:latin typeface="微軟正黑體" panose="020B0604030504040204" pitchFamily="34" charset="-120"/>
                <a:ea typeface="微軟正黑體" panose="020B0604030504040204" pitchFamily="34" charset="-120"/>
              </a:rPr>
              <a:t>解決</a:t>
            </a:r>
            <a:r>
              <a:rPr lang="zh-TW" altLang="en-US" b="1" dirty="0">
                <a:solidFill>
                  <a:srgbClr val="C00000"/>
                </a:solidFill>
                <a:latin typeface="微軟正黑體" panose="020B0604030504040204" pitchFamily="34" charset="-120"/>
                <a:ea typeface="微軟正黑體" panose="020B0604030504040204" pitchFamily="34" charset="-120"/>
              </a:rPr>
              <a:t>部分相依</a:t>
            </a:r>
            <a:r>
              <a:rPr lang="zh-TW" altLang="en-US" b="1" dirty="0">
                <a:latin typeface="微軟正黑體" panose="020B0604030504040204" pitchFamily="34" charset="-120"/>
                <a:ea typeface="微軟正黑體" panose="020B0604030504040204" pitchFamily="34" charset="-120"/>
              </a:rPr>
              <a:t>問題</a:t>
            </a:r>
            <a:endParaRPr lang="en-US" altLang="zh-TW" b="1" dirty="0">
              <a:latin typeface="微軟正黑體" panose="020B0604030504040204" pitchFamily="34" charset="-120"/>
              <a:ea typeface="微軟正黑體" panose="020B0604030504040204" pitchFamily="34" charset="-120"/>
            </a:endParaRPr>
          </a:p>
          <a:p>
            <a:r>
              <a:rPr lang="zh-TW" altLang="en-US" sz="2400" dirty="0">
                <a:solidFill>
                  <a:srgbClr val="C00000"/>
                </a:solidFill>
                <a:latin typeface="微軟正黑體" panose="020B0604030504040204" pitchFamily="34" charset="-120"/>
                <a:ea typeface="微軟正黑體" panose="020B0604030504040204" pitchFamily="34" charset="-120"/>
              </a:rPr>
              <a:t>已知 </a:t>
            </a:r>
            <a:r>
              <a:rPr lang="en-US" altLang="zh-TW" sz="2400" dirty="0">
                <a:solidFill>
                  <a:srgbClr val="C00000"/>
                </a:solidFill>
                <a:latin typeface="微軟正黑體" panose="020B0604030504040204" pitchFamily="34" charset="-120"/>
                <a:ea typeface="微軟正黑體" panose="020B0604030504040204" pitchFamily="34" charset="-120"/>
              </a:rPr>
              <a:t>X</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Y</a:t>
            </a:r>
            <a:r>
              <a:rPr lang="zh-TW" altLang="en-US" sz="2400" dirty="0">
                <a:solidFill>
                  <a:srgbClr val="C00000"/>
                </a:solidFill>
                <a:latin typeface="微軟正黑體" panose="020B0604030504040204" pitchFamily="34" charset="-120"/>
                <a:ea typeface="微軟正黑體" panose="020B0604030504040204" pitchFamily="34" charset="-120"/>
              </a:rPr>
              <a:t>，若可以從</a:t>
            </a:r>
            <a:r>
              <a:rPr lang="en-US" altLang="zh-TW" sz="2400" dirty="0">
                <a:solidFill>
                  <a:srgbClr val="C00000"/>
                </a:solidFill>
                <a:latin typeface="微軟正黑體" panose="020B0604030504040204" pitchFamily="34" charset="-120"/>
                <a:ea typeface="微軟正黑體" panose="020B0604030504040204" pitchFamily="34" charset="-120"/>
              </a:rPr>
              <a:t>X</a:t>
            </a:r>
            <a:r>
              <a:rPr lang="zh-TW" altLang="en-US" dirty="0">
                <a:solidFill>
                  <a:srgbClr val="C00000"/>
                </a:solidFill>
                <a:latin typeface="微軟正黑體" panose="020B0604030504040204" pitchFamily="34" charset="-120"/>
              </a:rPr>
              <a:t>中</a:t>
            </a:r>
            <a:r>
              <a:rPr lang="zh-TW" altLang="en-US" sz="2400" dirty="0">
                <a:solidFill>
                  <a:srgbClr val="C00000"/>
                </a:solidFill>
                <a:latin typeface="微軟正黑體" panose="020B0604030504040204" pitchFamily="34" charset="-120"/>
                <a:ea typeface="微軟正黑體" panose="020B0604030504040204" pitchFamily="34" charset="-120"/>
              </a:rPr>
              <a:t>找出部分元素 </a:t>
            </a:r>
            <a:r>
              <a:rPr lang="en-US" altLang="zh-TW" dirty="0">
                <a:solidFill>
                  <a:srgbClr val="C00000"/>
                </a:solidFill>
                <a:latin typeface="微軟正黑體" panose="020B0604030504040204" pitchFamily="34" charset="-120"/>
                <a:ea typeface="微軟正黑體" panose="020B0604030504040204" pitchFamily="34" charset="-120"/>
              </a:rPr>
              <a:t>X</a:t>
            </a:r>
            <a:r>
              <a:rPr lang="en-US" altLang="zh-TW" dirty="0">
                <a:solidFill>
                  <a:srgbClr val="C00000"/>
                </a:solidFill>
                <a:latin typeface="微軟正黑體" panose="020B0604030504040204" pitchFamily="34" charset="-120"/>
                <a:cs typeface="Times New Roman" pitchFamily="18" charset="0"/>
              </a:rPr>
              <a:t>’</a:t>
            </a:r>
            <a:r>
              <a:rPr lang="zh-TW" altLang="en-US" dirty="0">
                <a:solidFill>
                  <a:srgbClr val="C00000"/>
                </a:solidFill>
                <a:latin typeface="微軟正黑體" panose="020B0604030504040204" pitchFamily="34" charset="-120"/>
                <a:ea typeface="微軟正黑體" panose="020B0604030504040204" pitchFamily="34" charset="-120"/>
                <a:cs typeface="Times New Roman" pitchFamily="18" charset="0"/>
              </a:rPr>
              <a:t>，</a:t>
            </a:r>
            <a:r>
              <a:rPr lang="zh-TW" altLang="en-US" sz="2400" dirty="0">
                <a:solidFill>
                  <a:srgbClr val="C00000"/>
                </a:solidFill>
                <a:latin typeface="微軟正黑體" panose="020B0604030504040204" pitchFamily="34" charset="-120"/>
                <a:ea typeface="微軟正黑體" panose="020B0604030504040204" pitchFamily="34" charset="-120"/>
              </a:rPr>
              <a:t>使得 </a:t>
            </a:r>
            <a:r>
              <a:rPr lang="en-US" altLang="zh-TW" sz="2400" dirty="0">
                <a:solidFill>
                  <a:srgbClr val="C00000"/>
                </a:solidFill>
                <a:latin typeface="微軟正黑體" panose="020B0604030504040204" pitchFamily="34" charset="-120"/>
                <a:ea typeface="微軟正黑體" panose="020B0604030504040204" pitchFamily="34" charset="-120"/>
              </a:rPr>
              <a:t>X’</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Y</a:t>
            </a:r>
            <a:r>
              <a:rPr lang="zh-TW" altLang="en-US" sz="2400" dirty="0">
                <a:solidFill>
                  <a:srgbClr val="C00000"/>
                </a:solidFill>
                <a:latin typeface="微軟正黑體" panose="020B0604030504040204" pitchFamily="34" charset="-120"/>
                <a:ea typeface="微軟正黑體" panose="020B0604030504040204" pitchFamily="34" charset="-120"/>
              </a:rPr>
              <a:t> 仍然成立，則稱</a:t>
            </a:r>
            <a:r>
              <a:rPr lang="en-US" altLang="zh-TW" sz="2400" dirty="0">
                <a:solidFill>
                  <a:srgbClr val="C00000"/>
                </a:solidFill>
                <a:latin typeface="微軟正黑體" panose="020B0604030504040204" pitchFamily="34" charset="-120"/>
                <a:ea typeface="微軟正黑體" panose="020B0604030504040204" pitchFamily="34" charset="-120"/>
              </a:rPr>
              <a:t>X</a:t>
            </a:r>
            <a:r>
              <a:rPr lang="en-US" altLang="zh-TW" sz="2400" dirty="0">
                <a:solidFill>
                  <a:srgbClr val="C00000"/>
                </a:solidFill>
                <a:latin typeface="微軟正黑體" panose="020B0604030504040204" pitchFamily="34" charset="-120"/>
                <a:ea typeface="微軟正黑體" panose="020B0604030504040204" pitchFamily="34" charset="-120"/>
                <a:sym typeface="Symbol" pitchFamily="18" charset="2"/>
              </a:rPr>
              <a:t></a:t>
            </a:r>
            <a:r>
              <a:rPr lang="en-US" altLang="zh-TW" sz="2400" dirty="0">
                <a:solidFill>
                  <a:srgbClr val="C00000"/>
                </a:solidFill>
                <a:latin typeface="微軟正黑體" panose="020B0604030504040204" pitchFamily="34" charset="-120"/>
                <a:ea typeface="微軟正黑體" panose="020B0604030504040204" pitchFamily="34" charset="-120"/>
              </a:rPr>
              <a:t>Y</a:t>
            </a:r>
            <a:r>
              <a:rPr lang="zh-TW" altLang="en-US" sz="2400" dirty="0">
                <a:solidFill>
                  <a:srgbClr val="C00000"/>
                </a:solidFill>
                <a:latin typeface="微軟正黑體" panose="020B0604030504040204" pitchFamily="34" charset="-120"/>
                <a:ea typeface="微軟正黑體" panose="020B0604030504040204" pitchFamily="34" charset="-120"/>
              </a:rPr>
              <a:t>為部分函數相依</a:t>
            </a:r>
            <a:endParaRPr lang="en-US" altLang="zh-TW" sz="2400" dirty="0">
              <a:solidFill>
                <a:srgbClr val="C00000"/>
              </a:solidFill>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2NF</a:t>
            </a:r>
            <a:r>
              <a:rPr lang="zh-TW" altLang="en-US" dirty="0">
                <a:latin typeface="微軟正黑體" panose="020B0604030504040204" pitchFamily="34" charset="-120"/>
                <a:ea typeface="微軟正黑體" panose="020B0604030504040204" pitchFamily="34" charset="-120"/>
              </a:rPr>
              <a:t>條件</a:t>
            </a:r>
            <a:r>
              <a:rPr lang="en-US" altLang="zh-TW" dirty="0">
                <a:latin typeface="微軟正黑體" panose="020B0604030504040204" pitchFamily="34" charset="-120"/>
                <a:ea typeface="微軟正黑體" panose="020B0604030504040204" pitchFamily="34" charset="-120"/>
              </a:rPr>
              <a:t>:</a:t>
            </a:r>
            <a:r>
              <a:rPr lang="zh-TW" altLang="en-US" b="1" i="0" dirty="0">
                <a:solidFill>
                  <a:srgbClr val="0000FF"/>
                </a:solidFill>
                <a:effectLst/>
                <a:latin typeface="source-code-pro"/>
              </a:rPr>
              <a:t>關聯表中所有非鍵值屬性</a:t>
            </a:r>
            <a:r>
              <a:rPr lang="zh-TW" altLang="en-US" b="1" i="0" u="sng" dirty="0">
                <a:solidFill>
                  <a:srgbClr val="0000FF"/>
                </a:solidFill>
                <a:effectLst/>
                <a:latin typeface="source-code-pro"/>
              </a:rPr>
              <a:t>完全功能相依</a:t>
            </a:r>
            <a:r>
              <a:rPr lang="zh-TW" altLang="en-US" b="1" i="0" dirty="0">
                <a:solidFill>
                  <a:srgbClr val="0000FF"/>
                </a:solidFill>
                <a:effectLst/>
                <a:latin typeface="source-code-pro"/>
              </a:rPr>
              <a:t>於主鍵或候選鍵</a:t>
            </a:r>
            <a:endParaRPr lang="zh-TW" altLang="en-US" b="1" dirty="0">
              <a:solidFill>
                <a:srgbClr val="0000FF"/>
              </a:solidFill>
              <a:latin typeface="微軟正黑體" panose="020B0604030504040204" pitchFamily="34" charset="-120"/>
              <a:ea typeface="微軟正黑體" panose="020B0604030504040204" pitchFamily="34" charset="-120"/>
            </a:endParaRPr>
          </a:p>
          <a:p>
            <a:endParaRPr lang="zh-TW" altLang="en-US" dirty="0"/>
          </a:p>
        </p:txBody>
      </p:sp>
      <p:sp>
        <p:nvSpPr>
          <p:cNvPr id="4" name="日期版面配置區 3">
            <a:extLst>
              <a:ext uri="{FF2B5EF4-FFF2-40B4-BE49-F238E27FC236}">
                <a16:creationId xmlns:a16="http://schemas.microsoft.com/office/drawing/2014/main" id="{A3749124-EF07-4B07-A05F-C8DFD9129F92}"/>
              </a:ext>
            </a:extLst>
          </p:cNvPr>
          <p:cNvSpPr>
            <a:spLocks noGrp="1"/>
          </p:cNvSpPr>
          <p:nvPr>
            <p:ph type="dt" sz="half" idx="10"/>
          </p:nvPr>
        </p:nvSpPr>
        <p:spPr/>
        <p:txBody>
          <a:bodyPr/>
          <a:lstStyle/>
          <a:p>
            <a:fld id="{0B8D8143-96EF-4E04-BA0F-DC5DF8651875}" type="datetime1">
              <a:rPr lang="zh-TW" altLang="en-US" smtClean="0"/>
              <a:t>2025/8/18</a:t>
            </a:fld>
            <a:endParaRPr lang="zh-TW" altLang="en-US"/>
          </a:p>
        </p:txBody>
      </p:sp>
      <p:sp>
        <p:nvSpPr>
          <p:cNvPr id="5" name="投影片編號版面配置區 4">
            <a:extLst>
              <a:ext uri="{FF2B5EF4-FFF2-40B4-BE49-F238E27FC236}">
                <a16:creationId xmlns:a16="http://schemas.microsoft.com/office/drawing/2014/main" id="{B4B0B208-3D0A-44EE-8171-8B45C348CCBF}"/>
              </a:ext>
            </a:extLst>
          </p:cNvPr>
          <p:cNvSpPr>
            <a:spLocks noGrp="1"/>
          </p:cNvSpPr>
          <p:nvPr>
            <p:ph type="sldNum" sz="quarter" idx="12"/>
          </p:nvPr>
        </p:nvSpPr>
        <p:spPr/>
        <p:txBody>
          <a:bodyPr/>
          <a:lstStyle/>
          <a:p>
            <a:fld id="{69503A2C-E1F3-41B1-9966-A16D8BBC17EB}" type="slidenum">
              <a:rPr lang="zh-TW" altLang="en-US" smtClean="0"/>
              <a:t>55</a:t>
            </a:fld>
            <a:endParaRPr lang="zh-TW" altLang="en-US" dirty="0"/>
          </a:p>
        </p:txBody>
      </p:sp>
      <p:graphicFrame>
        <p:nvGraphicFramePr>
          <p:cNvPr id="19" name="表格 18">
            <a:extLst>
              <a:ext uri="{FF2B5EF4-FFF2-40B4-BE49-F238E27FC236}">
                <a16:creationId xmlns:a16="http://schemas.microsoft.com/office/drawing/2014/main" id="{9F66CED5-7564-46A3-824A-1E2CEDC49F0F}"/>
              </a:ext>
            </a:extLst>
          </p:cNvPr>
          <p:cNvGraphicFramePr>
            <a:graphicFrameLocks noGrp="1"/>
          </p:cNvGraphicFramePr>
          <p:nvPr>
            <p:extLst>
              <p:ext uri="{D42A27DB-BD31-4B8C-83A1-F6EECF244321}">
                <p14:modId xmlns:p14="http://schemas.microsoft.com/office/powerpoint/2010/main" val="937377445"/>
              </p:ext>
            </p:extLst>
          </p:nvPr>
        </p:nvGraphicFramePr>
        <p:xfrm>
          <a:off x="2253214" y="3693215"/>
          <a:ext cx="7930198" cy="579120"/>
        </p:xfrm>
        <a:graphic>
          <a:graphicData uri="http://schemas.openxmlformats.org/drawingml/2006/table">
            <a:tbl>
              <a:tblPr firstRow="1" bandRow="1">
                <a:tableStyleId>{69CF1AB2-1976-4502-BF36-3FF5EA218861}</a:tableStyleId>
              </a:tblPr>
              <a:tblGrid>
                <a:gridCol w="1046480">
                  <a:extLst>
                    <a:ext uri="{9D8B030D-6E8A-4147-A177-3AD203B41FA5}">
                      <a16:colId xmlns:a16="http://schemas.microsoft.com/office/drawing/2014/main" val="20000"/>
                    </a:ext>
                  </a:extLst>
                </a:gridCol>
                <a:gridCol w="1656080">
                  <a:extLst>
                    <a:ext uri="{9D8B030D-6E8A-4147-A177-3AD203B41FA5}">
                      <a16:colId xmlns:a16="http://schemas.microsoft.com/office/drawing/2014/main" val="20001"/>
                    </a:ext>
                  </a:extLst>
                </a:gridCol>
                <a:gridCol w="1046480">
                  <a:extLst>
                    <a:ext uri="{9D8B030D-6E8A-4147-A177-3AD203B41FA5}">
                      <a16:colId xmlns:a16="http://schemas.microsoft.com/office/drawing/2014/main" val="20002"/>
                    </a:ext>
                  </a:extLst>
                </a:gridCol>
                <a:gridCol w="1070293">
                  <a:extLst>
                    <a:ext uri="{9D8B030D-6E8A-4147-A177-3AD203B41FA5}">
                      <a16:colId xmlns:a16="http://schemas.microsoft.com/office/drawing/2014/main" val="20003"/>
                    </a:ext>
                  </a:extLst>
                </a:gridCol>
                <a:gridCol w="1046480">
                  <a:extLst>
                    <a:ext uri="{9D8B030D-6E8A-4147-A177-3AD203B41FA5}">
                      <a16:colId xmlns:a16="http://schemas.microsoft.com/office/drawing/2014/main" val="20004"/>
                    </a:ext>
                  </a:extLst>
                </a:gridCol>
                <a:gridCol w="1103630">
                  <a:extLst>
                    <a:ext uri="{9D8B030D-6E8A-4147-A177-3AD203B41FA5}">
                      <a16:colId xmlns:a16="http://schemas.microsoft.com/office/drawing/2014/main" val="20005"/>
                    </a:ext>
                  </a:extLst>
                </a:gridCol>
                <a:gridCol w="960755">
                  <a:extLst>
                    <a:ext uri="{9D8B030D-6E8A-4147-A177-3AD203B41FA5}">
                      <a16:colId xmlns:a16="http://schemas.microsoft.com/office/drawing/2014/main" val="20006"/>
                    </a:ext>
                  </a:extLst>
                </a:gridCol>
              </a:tblGrid>
              <a:tr h="559974">
                <a:tc>
                  <a:txBody>
                    <a:bodyPr/>
                    <a:lstStyle/>
                    <a:p>
                      <a:pPr algn="ctr"/>
                      <a:r>
                        <a:rPr lang="zh-TW" altLang="en-US" sz="1600" u="heavy" baseline="0" dirty="0">
                          <a:latin typeface="微軟正黑體" panose="020B0604030504040204" pitchFamily="34" charset="-120"/>
                          <a:ea typeface="微軟正黑體" panose="020B0604030504040204" pitchFamily="34" charset="-120"/>
                        </a:rPr>
                        <a:t>會員編號</a:t>
                      </a:r>
                      <a:endParaRPr lang="en-US" altLang="zh-TW" sz="1600" u="heavy" baseline="0" dirty="0">
                        <a:latin typeface="微軟正黑體" panose="020B0604030504040204" pitchFamily="34" charset="-120"/>
                        <a:ea typeface="微軟正黑體" panose="020B0604030504040204" pitchFamily="34" charset="-120"/>
                      </a:endParaRPr>
                    </a:p>
                    <a:p>
                      <a:pPr algn="ctr"/>
                      <a:r>
                        <a:rPr lang="en-US" altLang="zh-TW" sz="1600" u="heavy" baseline="0" dirty="0" err="1">
                          <a:latin typeface="微軟正黑體" panose="020B0604030504040204" pitchFamily="34" charset="-120"/>
                          <a:ea typeface="微軟正黑體" panose="020B0604030504040204" pitchFamily="34" charset="-120"/>
                        </a:rPr>
                        <a:t>mId</a:t>
                      </a:r>
                      <a:endParaRPr lang="zh-TW" altLang="en-US" sz="1600" u="heavy" baseline="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u="heavy" baseline="0" dirty="0">
                          <a:latin typeface="微軟正黑體" panose="020B0604030504040204" pitchFamily="34" charset="-120"/>
                          <a:ea typeface="微軟正黑體" panose="020B0604030504040204" pitchFamily="34" charset="-120"/>
                        </a:rPr>
                        <a:t>購物車產生時間</a:t>
                      </a:r>
                      <a:endParaRPr lang="en-US" altLang="zh-TW" sz="1600" u="heavy" baseline="0" dirty="0">
                        <a:latin typeface="微軟正黑體" panose="020B0604030504040204" pitchFamily="34" charset="-120"/>
                        <a:ea typeface="微軟正黑體" panose="020B0604030504040204" pitchFamily="34" charset="-120"/>
                      </a:endParaRPr>
                    </a:p>
                    <a:p>
                      <a:pPr algn="ctr"/>
                      <a:r>
                        <a:rPr lang="en-US" altLang="zh-TW" sz="1600" u="heavy" baseline="0" dirty="0" err="1">
                          <a:latin typeface="微軟正黑體" panose="020B0604030504040204" pitchFamily="34" charset="-120"/>
                          <a:ea typeface="微軟正黑體" panose="020B0604030504040204" pitchFamily="34" charset="-120"/>
                        </a:rPr>
                        <a:t>carTime</a:t>
                      </a:r>
                      <a:endParaRPr lang="zh-TW" altLang="en-US" sz="1600" u="heavy" baseline="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u="heavy" baseline="0" dirty="0">
                          <a:latin typeface="微軟正黑體" panose="020B0604030504040204" pitchFamily="34" charset="-120"/>
                          <a:ea typeface="微軟正黑體" panose="020B0604030504040204" pitchFamily="34" charset="-120"/>
                        </a:rPr>
                        <a:t>商品編號</a:t>
                      </a:r>
                      <a:endParaRPr lang="en-US" altLang="zh-TW" sz="1600" u="heavy" baseline="0" dirty="0">
                        <a:latin typeface="微軟正黑體" panose="020B0604030504040204" pitchFamily="34" charset="-120"/>
                        <a:ea typeface="微軟正黑體" panose="020B0604030504040204" pitchFamily="34" charset="-120"/>
                      </a:endParaRPr>
                    </a:p>
                    <a:p>
                      <a:pPr algn="ctr"/>
                      <a:r>
                        <a:rPr lang="en-US" altLang="zh-TW" sz="1600" u="heavy" baseline="0" dirty="0" err="1">
                          <a:latin typeface="微軟正黑體" panose="020B0604030504040204" pitchFamily="34" charset="-120"/>
                          <a:ea typeface="微軟正黑體" panose="020B0604030504040204" pitchFamily="34" charset="-120"/>
                        </a:rPr>
                        <a:t>pNo</a:t>
                      </a:r>
                      <a:endParaRPr lang="zh-TW" altLang="en-US" sz="1600" u="heavy" baseline="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dirty="0">
                          <a:latin typeface="微軟正黑體" panose="020B0604030504040204" pitchFamily="34" charset="-120"/>
                          <a:ea typeface="微軟正黑體" panose="020B0604030504040204" pitchFamily="34" charset="-120"/>
                        </a:rPr>
                        <a:t>訂購數量</a:t>
                      </a:r>
                      <a:endParaRPr lang="en-US" altLang="zh-TW" sz="1600" dirty="0">
                        <a:latin typeface="微軟正黑體" panose="020B0604030504040204" pitchFamily="34" charset="-120"/>
                        <a:ea typeface="微軟正黑體" panose="020B0604030504040204" pitchFamily="34" charset="-120"/>
                      </a:endParaRPr>
                    </a:p>
                    <a:p>
                      <a:pPr algn="ctr"/>
                      <a:r>
                        <a:rPr lang="en-US" altLang="zh-TW" sz="1600" dirty="0">
                          <a:latin typeface="微軟正黑體" panose="020B0604030504040204" pitchFamily="34" charset="-120"/>
                          <a:ea typeface="微軟正黑體" panose="020B0604030504040204" pitchFamily="34" charset="-120"/>
                        </a:rPr>
                        <a:t>amount</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dirty="0">
                          <a:latin typeface="微軟正黑體" panose="020B0604030504040204" pitchFamily="34" charset="-120"/>
                          <a:ea typeface="微軟正黑體" panose="020B0604030504040204" pitchFamily="34" charset="-120"/>
                        </a:rPr>
                        <a:t>商品名稱</a:t>
                      </a:r>
                      <a:endParaRPr lang="en-US" altLang="zh-TW" sz="1600" dirty="0">
                        <a:latin typeface="微軟正黑體" panose="020B0604030504040204" pitchFamily="34" charset="-120"/>
                        <a:ea typeface="微軟正黑體" panose="020B0604030504040204" pitchFamily="34" charset="-120"/>
                      </a:endParaRPr>
                    </a:p>
                    <a:p>
                      <a:pPr algn="ctr"/>
                      <a:r>
                        <a:rPr lang="en-US" altLang="zh-TW" sz="1600" dirty="0" err="1">
                          <a:latin typeface="微軟正黑體" panose="020B0604030504040204" pitchFamily="34" charset="-120"/>
                          <a:ea typeface="微軟正黑體" panose="020B0604030504040204" pitchFamily="34" charset="-120"/>
                        </a:rPr>
                        <a:t>pName</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dirty="0">
                          <a:latin typeface="微軟正黑體" panose="020B0604030504040204" pitchFamily="34" charset="-120"/>
                          <a:ea typeface="微軟正黑體" panose="020B0604030504040204" pitchFamily="34" charset="-120"/>
                        </a:rPr>
                        <a:t>定價</a:t>
                      </a:r>
                      <a:endParaRPr lang="en-US" altLang="zh-TW" sz="1600" dirty="0">
                        <a:latin typeface="微軟正黑體" panose="020B0604030504040204" pitchFamily="34" charset="-120"/>
                        <a:ea typeface="微軟正黑體" panose="020B0604030504040204" pitchFamily="34" charset="-120"/>
                      </a:endParaRPr>
                    </a:p>
                    <a:p>
                      <a:pPr algn="ctr"/>
                      <a:r>
                        <a:rPr lang="en-US" altLang="zh-TW" sz="1600" dirty="0" err="1">
                          <a:latin typeface="微軟正黑體" panose="020B0604030504040204" pitchFamily="34" charset="-120"/>
                          <a:ea typeface="微軟正黑體" panose="020B0604030504040204" pitchFamily="34" charset="-120"/>
                        </a:rPr>
                        <a:t>unitPrice</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dirty="0">
                          <a:latin typeface="微軟正黑體" panose="020B0604030504040204" pitchFamily="34" charset="-120"/>
                          <a:ea typeface="微軟正黑體" panose="020B0604030504040204" pitchFamily="34" charset="-120"/>
                        </a:rPr>
                        <a:t>種類</a:t>
                      </a:r>
                      <a:endParaRPr lang="en-US" altLang="zh-TW" sz="1600" dirty="0">
                        <a:latin typeface="微軟正黑體" panose="020B0604030504040204" pitchFamily="34" charset="-120"/>
                        <a:ea typeface="微軟正黑體" panose="020B0604030504040204" pitchFamily="34" charset="-120"/>
                      </a:endParaRPr>
                    </a:p>
                    <a:p>
                      <a:pPr algn="ctr"/>
                      <a:r>
                        <a:rPr lang="en-US" altLang="zh-TW" sz="1600" dirty="0">
                          <a:latin typeface="微軟正黑體" panose="020B0604030504040204" pitchFamily="34" charset="-120"/>
                          <a:ea typeface="微軟正黑體" panose="020B0604030504040204" pitchFamily="34" charset="-120"/>
                        </a:rPr>
                        <a:t>catalog</a:t>
                      </a:r>
                      <a:endParaRPr lang="zh-TW" altLang="en-US" sz="16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0000"/>
                  </a:ext>
                </a:extLst>
              </a:tr>
            </a:tbl>
          </a:graphicData>
        </a:graphic>
      </p:graphicFrame>
      <p:grpSp>
        <p:nvGrpSpPr>
          <p:cNvPr id="20" name="群組 19">
            <a:extLst>
              <a:ext uri="{FF2B5EF4-FFF2-40B4-BE49-F238E27FC236}">
                <a16:creationId xmlns:a16="http://schemas.microsoft.com/office/drawing/2014/main" id="{1FAFF446-DF07-4A0D-BEFD-68BA057DDC85}"/>
              </a:ext>
            </a:extLst>
          </p:cNvPr>
          <p:cNvGrpSpPr/>
          <p:nvPr/>
        </p:nvGrpSpPr>
        <p:grpSpPr>
          <a:xfrm>
            <a:off x="2702238" y="4259619"/>
            <a:ext cx="7116475" cy="838635"/>
            <a:chOff x="1055925" y="4141994"/>
            <a:chExt cx="7116475" cy="838635"/>
          </a:xfrm>
        </p:grpSpPr>
        <p:grpSp>
          <p:nvGrpSpPr>
            <p:cNvPr id="21" name="群組 20">
              <a:extLst>
                <a:ext uri="{FF2B5EF4-FFF2-40B4-BE49-F238E27FC236}">
                  <a16:creationId xmlns:a16="http://schemas.microsoft.com/office/drawing/2014/main" id="{06B55B48-B364-475D-BB31-89BF8741A537}"/>
                </a:ext>
              </a:extLst>
            </p:cNvPr>
            <p:cNvGrpSpPr/>
            <p:nvPr/>
          </p:nvGrpSpPr>
          <p:grpSpPr>
            <a:xfrm>
              <a:off x="1055925" y="4141994"/>
              <a:ext cx="3876115" cy="399182"/>
              <a:chOff x="1055925" y="4141994"/>
              <a:chExt cx="3876115" cy="399182"/>
            </a:xfrm>
          </p:grpSpPr>
          <p:cxnSp>
            <p:nvCxnSpPr>
              <p:cNvPr id="28" name="直線接點 27">
                <a:extLst>
                  <a:ext uri="{FF2B5EF4-FFF2-40B4-BE49-F238E27FC236}">
                    <a16:creationId xmlns:a16="http://schemas.microsoft.com/office/drawing/2014/main" id="{536F92B4-6FC4-4E51-8D7D-A3E301AF5AA3}"/>
                  </a:ext>
                </a:extLst>
              </p:cNvPr>
              <p:cNvCxnSpPr/>
              <p:nvPr/>
            </p:nvCxnSpPr>
            <p:spPr>
              <a:xfrm>
                <a:off x="1055925" y="4141995"/>
                <a:ext cx="0" cy="399181"/>
              </a:xfrm>
              <a:prstGeom prst="line">
                <a:avLst/>
              </a:prstGeom>
              <a:ln/>
            </p:spPr>
            <p:style>
              <a:lnRef idx="2">
                <a:schemeClr val="dk1"/>
              </a:lnRef>
              <a:fillRef idx="0">
                <a:schemeClr val="dk1"/>
              </a:fillRef>
              <a:effectRef idx="1">
                <a:schemeClr val="dk1"/>
              </a:effectRef>
              <a:fontRef idx="minor">
                <a:schemeClr val="tx1"/>
              </a:fontRef>
            </p:style>
          </p:cxnSp>
          <p:cxnSp>
            <p:nvCxnSpPr>
              <p:cNvPr id="29" name="直線接點 28">
                <a:extLst>
                  <a:ext uri="{FF2B5EF4-FFF2-40B4-BE49-F238E27FC236}">
                    <a16:creationId xmlns:a16="http://schemas.microsoft.com/office/drawing/2014/main" id="{09650472-699F-4F80-A0A7-B62A4FA6542D}"/>
                  </a:ext>
                </a:extLst>
              </p:cNvPr>
              <p:cNvCxnSpPr/>
              <p:nvPr/>
            </p:nvCxnSpPr>
            <p:spPr>
              <a:xfrm>
                <a:off x="1055925" y="4541176"/>
                <a:ext cx="3876115"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30" name="直線單箭頭接點 29">
                <a:extLst>
                  <a:ext uri="{FF2B5EF4-FFF2-40B4-BE49-F238E27FC236}">
                    <a16:creationId xmlns:a16="http://schemas.microsoft.com/office/drawing/2014/main" id="{1EC056D0-86FD-4DC9-BFB0-E466E069D77D}"/>
                  </a:ext>
                </a:extLst>
              </p:cNvPr>
              <p:cNvCxnSpPr/>
              <p:nvPr/>
            </p:nvCxnSpPr>
            <p:spPr>
              <a:xfrm flipV="1">
                <a:off x="4932040" y="4185978"/>
                <a:ext cx="0" cy="355198"/>
              </a:xfrm>
              <a:prstGeom prst="straightConnector1">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31" name="直線接點 30">
                <a:extLst>
                  <a:ext uri="{FF2B5EF4-FFF2-40B4-BE49-F238E27FC236}">
                    <a16:creationId xmlns:a16="http://schemas.microsoft.com/office/drawing/2014/main" id="{914A1A8B-12A5-4B09-ABEC-BFC6169DC335}"/>
                  </a:ext>
                </a:extLst>
              </p:cNvPr>
              <p:cNvCxnSpPr/>
              <p:nvPr/>
            </p:nvCxnSpPr>
            <p:spPr>
              <a:xfrm>
                <a:off x="2627784" y="4141995"/>
                <a:ext cx="0" cy="39918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32" name="直線接點 31">
                <a:extLst>
                  <a:ext uri="{FF2B5EF4-FFF2-40B4-BE49-F238E27FC236}">
                    <a16:creationId xmlns:a16="http://schemas.microsoft.com/office/drawing/2014/main" id="{E1F43620-8E18-4BEE-8015-76183B0ADBC0}"/>
                  </a:ext>
                </a:extLst>
              </p:cNvPr>
              <p:cNvCxnSpPr/>
              <p:nvPr/>
            </p:nvCxnSpPr>
            <p:spPr>
              <a:xfrm>
                <a:off x="3851920" y="4141994"/>
                <a:ext cx="0" cy="39918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grpSp>
        <p:cxnSp>
          <p:nvCxnSpPr>
            <p:cNvPr id="22" name="直線接點 21">
              <a:extLst>
                <a:ext uri="{FF2B5EF4-FFF2-40B4-BE49-F238E27FC236}">
                  <a16:creationId xmlns:a16="http://schemas.microsoft.com/office/drawing/2014/main" id="{F4C94D1D-F14D-4676-9E18-CCAC2B9D80C4}"/>
                </a:ext>
              </a:extLst>
            </p:cNvPr>
            <p:cNvCxnSpPr/>
            <p:nvPr/>
          </p:nvCxnSpPr>
          <p:spPr>
            <a:xfrm>
              <a:off x="3851920" y="4581129"/>
              <a:ext cx="0" cy="399181"/>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cxnSp>
        <p:cxnSp>
          <p:nvCxnSpPr>
            <p:cNvPr id="23" name="直線接點 22">
              <a:extLst>
                <a:ext uri="{FF2B5EF4-FFF2-40B4-BE49-F238E27FC236}">
                  <a16:creationId xmlns:a16="http://schemas.microsoft.com/office/drawing/2014/main" id="{098A8AA3-EE84-4CC0-9DAF-0D495B2984A7}"/>
                </a:ext>
              </a:extLst>
            </p:cNvPr>
            <p:cNvCxnSpPr/>
            <p:nvPr/>
          </p:nvCxnSpPr>
          <p:spPr>
            <a:xfrm flipV="1">
              <a:off x="3851920" y="4980309"/>
              <a:ext cx="4320480" cy="1"/>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cxnSp>
        <p:cxnSp>
          <p:nvCxnSpPr>
            <p:cNvPr id="24" name="直線單箭頭接點 23">
              <a:extLst>
                <a:ext uri="{FF2B5EF4-FFF2-40B4-BE49-F238E27FC236}">
                  <a16:creationId xmlns:a16="http://schemas.microsoft.com/office/drawing/2014/main" id="{21CF0FFD-1632-45EC-B7AB-81C5A7826520}"/>
                </a:ext>
              </a:extLst>
            </p:cNvPr>
            <p:cNvCxnSpPr/>
            <p:nvPr/>
          </p:nvCxnSpPr>
          <p:spPr>
            <a:xfrm flipV="1">
              <a:off x="8172400" y="4541175"/>
              <a:ext cx="0" cy="439134"/>
            </a:xfrm>
            <a:prstGeom prst="straightConnector1">
              <a:avLst/>
            </a:prstGeom>
            <a:ln>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25" name="直線單箭頭接點 24">
              <a:extLst>
                <a:ext uri="{FF2B5EF4-FFF2-40B4-BE49-F238E27FC236}">
                  <a16:creationId xmlns:a16="http://schemas.microsoft.com/office/drawing/2014/main" id="{B8FF8D38-DB35-4596-9054-D2A1195AD417}"/>
                </a:ext>
              </a:extLst>
            </p:cNvPr>
            <p:cNvCxnSpPr/>
            <p:nvPr/>
          </p:nvCxnSpPr>
          <p:spPr>
            <a:xfrm flipV="1">
              <a:off x="7092280" y="4541495"/>
              <a:ext cx="0" cy="439134"/>
            </a:xfrm>
            <a:prstGeom prst="straightConnector1">
              <a:avLst/>
            </a:prstGeom>
            <a:ln>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26" name="直線單箭頭接點 25">
              <a:extLst>
                <a:ext uri="{FF2B5EF4-FFF2-40B4-BE49-F238E27FC236}">
                  <a16:creationId xmlns:a16="http://schemas.microsoft.com/office/drawing/2014/main" id="{C5698289-5057-4659-97DD-FD40CF804416}"/>
                </a:ext>
              </a:extLst>
            </p:cNvPr>
            <p:cNvCxnSpPr/>
            <p:nvPr/>
          </p:nvCxnSpPr>
          <p:spPr>
            <a:xfrm flipV="1">
              <a:off x="6012160" y="4541175"/>
              <a:ext cx="0" cy="439134"/>
            </a:xfrm>
            <a:prstGeom prst="straightConnector1">
              <a:avLst/>
            </a:prstGeom>
            <a:ln>
              <a:solidFill>
                <a:srgbClr val="0070C0"/>
              </a:solidFill>
              <a:tailEnd type="triangle"/>
            </a:ln>
          </p:spPr>
          <p:style>
            <a:lnRef idx="2">
              <a:schemeClr val="dk1"/>
            </a:lnRef>
            <a:fillRef idx="0">
              <a:schemeClr val="dk1"/>
            </a:fillRef>
            <a:effectRef idx="1">
              <a:schemeClr val="dk1"/>
            </a:effectRef>
            <a:fontRef idx="minor">
              <a:schemeClr val="tx1"/>
            </a:fontRef>
          </p:style>
        </p:cxnSp>
      </p:grpSp>
      <p:sp>
        <p:nvSpPr>
          <p:cNvPr id="33" name="文字方塊 32">
            <a:extLst>
              <a:ext uri="{FF2B5EF4-FFF2-40B4-BE49-F238E27FC236}">
                <a16:creationId xmlns:a16="http://schemas.microsoft.com/office/drawing/2014/main" id="{EC2BE606-8877-49D0-B2FE-44B0347F6C33}"/>
              </a:ext>
            </a:extLst>
          </p:cNvPr>
          <p:cNvSpPr txBox="1"/>
          <p:nvPr/>
        </p:nvSpPr>
        <p:spPr>
          <a:xfrm>
            <a:off x="3986961" y="5321280"/>
            <a:ext cx="4858510" cy="171136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TW" b="1" dirty="0">
                <a:latin typeface="Calibri" panose="020F0502020204030204" pitchFamily="34" charset="0"/>
                <a:ea typeface="微軟正黑體" panose="020B0604030504040204" pitchFamily="34" charset="-120"/>
              </a:rPr>
              <a:t>{</a:t>
            </a:r>
            <a:r>
              <a:rPr lang="en-US" altLang="zh-TW" b="1" u="sng" dirty="0" err="1">
                <a:latin typeface="Calibri" panose="020F0502020204030204" pitchFamily="34" charset="0"/>
                <a:ea typeface="微軟正黑體" panose="020B0604030504040204" pitchFamily="34" charset="-120"/>
              </a:rPr>
              <a:t>mID</a:t>
            </a:r>
            <a:r>
              <a:rPr lang="en-US" altLang="zh-TW" b="1" dirty="0">
                <a:latin typeface="Calibri" panose="020F0502020204030204" pitchFamily="34" charset="0"/>
                <a:ea typeface="微軟正黑體" panose="020B0604030504040204" pitchFamily="34" charset="-120"/>
              </a:rPr>
              <a:t>, </a:t>
            </a:r>
            <a:r>
              <a:rPr lang="en-US" altLang="zh-TW" b="1" u="sng" dirty="0" err="1">
                <a:latin typeface="Calibri" panose="020F0502020204030204" pitchFamily="34" charset="0"/>
                <a:ea typeface="微軟正黑體" panose="020B0604030504040204" pitchFamily="34" charset="-120"/>
              </a:rPr>
              <a:t>carTime</a:t>
            </a:r>
            <a:r>
              <a:rPr lang="en-US" altLang="zh-TW" b="1" dirty="0">
                <a:latin typeface="Calibri" panose="020F0502020204030204" pitchFamily="34" charset="0"/>
                <a:ea typeface="微軟正黑體" panose="020B0604030504040204" pitchFamily="34" charset="-120"/>
              </a:rPr>
              <a:t>, </a:t>
            </a:r>
            <a:r>
              <a:rPr lang="en-US" altLang="zh-TW" b="1" u="sng" dirty="0" err="1">
                <a:latin typeface="Calibri" panose="020F0502020204030204" pitchFamily="34" charset="0"/>
                <a:ea typeface="微軟正黑體" panose="020B0604030504040204" pitchFamily="34" charset="-120"/>
              </a:rPr>
              <a:t>pNo</a:t>
            </a:r>
            <a:r>
              <a:rPr lang="en-US" altLang="zh-TW" b="1" dirty="0">
                <a:latin typeface="Calibri" panose="020F0502020204030204" pitchFamily="34" charset="0"/>
                <a:ea typeface="微軟正黑體" panose="020B0604030504040204" pitchFamily="34" charset="-120"/>
              </a:rPr>
              <a:t>} </a:t>
            </a:r>
            <a:r>
              <a:rPr lang="en-US" altLang="zh-TW" b="1" dirty="0">
                <a:latin typeface="Calibri" panose="020F0502020204030204" pitchFamily="34" charset="0"/>
                <a:ea typeface="微軟正黑體" panose="020B0604030504040204" pitchFamily="34" charset="-120"/>
                <a:sym typeface="Wingdings" panose="05000000000000000000" pitchFamily="2" charset="2"/>
              </a:rPr>
              <a:t> {</a:t>
            </a:r>
            <a:r>
              <a:rPr lang="en-US" altLang="zh-TW" b="1" dirty="0" err="1">
                <a:latin typeface="Calibri" panose="020F0502020204030204" pitchFamily="34" charset="0"/>
                <a:ea typeface="微軟正黑體" panose="020B0604030504040204" pitchFamily="34" charset="-120"/>
                <a:sym typeface="Wingdings" panose="05000000000000000000" pitchFamily="2" charset="2"/>
              </a:rPr>
              <a:t>pName</a:t>
            </a:r>
            <a:r>
              <a:rPr lang="en-US" altLang="zh-TW" b="1" dirty="0">
                <a:latin typeface="Calibri" panose="020F0502020204030204" pitchFamily="34" charset="0"/>
                <a:ea typeface="微軟正黑體" panose="020B0604030504040204" pitchFamily="34" charset="-120"/>
                <a:sym typeface="Wingdings" panose="05000000000000000000" pitchFamily="2" charset="2"/>
              </a:rPr>
              <a:t>} </a:t>
            </a:r>
            <a:r>
              <a:rPr lang="zh-TW" altLang="en-US" b="1" dirty="0">
                <a:latin typeface="Calibri" panose="020F0502020204030204" pitchFamily="34" charset="0"/>
                <a:ea typeface="微軟正黑體" panose="020B0604030504040204" pitchFamily="34" charset="-120"/>
                <a:sym typeface="Wingdings" panose="05000000000000000000" pitchFamily="2" charset="2"/>
              </a:rPr>
              <a:t>為部分相依</a:t>
            </a:r>
            <a:endParaRPr lang="en-US" altLang="zh-TW" b="1" dirty="0">
              <a:latin typeface="Calibri" panose="020F0502020204030204" pitchFamily="34" charset="0"/>
              <a:ea typeface="微軟正黑體" panose="020B0604030504040204" pitchFamily="34" charset="-120"/>
              <a:sym typeface="Wingdings" panose="05000000000000000000" pitchFamily="2" charset="2"/>
            </a:endParaRPr>
          </a:p>
          <a:p>
            <a:pPr marL="742950" lvl="1" indent="-285750">
              <a:lnSpc>
                <a:spcPct val="150000"/>
              </a:lnSpc>
              <a:buFont typeface="Arial" panose="020B0604020202020204" pitchFamily="34" charset="0"/>
              <a:buChar char="•"/>
            </a:pPr>
            <a:r>
              <a:rPr lang="zh-TW" altLang="en-US" b="1" dirty="0">
                <a:latin typeface="Calibri" panose="020F0502020204030204" pitchFamily="34" charset="0"/>
                <a:ea typeface="微軟正黑體" panose="020B0604030504040204" pitchFamily="34" charset="-120"/>
                <a:sym typeface="Wingdings" panose="05000000000000000000" pitchFamily="2" charset="2"/>
              </a:rPr>
              <a:t>因為 </a:t>
            </a:r>
            <a:r>
              <a:rPr lang="en-US" altLang="zh-TW" b="1" dirty="0">
                <a:latin typeface="Calibri" panose="020F0502020204030204" pitchFamily="34" charset="0"/>
                <a:ea typeface="微軟正黑體" panose="020B0604030504040204" pitchFamily="34" charset="-120"/>
                <a:sym typeface="Wingdings" panose="05000000000000000000" pitchFamily="2" charset="2"/>
              </a:rPr>
              <a:t>{</a:t>
            </a:r>
            <a:r>
              <a:rPr lang="en-US" altLang="zh-TW" b="1" dirty="0" err="1">
                <a:latin typeface="Calibri" panose="020F0502020204030204" pitchFamily="34" charset="0"/>
                <a:ea typeface="微軟正黑體" panose="020B0604030504040204" pitchFamily="34" charset="-120"/>
                <a:sym typeface="Wingdings" panose="05000000000000000000" pitchFamily="2" charset="2"/>
              </a:rPr>
              <a:t>pNo</a:t>
            </a:r>
            <a:r>
              <a:rPr lang="en-US" altLang="zh-TW" b="1" dirty="0">
                <a:latin typeface="Calibri" panose="020F0502020204030204" pitchFamily="34" charset="0"/>
                <a:ea typeface="微軟正黑體" panose="020B0604030504040204" pitchFamily="34" charset="-120"/>
                <a:sym typeface="Wingdings" panose="05000000000000000000" pitchFamily="2" charset="2"/>
              </a:rPr>
              <a:t>}  {</a:t>
            </a:r>
            <a:r>
              <a:rPr lang="en-US" altLang="zh-TW" b="1" dirty="0" err="1">
                <a:latin typeface="Calibri" panose="020F0502020204030204" pitchFamily="34" charset="0"/>
                <a:ea typeface="微軟正黑體" panose="020B0604030504040204" pitchFamily="34" charset="-120"/>
                <a:sym typeface="Wingdings" panose="05000000000000000000" pitchFamily="2" charset="2"/>
              </a:rPr>
              <a:t>pName</a:t>
            </a:r>
            <a:r>
              <a:rPr lang="en-US" altLang="zh-TW" b="1" dirty="0">
                <a:latin typeface="Calibri" panose="020F0502020204030204" pitchFamily="34" charset="0"/>
                <a:ea typeface="微軟正黑體" panose="020B0604030504040204" pitchFamily="34" charset="-120"/>
                <a:sym typeface="Wingdings" panose="05000000000000000000" pitchFamily="2" charset="2"/>
              </a:rPr>
              <a:t>}</a:t>
            </a:r>
          </a:p>
          <a:p>
            <a:pPr marL="285750" indent="-285750">
              <a:lnSpc>
                <a:spcPct val="150000"/>
              </a:lnSpc>
              <a:buFont typeface="Arial" panose="020B0604020202020204" pitchFamily="34" charset="0"/>
              <a:buChar char="•"/>
            </a:pPr>
            <a:r>
              <a:rPr lang="en-US" altLang="zh-TW" b="1" dirty="0">
                <a:latin typeface="Calibri" panose="020F0502020204030204" pitchFamily="34" charset="0"/>
                <a:ea typeface="微軟正黑體" panose="020B0604030504040204" pitchFamily="34" charset="-120"/>
              </a:rPr>
              <a:t>{</a:t>
            </a:r>
            <a:r>
              <a:rPr lang="en-US" altLang="zh-TW" b="1" u="sng" dirty="0" err="1">
                <a:latin typeface="Calibri" panose="020F0502020204030204" pitchFamily="34" charset="0"/>
                <a:ea typeface="微軟正黑體" panose="020B0604030504040204" pitchFamily="34" charset="-120"/>
              </a:rPr>
              <a:t>mID</a:t>
            </a:r>
            <a:r>
              <a:rPr lang="en-US" altLang="zh-TW" b="1" dirty="0">
                <a:latin typeface="Calibri" panose="020F0502020204030204" pitchFamily="34" charset="0"/>
                <a:ea typeface="微軟正黑體" panose="020B0604030504040204" pitchFamily="34" charset="-120"/>
              </a:rPr>
              <a:t>, </a:t>
            </a:r>
            <a:r>
              <a:rPr lang="en-US" altLang="zh-TW" b="1" u="sng" dirty="0" err="1">
                <a:latin typeface="Calibri" panose="020F0502020204030204" pitchFamily="34" charset="0"/>
                <a:ea typeface="微軟正黑體" panose="020B0604030504040204" pitchFamily="34" charset="-120"/>
              </a:rPr>
              <a:t>carTime</a:t>
            </a:r>
            <a:r>
              <a:rPr lang="en-US" altLang="zh-TW" b="1" dirty="0">
                <a:latin typeface="Calibri" panose="020F0502020204030204" pitchFamily="34" charset="0"/>
                <a:ea typeface="微軟正黑體" panose="020B0604030504040204" pitchFamily="34" charset="-120"/>
              </a:rPr>
              <a:t>, </a:t>
            </a:r>
            <a:r>
              <a:rPr lang="en-US" altLang="zh-TW" b="1" u="sng" dirty="0" err="1">
                <a:latin typeface="Calibri" panose="020F0502020204030204" pitchFamily="34" charset="0"/>
                <a:ea typeface="微軟正黑體" panose="020B0604030504040204" pitchFamily="34" charset="-120"/>
              </a:rPr>
              <a:t>pNo</a:t>
            </a:r>
            <a:r>
              <a:rPr lang="en-US" altLang="zh-TW" b="1" dirty="0">
                <a:latin typeface="Calibri" panose="020F0502020204030204" pitchFamily="34" charset="0"/>
                <a:ea typeface="微軟正黑體" panose="020B0604030504040204" pitchFamily="34" charset="-120"/>
              </a:rPr>
              <a:t>} </a:t>
            </a:r>
            <a:r>
              <a:rPr lang="en-US" altLang="zh-TW" b="1" dirty="0">
                <a:latin typeface="Calibri" panose="020F0502020204030204" pitchFamily="34" charset="0"/>
                <a:ea typeface="微軟正黑體" panose="020B0604030504040204" pitchFamily="34" charset="-120"/>
                <a:sym typeface="Wingdings" panose="05000000000000000000" pitchFamily="2" charset="2"/>
              </a:rPr>
              <a:t> {amount} </a:t>
            </a:r>
            <a:r>
              <a:rPr lang="zh-TW" altLang="en-US" b="1" dirty="0">
                <a:latin typeface="Calibri" panose="020F0502020204030204" pitchFamily="34" charset="0"/>
                <a:ea typeface="微軟正黑體" panose="020B0604030504040204" pitchFamily="34" charset="-120"/>
                <a:sym typeface="Wingdings" panose="05000000000000000000" pitchFamily="2" charset="2"/>
              </a:rPr>
              <a:t>為完全相依</a:t>
            </a:r>
            <a:endParaRPr lang="en-US" altLang="zh-TW" b="1" dirty="0">
              <a:latin typeface="Calibri" panose="020F0502020204030204" pitchFamily="34" charset="0"/>
              <a:ea typeface="微軟正黑體" panose="020B0604030504040204" pitchFamily="34" charset="-120"/>
              <a:sym typeface="Wingdings" panose="05000000000000000000" pitchFamily="2" charset="2"/>
            </a:endParaRPr>
          </a:p>
          <a:p>
            <a:pPr marL="285750" indent="-285750">
              <a:lnSpc>
                <a:spcPct val="150000"/>
              </a:lnSpc>
              <a:buFont typeface="Arial" panose="020B0604020202020204" pitchFamily="34" charset="0"/>
              <a:buChar char="•"/>
            </a:pPr>
            <a:endParaRPr lang="zh-TW" altLang="en-US" b="1" dirty="0">
              <a:latin typeface="Calibri" panose="020F0502020204030204" pitchFamily="34" charset="0"/>
              <a:ea typeface="微軟正黑體" panose="020B0604030504040204" pitchFamily="34" charset="-120"/>
            </a:endParaRPr>
          </a:p>
        </p:txBody>
      </p:sp>
    </p:spTree>
    <p:extLst>
      <p:ext uri="{BB962C8B-B14F-4D97-AF65-F5344CB8AC3E}">
        <p14:creationId xmlns:p14="http://schemas.microsoft.com/office/powerpoint/2010/main" val="204239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9EFDA1-C11A-4230-9EF1-46438E8B4D64}"/>
              </a:ext>
            </a:extLst>
          </p:cNvPr>
          <p:cNvSpPr>
            <a:spLocks noGrp="1"/>
          </p:cNvSpPr>
          <p:nvPr>
            <p:ph type="title"/>
          </p:nvPr>
        </p:nvSpPr>
        <p:spPr/>
        <p:txBody>
          <a:bodyPr/>
          <a:lstStyle/>
          <a:p>
            <a:r>
              <a:rPr lang="zh-TW" altLang="en-US" dirty="0"/>
              <a:t>案例一</a:t>
            </a:r>
          </a:p>
        </p:txBody>
      </p:sp>
      <p:sp>
        <p:nvSpPr>
          <p:cNvPr id="3" name="內容版面配置區 2">
            <a:extLst>
              <a:ext uri="{FF2B5EF4-FFF2-40B4-BE49-F238E27FC236}">
                <a16:creationId xmlns:a16="http://schemas.microsoft.com/office/drawing/2014/main" id="{5AD52ECD-0084-4035-BA2F-0B06B452570F}"/>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將 </a:t>
            </a:r>
            <a:r>
              <a:rPr lang="en-US" altLang="zh-TW" dirty="0" err="1">
                <a:latin typeface="微軟正黑體" panose="020B0604030504040204" pitchFamily="34" charset="-120"/>
                <a:ea typeface="微軟正黑體" panose="020B0604030504040204" pitchFamily="34" charset="-120"/>
              </a:rPr>
              <a:t>OrderProduct</a:t>
            </a:r>
            <a:r>
              <a:rPr lang="zh-TW" altLang="en-US" dirty="0">
                <a:latin typeface="微軟正黑體" panose="020B0604030504040204" pitchFamily="34" charset="-120"/>
                <a:ea typeface="微軟正黑體" panose="020B0604030504040204" pitchFamily="34" charset="-120"/>
              </a:rPr>
              <a:t> 關聯分解成 </a:t>
            </a:r>
            <a:r>
              <a:rPr lang="en-US" altLang="zh-TW" dirty="0">
                <a:latin typeface="微軟正黑體" panose="020B0604030504040204" pitchFamily="34" charset="-120"/>
                <a:ea typeface="微軟正黑體" panose="020B0604030504040204" pitchFamily="34" charset="-120"/>
              </a:rPr>
              <a:t>Order</a:t>
            </a:r>
            <a:r>
              <a:rPr lang="zh-TW" altLang="en-US" dirty="0">
                <a:latin typeface="微軟正黑體" panose="020B0604030504040204" pitchFamily="34" charset="-120"/>
                <a:ea typeface="微軟正黑體" panose="020B0604030504040204" pitchFamily="34" charset="-120"/>
              </a:rPr>
              <a:t> 和 </a:t>
            </a:r>
            <a:r>
              <a:rPr lang="en-US" altLang="zh-TW" dirty="0">
                <a:latin typeface="微軟正黑體" panose="020B0604030504040204" pitchFamily="34" charset="-120"/>
                <a:ea typeface="微軟正黑體" panose="020B0604030504040204" pitchFamily="34" charset="-120"/>
              </a:rPr>
              <a:t>Product</a:t>
            </a:r>
            <a:r>
              <a:rPr lang="zh-TW" altLang="en-US" dirty="0">
                <a:latin typeface="微軟正黑體" panose="020B0604030504040204" pitchFamily="34" charset="-120"/>
                <a:ea typeface="微軟正黑體" panose="020B0604030504040204" pitchFamily="34" charset="-120"/>
              </a:rPr>
              <a:t> 兩個關聯，便滿足</a:t>
            </a:r>
            <a:r>
              <a:rPr lang="en-US" altLang="zh-TW" dirty="0">
                <a:latin typeface="微軟正黑體" panose="020B0604030504040204" pitchFamily="34" charset="-120"/>
                <a:ea typeface="微軟正黑體" panose="020B0604030504040204" pitchFamily="34" charset="-120"/>
              </a:rPr>
              <a:t>2NF</a:t>
            </a:r>
            <a:endParaRPr lang="zh-TW" altLang="en-US" dirty="0"/>
          </a:p>
        </p:txBody>
      </p:sp>
      <p:sp>
        <p:nvSpPr>
          <p:cNvPr id="4" name="日期版面配置區 3">
            <a:extLst>
              <a:ext uri="{FF2B5EF4-FFF2-40B4-BE49-F238E27FC236}">
                <a16:creationId xmlns:a16="http://schemas.microsoft.com/office/drawing/2014/main" id="{60032F02-F9AA-44FA-93E2-AB98217D4763}"/>
              </a:ext>
            </a:extLst>
          </p:cNvPr>
          <p:cNvSpPr>
            <a:spLocks noGrp="1"/>
          </p:cNvSpPr>
          <p:nvPr>
            <p:ph type="dt" sz="half" idx="10"/>
          </p:nvPr>
        </p:nvSpPr>
        <p:spPr/>
        <p:txBody>
          <a:bodyPr/>
          <a:lstStyle/>
          <a:p>
            <a:fld id="{0B8D8143-96EF-4E04-BA0F-DC5DF8651875}" type="datetime1">
              <a:rPr lang="zh-TW" altLang="en-US" smtClean="0"/>
              <a:t>2025/8/18</a:t>
            </a:fld>
            <a:endParaRPr lang="zh-TW" altLang="en-US"/>
          </a:p>
        </p:txBody>
      </p:sp>
      <p:sp>
        <p:nvSpPr>
          <p:cNvPr id="5" name="投影片編號版面配置區 4">
            <a:extLst>
              <a:ext uri="{FF2B5EF4-FFF2-40B4-BE49-F238E27FC236}">
                <a16:creationId xmlns:a16="http://schemas.microsoft.com/office/drawing/2014/main" id="{4E37AE69-897D-436C-9206-29DAF5DF3EBF}"/>
              </a:ext>
            </a:extLst>
          </p:cNvPr>
          <p:cNvSpPr>
            <a:spLocks noGrp="1"/>
          </p:cNvSpPr>
          <p:nvPr>
            <p:ph type="sldNum" sz="quarter" idx="12"/>
          </p:nvPr>
        </p:nvSpPr>
        <p:spPr/>
        <p:txBody>
          <a:bodyPr/>
          <a:lstStyle/>
          <a:p>
            <a:fld id="{69503A2C-E1F3-41B1-9966-A16D8BBC17EB}" type="slidenum">
              <a:rPr lang="zh-TW" altLang="en-US" smtClean="0"/>
              <a:t>56</a:t>
            </a:fld>
            <a:endParaRPr lang="zh-TW" altLang="en-US"/>
          </a:p>
        </p:txBody>
      </p:sp>
      <p:pic>
        <p:nvPicPr>
          <p:cNvPr id="6" name="圖片 5">
            <a:extLst>
              <a:ext uri="{FF2B5EF4-FFF2-40B4-BE49-F238E27FC236}">
                <a16:creationId xmlns:a16="http://schemas.microsoft.com/office/drawing/2014/main" id="{62E54AA0-DD05-4F4E-8897-2209681986B4}"/>
              </a:ext>
            </a:extLst>
          </p:cNvPr>
          <p:cNvPicPr>
            <a:picLocks noChangeAspect="1"/>
          </p:cNvPicPr>
          <p:nvPr/>
        </p:nvPicPr>
        <p:blipFill>
          <a:blip r:embed="rId2"/>
          <a:stretch>
            <a:fillRect/>
          </a:stretch>
        </p:blipFill>
        <p:spPr>
          <a:xfrm>
            <a:off x="2344587" y="2659953"/>
            <a:ext cx="7858425" cy="3072650"/>
          </a:xfrm>
          <a:prstGeom prst="rect">
            <a:avLst/>
          </a:prstGeom>
        </p:spPr>
      </p:pic>
      <p:sp>
        <p:nvSpPr>
          <p:cNvPr id="7" name="箭號: 向右 6">
            <a:extLst>
              <a:ext uri="{FF2B5EF4-FFF2-40B4-BE49-F238E27FC236}">
                <a16:creationId xmlns:a16="http://schemas.microsoft.com/office/drawing/2014/main" id="{3365495D-395A-4906-90A8-601268A35577}"/>
              </a:ext>
            </a:extLst>
          </p:cNvPr>
          <p:cNvSpPr/>
          <p:nvPr/>
        </p:nvSpPr>
        <p:spPr>
          <a:xfrm>
            <a:off x="2963058" y="4620326"/>
            <a:ext cx="463138" cy="37407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555900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7DEAC9-90C4-46AF-A749-93088393B57F}"/>
              </a:ext>
            </a:extLst>
          </p:cNvPr>
          <p:cNvSpPr>
            <a:spLocks noGrp="1"/>
          </p:cNvSpPr>
          <p:nvPr>
            <p:ph type="title"/>
          </p:nvPr>
        </p:nvSpPr>
        <p:spPr/>
        <p:txBody>
          <a:bodyPr/>
          <a:lstStyle/>
          <a:p>
            <a:r>
              <a:rPr lang="zh-TW" altLang="en-US" dirty="0"/>
              <a:t>案例二</a:t>
            </a:r>
          </a:p>
        </p:txBody>
      </p:sp>
      <p:sp>
        <p:nvSpPr>
          <p:cNvPr id="3" name="內容版面配置區 2">
            <a:extLst>
              <a:ext uri="{FF2B5EF4-FFF2-40B4-BE49-F238E27FC236}">
                <a16:creationId xmlns:a16="http://schemas.microsoft.com/office/drawing/2014/main" id="{55E37A56-56B1-49AA-819C-0E7E1BEF5870}"/>
              </a:ext>
            </a:extLst>
          </p:cNvPr>
          <p:cNvSpPr>
            <a:spLocks noGrp="1"/>
          </p:cNvSpPr>
          <p:nvPr>
            <p:ph idx="1"/>
          </p:nvPr>
        </p:nvSpPr>
        <p:spPr/>
        <p:txBody>
          <a:bodyPr/>
          <a:lstStyle/>
          <a:p>
            <a:r>
              <a:rPr lang="en-US" altLang="zh-TW" dirty="0"/>
              <a:t>{</a:t>
            </a:r>
            <a:r>
              <a:rPr lang="zh-TW" altLang="en-US" dirty="0"/>
              <a:t>姓名</a:t>
            </a:r>
            <a:r>
              <a:rPr lang="en-US" altLang="zh-TW" dirty="0"/>
              <a:t>}</a:t>
            </a:r>
            <a:r>
              <a:rPr lang="zh-TW" altLang="en-US" dirty="0"/>
              <a:t>相依於</a:t>
            </a:r>
            <a:r>
              <a:rPr lang="en-US" altLang="zh-TW" dirty="0"/>
              <a:t>{</a:t>
            </a:r>
            <a:r>
              <a:rPr lang="zh-TW" altLang="en-US" dirty="0"/>
              <a:t>會員編號</a:t>
            </a:r>
            <a:r>
              <a:rPr lang="en-US" altLang="zh-TW" dirty="0"/>
              <a:t>}</a:t>
            </a:r>
            <a:r>
              <a:rPr lang="zh-TW" altLang="en-US" dirty="0"/>
              <a:t>，</a:t>
            </a:r>
            <a:r>
              <a:rPr lang="en-US" altLang="zh-TW" dirty="0"/>
              <a:t>{</a:t>
            </a:r>
            <a:r>
              <a:rPr lang="zh-TW" altLang="en-US" dirty="0"/>
              <a:t>會員編號</a:t>
            </a:r>
            <a:r>
              <a:rPr lang="en-US" altLang="zh-TW" dirty="0"/>
              <a:t>}</a:t>
            </a:r>
            <a:r>
              <a:rPr lang="zh-TW" altLang="en-US" dirty="0"/>
              <a:t>為 </a:t>
            </a:r>
            <a:r>
              <a:rPr lang="en-US" altLang="zh-TW" dirty="0"/>
              <a:t>secondary key</a:t>
            </a:r>
            <a:endParaRPr lang="zh-TW" altLang="en-US" dirty="0"/>
          </a:p>
        </p:txBody>
      </p:sp>
      <p:sp>
        <p:nvSpPr>
          <p:cNvPr id="4" name="日期版面配置區 3">
            <a:extLst>
              <a:ext uri="{FF2B5EF4-FFF2-40B4-BE49-F238E27FC236}">
                <a16:creationId xmlns:a16="http://schemas.microsoft.com/office/drawing/2014/main" id="{C37A2CCC-E0CC-411A-9528-ADAC65F0C8B5}"/>
              </a:ext>
            </a:extLst>
          </p:cNvPr>
          <p:cNvSpPr>
            <a:spLocks noGrp="1"/>
          </p:cNvSpPr>
          <p:nvPr>
            <p:ph type="dt" sz="half" idx="10"/>
          </p:nvPr>
        </p:nvSpPr>
        <p:spPr/>
        <p:txBody>
          <a:bodyPr/>
          <a:lstStyle/>
          <a:p>
            <a:fld id="{0B8D8143-96EF-4E04-BA0F-DC5DF8651875}" type="datetime1">
              <a:rPr lang="zh-TW" altLang="en-US" smtClean="0"/>
              <a:t>2025/8/18</a:t>
            </a:fld>
            <a:endParaRPr lang="zh-TW" altLang="en-US"/>
          </a:p>
        </p:txBody>
      </p:sp>
      <p:sp>
        <p:nvSpPr>
          <p:cNvPr id="5" name="投影片編號版面配置區 4">
            <a:extLst>
              <a:ext uri="{FF2B5EF4-FFF2-40B4-BE49-F238E27FC236}">
                <a16:creationId xmlns:a16="http://schemas.microsoft.com/office/drawing/2014/main" id="{EB9033B9-EBD2-40EC-8748-7403BDD18ACF}"/>
              </a:ext>
            </a:extLst>
          </p:cNvPr>
          <p:cNvSpPr>
            <a:spLocks noGrp="1"/>
          </p:cNvSpPr>
          <p:nvPr>
            <p:ph type="sldNum" sz="quarter" idx="12"/>
          </p:nvPr>
        </p:nvSpPr>
        <p:spPr/>
        <p:txBody>
          <a:bodyPr/>
          <a:lstStyle/>
          <a:p>
            <a:fld id="{69503A2C-E1F3-41B1-9966-A16D8BBC17EB}" type="slidenum">
              <a:rPr lang="zh-TW" altLang="en-US" smtClean="0"/>
              <a:t>57</a:t>
            </a:fld>
            <a:endParaRPr lang="zh-TW" altLang="en-US"/>
          </a:p>
        </p:txBody>
      </p:sp>
      <p:pic>
        <p:nvPicPr>
          <p:cNvPr id="6" name="Picture 7">
            <a:extLst>
              <a:ext uri="{FF2B5EF4-FFF2-40B4-BE49-F238E27FC236}">
                <a16:creationId xmlns:a16="http://schemas.microsoft.com/office/drawing/2014/main" id="{5282A553-7290-4C1D-A83F-9A383DB4488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0551"/>
          <a:stretch/>
        </p:blipFill>
        <p:spPr bwMode="auto">
          <a:xfrm>
            <a:off x="463875" y="2299996"/>
            <a:ext cx="5791200" cy="1389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0A068DA8-C62F-4BC7-A26A-77640229243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9519"/>
          <a:stretch/>
        </p:blipFill>
        <p:spPr bwMode="auto">
          <a:xfrm>
            <a:off x="463875" y="3702493"/>
            <a:ext cx="5791200" cy="212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字方塊 7">
            <a:extLst>
              <a:ext uri="{FF2B5EF4-FFF2-40B4-BE49-F238E27FC236}">
                <a16:creationId xmlns:a16="http://schemas.microsoft.com/office/drawing/2014/main" id="{F21E7ED2-F277-4382-AE4A-375EF53B3921}"/>
              </a:ext>
            </a:extLst>
          </p:cNvPr>
          <p:cNvSpPr txBox="1"/>
          <p:nvPr/>
        </p:nvSpPr>
        <p:spPr>
          <a:xfrm>
            <a:off x="6542007" y="3890135"/>
            <a:ext cx="4817286" cy="1754326"/>
          </a:xfrm>
          <a:prstGeom prst="rect">
            <a:avLst/>
          </a:prstGeom>
          <a:noFill/>
        </p:spPr>
        <p:txBody>
          <a:bodyPr wrap="square" rtlCol="0">
            <a:spAutoFit/>
          </a:bodyPr>
          <a:lstStyle/>
          <a:p>
            <a:r>
              <a:rPr lang="zh-TW" altLang="en-US" b="0" i="0" dirty="0">
                <a:solidFill>
                  <a:srgbClr val="0070C0"/>
                </a:solidFill>
                <a:effectLst/>
                <a:latin typeface="Calibri" panose="020F0502020204030204" pitchFamily="34" charset="0"/>
                <a:ea typeface="標楷體" panose="03000509000000000000" pitchFamily="65" charset="-120"/>
              </a:rPr>
              <a:t>觀察分解後的兩個關聯表，會發現原關聯表 </a:t>
            </a:r>
            <a:r>
              <a:rPr lang="en-US" altLang="zh-TW" b="0" i="0" dirty="0">
                <a:solidFill>
                  <a:srgbClr val="0070C0"/>
                </a:solidFill>
                <a:effectLst/>
                <a:latin typeface="Calibri" panose="020F0502020204030204" pitchFamily="34" charset="0"/>
                <a:ea typeface="標楷體" panose="03000509000000000000" pitchFamily="65" charset="-120"/>
              </a:rPr>
              <a:t>R </a:t>
            </a:r>
            <a:r>
              <a:rPr lang="zh-TW" altLang="en-US" b="0" i="0" dirty="0">
                <a:solidFill>
                  <a:srgbClr val="0070C0"/>
                </a:solidFill>
                <a:effectLst/>
                <a:latin typeface="Calibri" panose="020F0502020204030204" pitchFamily="34" charset="0"/>
                <a:ea typeface="標楷體" panose="03000509000000000000" pitchFamily="65" charset="-120"/>
              </a:rPr>
              <a:t>中的功能相依性決定者交易會員在 </a:t>
            </a:r>
            <a:r>
              <a:rPr lang="en-US" altLang="zh-TW" b="0" i="0" dirty="0">
                <a:solidFill>
                  <a:srgbClr val="0070C0"/>
                </a:solidFill>
                <a:effectLst/>
                <a:latin typeface="Calibri" panose="020F0502020204030204" pitchFamily="34" charset="0"/>
                <a:ea typeface="標楷體" panose="03000509000000000000" pitchFamily="65" charset="-120"/>
              </a:rPr>
              <a:t>R2 </a:t>
            </a:r>
            <a:r>
              <a:rPr lang="zh-TW" altLang="en-US" b="0" i="0" dirty="0">
                <a:solidFill>
                  <a:srgbClr val="0070C0"/>
                </a:solidFill>
                <a:effectLst/>
                <a:latin typeface="Calibri" panose="020F0502020204030204" pitchFamily="34" charset="0"/>
                <a:ea typeface="標楷體" panose="03000509000000000000" pitchFamily="65" charset="-120"/>
              </a:rPr>
              <a:t>中成了主鍵、在 </a:t>
            </a:r>
            <a:r>
              <a:rPr lang="en-US" altLang="zh-TW" b="0" i="0" dirty="0">
                <a:solidFill>
                  <a:srgbClr val="0070C0"/>
                </a:solidFill>
                <a:effectLst/>
                <a:latin typeface="Calibri" panose="020F0502020204030204" pitchFamily="34" charset="0"/>
                <a:ea typeface="標楷體" panose="03000509000000000000" pitchFamily="65" charset="-120"/>
              </a:rPr>
              <a:t>R1 </a:t>
            </a:r>
            <a:r>
              <a:rPr lang="zh-TW" altLang="en-US" b="0" i="0" dirty="0">
                <a:solidFill>
                  <a:srgbClr val="0070C0"/>
                </a:solidFill>
                <a:effectLst/>
                <a:latin typeface="Calibri" panose="020F0502020204030204" pitchFamily="34" charset="0"/>
                <a:ea typeface="標楷體" panose="03000509000000000000" pitchFamily="65" charset="-120"/>
              </a:rPr>
              <a:t>中為</a:t>
            </a:r>
            <a:r>
              <a:rPr lang="zh-TW" altLang="en-US" b="1" i="0" dirty="0">
                <a:solidFill>
                  <a:srgbClr val="0070C0"/>
                </a:solidFill>
                <a:effectLst/>
                <a:latin typeface="Calibri" panose="020F0502020204030204" pitchFamily="34" charset="0"/>
                <a:ea typeface="標楷體" panose="03000509000000000000" pitchFamily="65" charset="-120"/>
              </a:rPr>
              <a:t>外來鍵</a:t>
            </a:r>
            <a:r>
              <a:rPr lang="zh-TW" altLang="en-US" b="0" i="0" dirty="0">
                <a:solidFill>
                  <a:srgbClr val="0070C0"/>
                </a:solidFill>
                <a:effectLst/>
                <a:latin typeface="Calibri" panose="020F0502020204030204" pitchFamily="34" charset="0"/>
                <a:ea typeface="標楷體" panose="03000509000000000000" pitchFamily="65" charset="-120"/>
              </a:rPr>
              <a:t>，如此 </a:t>
            </a:r>
            <a:r>
              <a:rPr lang="en-US" altLang="zh-TW" b="0" i="0" dirty="0">
                <a:solidFill>
                  <a:srgbClr val="0070C0"/>
                </a:solidFill>
                <a:effectLst/>
                <a:latin typeface="Calibri" panose="020F0502020204030204" pitchFamily="34" charset="0"/>
                <a:ea typeface="標楷體" panose="03000509000000000000" pitchFamily="65" charset="-120"/>
              </a:rPr>
              <a:t>R </a:t>
            </a:r>
            <a:r>
              <a:rPr lang="zh-TW" altLang="en-US" b="0" i="0" dirty="0">
                <a:solidFill>
                  <a:srgbClr val="0070C0"/>
                </a:solidFill>
                <a:effectLst/>
                <a:latin typeface="Calibri" panose="020F0502020204030204" pitchFamily="34" charset="0"/>
                <a:ea typeface="標楷體" panose="03000509000000000000" pitchFamily="65" charset="-120"/>
              </a:rPr>
              <a:t>的所有功能性相依仍然保留著，且 </a:t>
            </a:r>
            <a:r>
              <a:rPr lang="en-US" altLang="zh-TW" b="0" i="0" dirty="0">
                <a:solidFill>
                  <a:srgbClr val="0070C0"/>
                </a:solidFill>
                <a:effectLst/>
                <a:latin typeface="Calibri" panose="020F0502020204030204" pitchFamily="34" charset="0"/>
                <a:ea typeface="標楷體" panose="03000509000000000000" pitchFamily="65" charset="-120"/>
              </a:rPr>
              <a:t>R1</a:t>
            </a:r>
            <a:r>
              <a:rPr lang="zh-TW" altLang="en-US" b="0" i="0" dirty="0">
                <a:solidFill>
                  <a:srgbClr val="0070C0"/>
                </a:solidFill>
                <a:effectLst/>
                <a:latin typeface="Calibri" panose="020F0502020204030204" pitchFamily="34" charset="0"/>
                <a:ea typeface="標楷體" panose="03000509000000000000" pitchFamily="65" charset="-120"/>
              </a:rPr>
              <a:t>、</a:t>
            </a:r>
            <a:r>
              <a:rPr lang="en-US" altLang="zh-TW" b="0" i="0" dirty="0">
                <a:solidFill>
                  <a:srgbClr val="0070C0"/>
                </a:solidFill>
                <a:effectLst/>
                <a:latin typeface="Calibri" panose="020F0502020204030204" pitchFamily="34" charset="0"/>
                <a:ea typeface="標楷體" panose="03000509000000000000" pitchFamily="65" charset="-120"/>
              </a:rPr>
              <a:t>R2 </a:t>
            </a:r>
            <a:r>
              <a:rPr lang="zh-TW" altLang="en-US" b="0" i="0" dirty="0">
                <a:solidFill>
                  <a:srgbClr val="0070C0"/>
                </a:solidFill>
                <a:effectLst/>
                <a:latin typeface="Calibri" panose="020F0502020204030204" pitchFamily="34" charset="0"/>
                <a:ea typeface="標楷體" panose="03000509000000000000" pitchFamily="65" charset="-120"/>
              </a:rPr>
              <a:t>都不存在部分功能相依性，所以 </a:t>
            </a:r>
            <a:r>
              <a:rPr lang="en-US" altLang="zh-TW" b="0" i="0" dirty="0">
                <a:solidFill>
                  <a:srgbClr val="0070C0"/>
                </a:solidFill>
                <a:effectLst/>
                <a:latin typeface="Calibri" panose="020F0502020204030204" pitchFamily="34" charset="0"/>
                <a:ea typeface="標楷體" panose="03000509000000000000" pitchFamily="65" charset="-120"/>
              </a:rPr>
              <a:t>R1</a:t>
            </a:r>
            <a:r>
              <a:rPr lang="zh-TW" altLang="en-US" b="0" i="0" dirty="0">
                <a:solidFill>
                  <a:srgbClr val="0070C0"/>
                </a:solidFill>
                <a:effectLst/>
                <a:latin typeface="Calibri" panose="020F0502020204030204" pitchFamily="34" charset="0"/>
                <a:ea typeface="標楷體" panose="03000509000000000000" pitchFamily="65" charset="-120"/>
              </a:rPr>
              <a:t>、</a:t>
            </a:r>
            <a:r>
              <a:rPr lang="en-US" altLang="zh-TW" b="0" i="0" dirty="0">
                <a:solidFill>
                  <a:srgbClr val="0070C0"/>
                </a:solidFill>
                <a:effectLst/>
                <a:latin typeface="Calibri" panose="020F0502020204030204" pitchFamily="34" charset="0"/>
                <a:ea typeface="標楷體" panose="03000509000000000000" pitchFamily="65" charset="-120"/>
              </a:rPr>
              <a:t>R2 </a:t>
            </a:r>
            <a:r>
              <a:rPr lang="zh-TW" altLang="en-US" b="0" i="0" dirty="0">
                <a:solidFill>
                  <a:srgbClr val="0070C0"/>
                </a:solidFill>
                <a:effectLst/>
                <a:latin typeface="Calibri" panose="020F0502020204030204" pitchFamily="34" charset="0"/>
                <a:ea typeface="標楷體" panose="03000509000000000000" pitchFamily="65" charset="-120"/>
              </a:rPr>
              <a:t>都是第二正規化的表格</a:t>
            </a:r>
            <a:endParaRPr lang="zh-TW" altLang="en-US" dirty="0">
              <a:solidFill>
                <a:srgbClr val="0070C0"/>
              </a:solidFill>
              <a:latin typeface="Calibri" panose="020F0502020204030204" pitchFamily="34" charset="0"/>
              <a:ea typeface="標楷體" panose="03000509000000000000" pitchFamily="65" charset="-120"/>
            </a:endParaRPr>
          </a:p>
        </p:txBody>
      </p:sp>
      <p:sp>
        <p:nvSpPr>
          <p:cNvPr id="9" name="文字方塊 8">
            <a:extLst>
              <a:ext uri="{FF2B5EF4-FFF2-40B4-BE49-F238E27FC236}">
                <a16:creationId xmlns:a16="http://schemas.microsoft.com/office/drawing/2014/main" id="{28931A55-334C-4854-AFA7-D13DADD3849F}"/>
              </a:ext>
            </a:extLst>
          </p:cNvPr>
          <p:cNvSpPr txBox="1"/>
          <p:nvPr/>
        </p:nvSpPr>
        <p:spPr>
          <a:xfrm>
            <a:off x="6454614" y="2299996"/>
            <a:ext cx="4992072" cy="830997"/>
          </a:xfrm>
          <a:prstGeom prst="rect">
            <a:avLst/>
          </a:prstGeom>
          <a:noFill/>
        </p:spPr>
        <p:txBody>
          <a:bodyPr wrap="none" rtlCol="0">
            <a:spAutoFit/>
          </a:bodyPr>
          <a:lstStyle/>
          <a:p>
            <a:r>
              <a:rPr lang="zh-TW" altLang="en-US" sz="1600" dirty="0">
                <a:solidFill>
                  <a:srgbClr val="C00000"/>
                </a:solidFill>
                <a:latin typeface="Calibri" panose="020F0502020204030204" pitchFamily="34" charset="0"/>
                <a:ea typeface="標楷體" panose="03000509000000000000" pitchFamily="65" charset="-120"/>
                <a:sym typeface="Wingdings" panose="05000000000000000000" pitchFamily="2" charset="2"/>
              </a:rPr>
              <a:t>交易編號 </a:t>
            </a:r>
            <a:r>
              <a:rPr lang="en-US" altLang="zh-TW" sz="1600" dirty="0">
                <a:solidFill>
                  <a:srgbClr val="C00000"/>
                </a:solidFill>
                <a:latin typeface="Calibri" panose="020F0502020204030204" pitchFamily="34" charset="0"/>
                <a:ea typeface="標楷體" panose="03000509000000000000" pitchFamily="65" charset="-120"/>
                <a:sym typeface="Wingdings" panose="05000000000000000000" pitchFamily="2" charset="2"/>
              </a:rPr>
              <a:t> </a:t>
            </a:r>
            <a:r>
              <a:rPr lang="zh-TW" altLang="en-US" sz="1600" dirty="0">
                <a:solidFill>
                  <a:srgbClr val="C00000"/>
                </a:solidFill>
                <a:latin typeface="Calibri" panose="020F0502020204030204" pitchFamily="34" charset="0"/>
                <a:ea typeface="標楷體" panose="03000509000000000000" pitchFamily="65" charset="-120"/>
                <a:sym typeface="Wingdings" panose="05000000000000000000" pitchFamily="2" charset="2"/>
              </a:rPr>
              <a:t>交易方式，交易時間，交易會員，流水號</a:t>
            </a:r>
            <a:endParaRPr lang="en-US" altLang="zh-TW" sz="1600" dirty="0">
              <a:solidFill>
                <a:srgbClr val="C00000"/>
              </a:solidFill>
              <a:latin typeface="Calibri" panose="020F0502020204030204" pitchFamily="34" charset="0"/>
              <a:ea typeface="標楷體" panose="03000509000000000000" pitchFamily="65" charset="-120"/>
              <a:sym typeface="Wingdings" panose="05000000000000000000" pitchFamily="2" charset="2"/>
            </a:endParaRPr>
          </a:p>
          <a:p>
            <a:r>
              <a:rPr lang="zh-TW" altLang="en-US" sz="1600" dirty="0">
                <a:solidFill>
                  <a:srgbClr val="C00000"/>
                </a:solidFill>
                <a:latin typeface="Calibri" panose="020F0502020204030204" pitchFamily="34" charset="0"/>
                <a:ea typeface="標楷體" panose="03000509000000000000" pitchFamily="65" charset="-120"/>
                <a:sym typeface="Wingdings" panose="05000000000000000000" pitchFamily="2" charset="2"/>
              </a:rPr>
              <a:t>交易會員 </a:t>
            </a:r>
            <a:r>
              <a:rPr lang="en-US" altLang="zh-TW" sz="1600" dirty="0">
                <a:solidFill>
                  <a:srgbClr val="C00000"/>
                </a:solidFill>
                <a:latin typeface="Calibri" panose="020F0502020204030204" pitchFamily="34" charset="0"/>
                <a:ea typeface="標楷體" panose="03000509000000000000" pitchFamily="65" charset="-120"/>
                <a:sym typeface="Wingdings" panose="05000000000000000000" pitchFamily="2" charset="2"/>
              </a:rPr>
              <a:t> </a:t>
            </a:r>
            <a:r>
              <a:rPr lang="zh-TW" altLang="en-US" sz="1600" dirty="0">
                <a:solidFill>
                  <a:srgbClr val="C00000"/>
                </a:solidFill>
                <a:latin typeface="Calibri" panose="020F0502020204030204" pitchFamily="34" charset="0"/>
                <a:ea typeface="標楷體" panose="03000509000000000000" pitchFamily="65" charset="-120"/>
                <a:sym typeface="Wingdings" panose="05000000000000000000" pitchFamily="2" charset="2"/>
              </a:rPr>
              <a:t>姓名</a:t>
            </a:r>
            <a:endParaRPr lang="en-US" altLang="zh-TW" sz="1600" dirty="0">
              <a:solidFill>
                <a:srgbClr val="C00000"/>
              </a:solidFill>
              <a:latin typeface="Calibri" panose="020F0502020204030204" pitchFamily="34" charset="0"/>
              <a:ea typeface="標楷體" panose="03000509000000000000" pitchFamily="65" charset="-120"/>
              <a:sym typeface="Wingdings" panose="05000000000000000000" pitchFamily="2" charset="2"/>
            </a:endParaRPr>
          </a:p>
          <a:p>
            <a:r>
              <a:rPr lang="zh-TW" altLang="en-US" sz="1600" dirty="0">
                <a:solidFill>
                  <a:srgbClr val="C00000"/>
                </a:solidFill>
                <a:latin typeface="Calibri" panose="020F0502020204030204" pitchFamily="34" charset="0"/>
                <a:ea typeface="標楷體" panose="03000509000000000000" pitchFamily="65" charset="-120"/>
                <a:sym typeface="Wingdings" panose="05000000000000000000" pitchFamily="2" charset="2"/>
              </a:rPr>
              <a:t>流水號 </a:t>
            </a:r>
            <a:r>
              <a:rPr lang="en-US" altLang="zh-TW" sz="1600" dirty="0">
                <a:solidFill>
                  <a:srgbClr val="C00000"/>
                </a:solidFill>
                <a:latin typeface="Calibri" panose="020F0502020204030204" pitchFamily="34" charset="0"/>
                <a:ea typeface="標楷體" panose="03000509000000000000" pitchFamily="65" charset="-120"/>
                <a:sym typeface="Wingdings" panose="05000000000000000000" pitchFamily="2" charset="2"/>
              </a:rPr>
              <a:t> </a:t>
            </a:r>
            <a:r>
              <a:rPr lang="zh-TW" altLang="en-US" sz="1600" dirty="0">
                <a:solidFill>
                  <a:srgbClr val="C00000"/>
                </a:solidFill>
                <a:latin typeface="Calibri" panose="020F0502020204030204" pitchFamily="34" charset="0"/>
                <a:ea typeface="標楷體" panose="03000509000000000000" pitchFamily="65" charset="-120"/>
                <a:sym typeface="Wingdings" panose="05000000000000000000" pitchFamily="2" charset="2"/>
              </a:rPr>
              <a:t>交易編號，交易方式，交易時間</a:t>
            </a:r>
            <a:endParaRPr lang="zh-TW" altLang="en-US" sz="1600" dirty="0">
              <a:solidFill>
                <a:srgbClr val="C00000"/>
              </a:solidFill>
              <a:latin typeface="Calibri" panose="020F0502020204030204" pitchFamily="34" charset="0"/>
              <a:ea typeface="標楷體" panose="03000509000000000000" pitchFamily="65" charset="-120"/>
            </a:endParaRPr>
          </a:p>
        </p:txBody>
      </p:sp>
      <p:sp>
        <p:nvSpPr>
          <p:cNvPr id="10" name="文字方塊 9">
            <a:extLst>
              <a:ext uri="{FF2B5EF4-FFF2-40B4-BE49-F238E27FC236}">
                <a16:creationId xmlns:a16="http://schemas.microsoft.com/office/drawing/2014/main" id="{5B5FABA5-8FF1-47F8-8F01-75305269BE71}"/>
              </a:ext>
            </a:extLst>
          </p:cNvPr>
          <p:cNvSpPr txBox="1"/>
          <p:nvPr/>
        </p:nvSpPr>
        <p:spPr>
          <a:xfrm>
            <a:off x="188417" y="2467398"/>
            <a:ext cx="351378" cy="461665"/>
          </a:xfrm>
          <a:prstGeom prst="rect">
            <a:avLst/>
          </a:prstGeom>
          <a:noFill/>
        </p:spPr>
        <p:txBody>
          <a:bodyPr wrap="none" rtlCol="0">
            <a:spAutoFit/>
          </a:bodyPr>
          <a:lstStyle/>
          <a:p>
            <a:r>
              <a:rPr lang="en-US" altLang="zh-TW" sz="2400" dirty="0">
                <a:solidFill>
                  <a:srgbClr val="FF0000"/>
                </a:solidFill>
              </a:rPr>
              <a:t>R</a:t>
            </a:r>
            <a:endParaRPr lang="zh-TW" altLang="en-US" sz="2400" dirty="0">
              <a:solidFill>
                <a:srgbClr val="FF0000"/>
              </a:solidFill>
            </a:endParaRPr>
          </a:p>
        </p:txBody>
      </p:sp>
      <p:sp>
        <p:nvSpPr>
          <p:cNvPr id="13" name="文字方塊 12">
            <a:extLst>
              <a:ext uri="{FF2B5EF4-FFF2-40B4-BE49-F238E27FC236}">
                <a16:creationId xmlns:a16="http://schemas.microsoft.com/office/drawing/2014/main" id="{454704A4-BCB5-4C5F-9EEE-93CC731EAB8C}"/>
              </a:ext>
            </a:extLst>
          </p:cNvPr>
          <p:cNvSpPr txBox="1"/>
          <p:nvPr/>
        </p:nvSpPr>
        <p:spPr>
          <a:xfrm>
            <a:off x="509541" y="3816628"/>
            <a:ext cx="646331" cy="369332"/>
          </a:xfrm>
          <a:prstGeom prst="rect">
            <a:avLst/>
          </a:prstGeom>
          <a:noFill/>
        </p:spPr>
        <p:txBody>
          <a:bodyPr wrap="none" rtlCol="0">
            <a:spAutoFit/>
          </a:bodyPr>
          <a:lstStyle/>
          <a:p>
            <a:r>
              <a:rPr lang="zh-TW" altLang="en-US" dirty="0">
                <a:solidFill>
                  <a:srgbClr val="FF0000"/>
                </a:solidFill>
                <a:latin typeface="Times New Roman" panose="02020603050405020304" pitchFamily="18" charset="0"/>
                <a:cs typeface="Times New Roman" panose="02020603050405020304" pitchFamily="18" charset="0"/>
              </a:rPr>
              <a:t>Ｒ１</a:t>
            </a:r>
          </a:p>
        </p:txBody>
      </p:sp>
      <p:sp>
        <p:nvSpPr>
          <p:cNvPr id="14" name="文字方塊 13">
            <a:extLst>
              <a:ext uri="{FF2B5EF4-FFF2-40B4-BE49-F238E27FC236}">
                <a16:creationId xmlns:a16="http://schemas.microsoft.com/office/drawing/2014/main" id="{3A0D821C-B0D7-4AD3-9164-1748CA1B381B}"/>
              </a:ext>
            </a:extLst>
          </p:cNvPr>
          <p:cNvSpPr txBox="1"/>
          <p:nvPr/>
        </p:nvSpPr>
        <p:spPr>
          <a:xfrm>
            <a:off x="934424" y="5073525"/>
            <a:ext cx="646331" cy="369332"/>
          </a:xfrm>
          <a:prstGeom prst="rect">
            <a:avLst/>
          </a:prstGeom>
          <a:noFill/>
        </p:spPr>
        <p:txBody>
          <a:bodyPr wrap="none" rtlCol="0">
            <a:spAutoFit/>
          </a:bodyPr>
          <a:lstStyle/>
          <a:p>
            <a:r>
              <a:rPr lang="zh-TW" altLang="en-US" dirty="0">
                <a:solidFill>
                  <a:srgbClr val="FF0000"/>
                </a:solidFill>
                <a:latin typeface="Times New Roman" panose="02020603050405020304" pitchFamily="18" charset="0"/>
                <a:cs typeface="Times New Roman" panose="02020603050405020304" pitchFamily="18" charset="0"/>
              </a:rPr>
              <a:t>Ｒ２</a:t>
            </a:r>
          </a:p>
        </p:txBody>
      </p:sp>
    </p:spTree>
    <p:extLst>
      <p:ext uri="{BB962C8B-B14F-4D97-AF65-F5344CB8AC3E}">
        <p14:creationId xmlns:p14="http://schemas.microsoft.com/office/powerpoint/2010/main" val="183760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4CCAAE-DEF3-4179-825F-5C78482365C0}"/>
              </a:ext>
            </a:extLst>
          </p:cNvPr>
          <p:cNvSpPr>
            <a:spLocks noGrp="1"/>
          </p:cNvSpPr>
          <p:nvPr>
            <p:ph type="title"/>
          </p:nvPr>
        </p:nvSpPr>
        <p:spPr/>
        <p:txBody>
          <a:bodyPr/>
          <a:lstStyle/>
          <a:p>
            <a:pPr algn="ctr"/>
            <a:r>
              <a:rPr lang="zh-TW" altLang="en-US" b="1" baseline="0" dirty="0">
                <a:latin typeface="Calibri" panose="020F0502020204030204" pitchFamily="34" charset="0"/>
                <a:ea typeface="微軟正黑體" panose="020B0604030504040204" pitchFamily="34" charset="-120"/>
              </a:rPr>
              <a:t>第三正規式</a:t>
            </a:r>
            <a:endParaRPr lang="zh-TW" altLang="en-US" dirty="0"/>
          </a:p>
        </p:txBody>
      </p:sp>
      <p:sp>
        <p:nvSpPr>
          <p:cNvPr id="3" name="內容版面配置區 2">
            <a:extLst>
              <a:ext uri="{FF2B5EF4-FFF2-40B4-BE49-F238E27FC236}">
                <a16:creationId xmlns:a16="http://schemas.microsoft.com/office/drawing/2014/main" id="{C5C26CEA-F515-4FE5-B9D1-3D368FBD2836}"/>
              </a:ext>
            </a:extLst>
          </p:cNvPr>
          <p:cNvSpPr>
            <a:spLocks noGrp="1"/>
          </p:cNvSpPr>
          <p:nvPr>
            <p:ph idx="1"/>
          </p:nvPr>
        </p:nvSpPr>
        <p:spPr>
          <a:xfrm>
            <a:off x="838200" y="1371600"/>
            <a:ext cx="10515600" cy="4805363"/>
          </a:xfrm>
        </p:spPr>
        <p:txBody>
          <a:bodyPr/>
          <a:lstStyle/>
          <a:p>
            <a:r>
              <a:rPr lang="zh-TW" altLang="en-US" dirty="0">
                <a:solidFill>
                  <a:srgbClr val="C00000"/>
                </a:solidFill>
                <a:latin typeface="微軟正黑體" panose="020B0604030504040204" pitchFamily="34" charset="-120"/>
                <a:ea typeface="微軟正黑體" panose="020B0604030504040204" pitchFamily="34" charset="-120"/>
              </a:rPr>
              <a:t>關聯表滿足</a:t>
            </a:r>
            <a:r>
              <a:rPr lang="en-US" altLang="zh-TW" dirty="0">
                <a:solidFill>
                  <a:srgbClr val="C00000"/>
                </a:solidFill>
                <a:latin typeface="微軟正黑體" panose="020B0604030504040204" pitchFamily="34" charset="-120"/>
                <a:ea typeface="微軟正黑體" panose="020B0604030504040204" pitchFamily="34" charset="-120"/>
              </a:rPr>
              <a:t>2NF</a:t>
            </a:r>
            <a:r>
              <a:rPr lang="zh-TW" altLang="en-US" dirty="0">
                <a:latin typeface="微軟正黑體" panose="020B0604030504040204" pitchFamily="34" charset="-120"/>
              </a:rPr>
              <a:t>，</a:t>
            </a:r>
            <a:r>
              <a:rPr lang="zh-TW" altLang="en-US" b="1" i="0" dirty="0">
                <a:effectLst/>
                <a:latin typeface="source-code-pro"/>
              </a:rPr>
              <a:t>關聯表中的</a:t>
            </a:r>
            <a:r>
              <a:rPr lang="zh-TW" altLang="en-US" b="1" i="0" dirty="0">
                <a:solidFill>
                  <a:srgbClr val="C00000"/>
                </a:solidFill>
                <a:effectLst/>
                <a:latin typeface="source-code-pro"/>
              </a:rPr>
              <a:t>非鍵值屬性間不存在遞移相依性</a:t>
            </a:r>
            <a:r>
              <a:rPr lang="zh-TW" altLang="en-US" b="1" i="0" dirty="0">
                <a:effectLst/>
                <a:latin typeface="source-code-pro"/>
              </a:rPr>
              <a:t>（即：非鍵值屬性間不存在功能相依性）</a:t>
            </a:r>
            <a:endParaRPr lang="zh-TW" altLang="en-US" dirty="0"/>
          </a:p>
        </p:txBody>
      </p:sp>
      <p:sp>
        <p:nvSpPr>
          <p:cNvPr id="4" name="日期版面配置區 3">
            <a:extLst>
              <a:ext uri="{FF2B5EF4-FFF2-40B4-BE49-F238E27FC236}">
                <a16:creationId xmlns:a16="http://schemas.microsoft.com/office/drawing/2014/main" id="{D28F998B-B8A8-4A20-B3E3-C3450106C345}"/>
              </a:ext>
            </a:extLst>
          </p:cNvPr>
          <p:cNvSpPr>
            <a:spLocks noGrp="1"/>
          </p:cNvSpPr>
          <p:nvPr>
            <p:ph type="dt" sz="half" idx="10"/>
          </p:nvPr>
        </p:nvSpPr>
        <p:spPr/>
        <p:txBody>
          <a:bodyPr/>
          <a:lstStyle/>
          <a:p>
            <a:fld id="{0B8D8143-96EF-4E04-BA0F-DC5DF8651875}" type="datetime1">
              <a:rPr lang="zh-TW" altLang="en-US" smtClean="0"/>
              <a:t>2025/8/18</a:t>
            </a:fld>
            <a:endParaRPr lang="zh-TW" altLang="en-US"/>
          </a:p>
        </p:txBody>
      </p:sp>
      <p:sp>
        <p:nvSpPr>
          <p:cNvPr id="5" name="投影片編號版面配置區 4">
            <a:extLst>
              <a:ext uri="{FF2B5EF4-FFF2-40B4-BE49-F238E27FC236}">
                <a16:creationId xmlns:a16="http://schemas.microsoft.com/office/drawing/2014/main" id="{A978EF2D-A365-4F3D-BE8F-BF9C2383053B}"/>
              </a:ext>
            </a:extLst>
          </p:cNvPr>
          <p:cNvSpPr>
            <a:spLocks noGrp="1"/>
          </p:cNvSpPr>
          <p:nvPr>
            <p:ph type="sldNum" sz="quarter" idx="12"/>
          </p:nvPr>
        </p:nvSpPr>
        <p:spPr/>
        <p:txBody>
          <a:bodyPr/>
          <a:lstStyle/>
          <a:p>
            <a:fld id="{69503A2C-E1F3-41B1-9966-A16D8BBC17EB}" type="slidenum">
              <a:rPr lang="zh-TW" altLang="en-US" smtClean="0"/>
              <a:t>58</a:t>
            </a:fld>
            <a:endParaRPr lang="zh-TW" altLang="en-US"/>
          </a:p>
        </p:txBody>
      </p:sp>
      <p:graphicFrame>
        <p:nvGraphicFramePr>
          <p:cNvPr id="6" name="表格 5">
            <a:extLst>
              <a:ext uri="{FF2B5EF4-FFF2-40B4-BE49-F238E27FC236}">
                <a16:creationId xmlns:a16="http://schemas.microsoft.com/office/drawing/2014/main" id="{70A5EF02-DB40-47CF-A08A-9AABED151150}"/>
              </a:ext>
            </a:extLst>
          </p:cNvPr>
          <p:cNvGraphicFramePr>
            <a:graphicFrameLocks noGrp="1"/>
          </p:cNvGraphicFramePr>
          <p:nvPr>
            <p:extLst>
              <p:ext uri="{D42A27DB-BD31-4B8C-83A1-F6EECF244321}">
                <p14:modId xmlns:p14="http://schemas.microsoft.com/office/powerpoint/2010/main" val="3152105020"/>
              </p:ext>
            </p:extLst>
          </p:nvPr>
        </p:nvGraphicFramePr>
        <p:xfrm>
          <a:off x="3712793" y="2565029"/>
          <a:ext cx="7090411" cy="579120"/>
        </p:xfrm>
        <a:graphic>
          <a:graphicData uri="http://schemas.openxmlformats.org/drawingml/2006/table">
            <a:tbl>
              <a:tblPr firstRow="1" bandRow="1">
                <a:tableStyleId>{69CF1AB2-1976-4502-BF36-3FF5EA218861}</a:tableStyleId>
              </a:tblPr>
              <a:tblGrid>
                <a:gridCol w="1046480">
                  <a:extLst>
                    <a:ext uri="{9D8B030D-6E8A-4147-A177-3AD203B41FA5}">
                      <a16:colId xmlns:a16="http://schemas.microsoft.com/office/drawing/2014/main" val="20000"/>
                    </a:ext>
                  </a:extLst>
                </a:gridCol>
                <a:gridCol w="1046480">
                  <a:extLst>
                    <a:ext uri="{9D8B030D-6E8A-4147-A177-3AD203B41FA5}">
                      <a16:colId xmlns:a16="http://schemas.microsoft.com/office/drawing/2014/main" val="20001"/>
                    </a:ext>
                  </a:extLst>
                </a:gridCol>
                <a:gridCol w="1213167">
                  <a:extLst>
                    <a:ext uri="{9D8B030D-6E8A-4147-A177-3AD203B41FA5}">
                      <a16:colId xmlns:a16="http://schemas.microsoft.com/office/drawing/2014/main" val="20002"/>
                    </a:ext>
                  </a:extLst>
                </a:gridCol>
                <a:gridCol w="1070293">
                  <a:extLst>
                    <a:ext uri="{9D8B030D-6E8A-4147-A177-3AD203B41FA5}">
                      <a16:colId xmlns:a16="http://schemas.microsoft.com/office/drawing/2014/main" val="20003"/>
                    </a:ext>
                  </a:extLst>
                </a:gridCol>
                <a:gridCol w="859155">
                  <a:extLst>
                    <a:ext uri="{9D8B030D-6E8A-4147-A177-3AD203B41FA5}">
                      <a16:colId xmlns:a16="http://schemas.microsoft.com/office/drawing/2014/main" val="20004"/>
                    </a:ext>
                  </a:extLst>
                </a:gridCol>
                <a:gridCol w="784543">
                  <a:extLst>
                    <a:ext uri="{9D8B030D-6E8A-4147-A177-3AD203B41FA5}">
                      <a16:colId xmlns:a16="http://schemas.microsoft.com/office/drawing/2014/main" val="20005"/>
                    </a:ext>
                  </a:extLst>
                </a:gridCol>
                <a:gridCol w="1070293">
                  <a:extLst>
                    <a:ext uri="{9D8B030D-6E8A-4147-A177-3AD203B41FA5}">
                      <a16:colId xmlns:a16="http://schemas.microsoft.com/office/drawing/2014/main" val="20006"/>
                    </a:ext>
                  </a:extLst>
                </a:gridCol>
              </a:tblGrid>
              <a:tr h="559974">
                <a:tc>
                  <a:txBody>
                    <a:bodyPr/>
                    <a:lstStyle/>
                    <a:p>
                      <a:pPr algn="ctr"/>
                      <a:r>
                        <a:rPr lang="zh-TW" altLang="en-US" sz="1600" u="heavy" baseline="0" dirty="0">
                          <a:latin typeface="微軟正黑體" panose="020B0604030504040204" pitchFamily="34" charset="-120"/>
                          <a:ea typeface="微軟正黑體" panose="020B0604030504040204" pitchFamily="34" charset="-120"/>
                        </a:rPr>
                        <a:t>交易編號</a:t>
                      </a:r>
                      <a:endParaRPr lang="en-US" altLang="zh-TW" sz="1600" u="heavy" baseline="0" dirty="0">
                        <a:latin typeface="微軟正黑體" panose="020B0604030504040204" pitchFamily="34" charset="-120"/>
                        <a:ea typeface="微軟正黑體" panose="020B0604030504040204" pitchFamily="34" charset="-120"/>
                      </a:endParaRPr>
                    </a:p>
                    <a:p>
                      <a:pPr algn="ctr"/>
                      <a:r>
                        <a:rPr lang="en-US" altLang="zh-TW" sz="1600" u="heavy" baseline="0" dirty="0" err="1">
                          <a:latin typeface="微軟正黑體" panose="020B0604030504040204" pitchFamily="34" charset="-120"/>
                          <a:ea typeface="微軟正黑體" panose="020B0604030504040204" pitchFamily="34" charset="-120"/>
                        </a:rPr>
                        <a:t>tNo</a:t>
                      </a:r>
                      <a:endParaRPr lang="zh-TW" altLang="en-US" sz="1600" u="heavy" baseline="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u="none" baseline="0" dirty="0">
                          <a:latin typeface="微軟正黑體" panose="020B0604030504040204" pitchFamily="34" charset="-120"/>
                          <a:ea typeface="微軟正黑體" panose="020B0604030504040204" pitchFamily="34" charset="-120"/>
                        </a:rPr>
                        <a:t>交易方式</a:t>
                      </a:r>
                      <a:endParaRPr lang="en-US" altLang="zh-TW" sz="1600" u="none" baseline="0" dirty="0">
                        <a:latin typeface="微軟正黑體" panose="020B0604030504040204" pitchFamily="34" charset="-120"/>
                        <a:ea typeface="微軟正黑體" panose="020B0604030504040204" pitchFamily="34" charset="-120"/>
                      </a:endParaRPr>
                    </a:p>
                    <a:p>
                      <a:pPr algn="ctr"/>
                      <a:r>
                        <a:rPr lang="en-US" altLang="zh-TW" sz="1600" u="none" baseline="0" dirty="0">
                          <a:latin typeface="微軟正黑體" panose="020B0604030504040204" pitchFamily="34" charset="-120"/>
                          <a:ea typeface="微軟正黑體" panose="020B0604030504040204" pitchFamily="34" charset="-120"/>
                        </a:rPr>
                        <a:t>method</a:t>
                      </a:r>
                      <a:endParaRPr lang="zh-TW" altLang="en-US" sz="1600" u="none" baseline="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u="none" baseline="0" dirty="0">
                          <a:latin typeface="微軟正黑體" panose="020B0604030504040204" pitchFamily="34" charset="-120"/>
                          <a:ea typeface="微軟正黑體" panose="020B0604030504040204" pitchFamily="34" charset="-120"/>
                        </a:rPr>
                        <a:t>交易時間</a:t>
                      </a:r>
                      <a:endParaRPr lang="en-US" altLang="zh-TW" sz="1600" u="none" baseline="0" dirty="0">
                        <a:latin typeface="微軟正黑體" panose="020B0604030504040204" pitchFamily="34" charset="-120"/>
                        <a:ea typeface="微軟正黑體" panose="020B0604030504040204" pitchFamily="34" charset="-120"/>
                      </a:endParaRPr>
                    </a:p>
                    <a:p>
                      <a:pPr algn="ctr"/>
                      <a:r>
                        <a:rPr lang="en-US" altLang="zh-TW" sz="1600" u="none" baseline="0" dirty="0" err="1">
                          <a:latin typeface="微軟正黑體" panose="020B0604030504040204" pitchFamily="34" charset="-120"/>
                          <a:ea typeface="微軟正黑體" panose="020B0604030504040204" pitchFamily="34" charset="-120"/>
                        </a:rPr>
                        <a:t>transTime</a:t>
                      </a:r>
                      <a:endParaRPr lang="zh-TW" altLang="en-US" sz="1600" u="none" baseline="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dirty="0">
                          <a:latin typeface="微軟正黑體" panose="020B0604030504040204" pitchFamily="34" charset="-120"/>
                          <a:ea typeface="微軟正黑體" panose="020B0604030504040204" pitchFamily="34" charset="-120"/>
                        </a:rPr>
                        <a:t>會員編號</a:t>
                      </a:r>
                      <a:endParaRPr lang="en-US" altLang="zh-TW" sz="1600" dirty="0">
                        <a:latin typeface="微軟正黑體" panose="020B0604030504040204" pitchFamily="34" charset="-120"/>
                        <a:ea typeface="微軟正黑體" panose="020B0604030504040204" pitchFamily="34" charset="-120"/>
                      </a:endParaRPr>
                    </a:p>
                    <a:p>
                      <a:pPr algn="ctr"/>
                      <a:r>
                        <a:rPr lang="en-US" altLang="zh-TW" sz="1600" dirty="0" err="1">
                          <a:latin typeface="微軟正黑體" panose="020B0604030504040204" pitchFamily="34" charset="-120"/>
                          <a:ea typeface="微軟正黑體" panose="020B0604030504040204" pitchFamily="34" charset="-120"/>
                        </a:rPr>
                        <a:t>transMid</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dirty="0">
                          <a:latin typeface="微軟正黑體" panose="020B0604030504040204" pitchFamily="34" charset="-120"/>
                          <a:ea typeface="微軟正黑體" panose="020B0604030504040204" pitchFamily="34" charset="-120"/>
                        </a:rPr>
                        <a:t>會員</a:t>
                      </a:r>
                      <a:r>
                        <a:rPr lang="en-US" altLang="zh-TW" sz="1600" dirty="0">
                          <a:latin typeface="微軟正黑體" panose="020B0604030504040204" pitchFamily="34" charset="-120"/>
                          <a:ea typeface="微軟正黑體" panose="020B0604030504040204" pitchFamily="34" charset="-120"/>
                        </a:rPr>
                        <a:t>ID</a:t>
                      </a:r>
                    </a:p>
                    <a:p>
                      <a:pPr algn="ctr"/>
                      <a:r>
                        <a:rPr lang="en-US" altLang="zh-TW" sz="1600" dirty="0" err="1">
                          <a:latin typeface="微軟正黑體" panose="020B0604030504040204" pitchFamily="34" charset="-120"/>
                          <a:ea typeface="微軟正黑體" panose="020B0604030504040204" pitchFamily="34" charset="-120"/>
                        </a:rPr>
                        <a:t>pID</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dirty="0">
                          <a:latin typeface="微軟正黑體" panose="020B0604030504040204" pitchFamily="34" charset="-120"/>
                          <a:ea typeface="微軟正黑體" panose="020B0604030504040204" pitchFamily="34" charset="-120"/>
                        </a:rPr>
                        <a:t>姓名</a:t>
                      </a:r>
                      <a:endParaRPr lang="en-US" altLang="zh-TW" sz="1600" dirty="0">
                        <a:latin typeface="微軟正黑體" panose="020B0604030504040204" pitchFamily="34" charset="-120"/>
                        <a:ea typeface="微軟正黑體" panose="020B0604030504040204" pitchFamily="34" charset="-120"/>
                      </a:endParaRPr>
                    </a:p>
                    <a:p>
                      <a:pPr algn="ctr"/>
                      <a:r>
                        <a:rPr lang="en-US" altLang="zh-TW" sz="1600" dirty="0">
                          <a:latin typeface="微軟正黑體" panose="020B0604030504040204" pitchFamily="34" charset="-120"/>
                          <a:ea typeface="微軟正黑體" panose="020B0604030504040204" pitchFamily="34" charset="-120"/>
                        </a:rPr>
                        <a:t>name</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600" dirty="0">
                          <a:latin typeface="微軟正黑體" panose="020B0604030504040204" pitchFamily="34" charset="-120"/>
                          <a:ea typeface="微軟正黑體" panose="020B0604030504040204" pitchFamily="34" charset="-120"/>
                        </a:rPr>
                        <a:t>生日</a:t>
                      </a:r>
                      <a:endParaRPr lang="en-US" altLang="zh-TW" sz="1600" dirty="0">
                        <a:latin typeface="微軟正黑體" panose="020B0604030504040204" pitchFamily="34" charset="-120"/>
                        <a:ea typeface="微軟正黑體" panose="020B0604030504040204" pitchFamily="34" charset="-120"/>
                      </a:endParaRPr>
                    </a:p>
                    <a:p>
                      <a:pPr algn="ctr"/>
                      <a:r>
                        <a:rPr lang="en-US" altLang="zh-TW" sz="1600" dirty="0">
                          <a:latin typeface="微軟正黑體" panose="020B0604030504040204" pitchFamily="34" charset="-120"/>
                          <a:ea typeface="微軟正黑體" panose="020B0604030504040204" pitchFamily="34" charset="-120"/>
                        </a:rPr>
                        <a:t>birthday</a:t>
                      </a:r>
                      <a:endParaRPr lang="zh-TW" altLang="en-US" sz="16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0000"/>
                  </a:ext>
                </a:extLst>
              </a:tr>
            </a:tbl>
          </a:graphicData>
        </a:graphic>
      </p:graphicFrame>
      <p:grpSp>
        <p:nvGrpSpPr>
          <p:cNvPr id="7" name="群組 6">
            <a:extLst>
              <a:ext uri="{FF2B5EF4-FFF2-40B4-BE49-F238E27FC236}">
                <a16:creationId xmlns:a16="http://schemas.microsoft.com/office/drawing/2014/main" id="{B89C6706-D073-4F48-9D2C-010E88E5CC4D}"/>
              </a:ext>
            </a:extLst>
          </p:cNvPr>
          <p:cNvGrpSpPr/>
          <p:nvPr/>
        </p:nvGrpSpPr>
        <p:grpSpPr>
          <a:xfrm>
            <a:off x="1340872" y="2756476"/>
            <a:ext cx="9073324" cy="1253225"/>
            <a:chOff x="-1765020" y="3767037"/>
            <a:chExt cx="9073324" cy="1253225"/>
          </a:xfrm>
        </p:grpSpPr>
        <p:grpSp>
          <p:nvGrpSpPr>
            <p:cNvPr id="8" name="群組 7">
              <a:extLst>
                <a:ext uri="{FF2B5EF4-FFF2-40B4-BE49-F238E27FC236}">
                  <a16:creationId xmlns:a16="http://schemas.microsoft.com/office/drawing/2014/main" id="{B3DEFDB9-93EF-4BA2-B69F-8C2D87A73810}"/>
                </a:ext>
              </a:extLst>
            </p:cNvPr>
            <p:cNvGrpSpPr/>
            <p:nvPr/>
          </p:nvGrpSpPr>
          <p:grpSpPr>
            <a:xfrm>
              <a:off x="1055925" y="4141994"/>
              <a:ext cx="3516075" cy="399182"/>
              <a:chOff x="1055925" y="4141994"/>
              <a:chExt cx="3516075" cy="399182"/>
            </a:xfrm>
          </p:grpSpPr>
          <p:cxnSp>
            <p:nvCxnSpPr>
              <p:cNvPr id="15" name="直線接點 14">
                <a:extLst>
                  <a:ext uri="{FF2B5EF4-FFF2-40B4-BE49-F238E27FC236}">
                    <a16:creationId xmlns:a16="http://schemas.microsoft.com/office/drawing/2014/main" id="{E01166DA-CBFF-4E20-B779-A027F19324E9}"/>
                  </a:ext>
                </a:extLst>
              </p:cNvPr>
              <p:cNvCxnSpPr/>
              <p:nvPr/>
            </p:nvCxnSpPr>
            <p:spPr>
              <a:xfrm>
                <a:off x="1055925" y="4141995"/>
                <a:ext cx="0" cy="399181"/>
              </a:xfrm>
              <a:prstGeom prst="line">
                <a:avLst/>
              </a:prstGeom>
              <a:ln/>
            </p:spPr>
            <p:style>
              <a:lnRef idx="2">
                <a:schemeClr val="dk1"/>
              </a:lnRef>
              <a:fillRef idx="0">
                <a:schemeClr val="dk1"/>
              </a:fillRef>
              <a:effectRef idx="1">
                <a:schemeClr val="dk1"/>
              </a:effectRef>
              <a:fontRef idx="minor">
                <a:schemeClr val="tx1"/>
              </a:fontRef>
            </p:style>
          </p:cxnSp>
          <p:cxnSp>
            <p:nvCxnSpPr>
              <p:cNvPr id="16" name="直線接點 15">
                <a:extLst>
                  <a:ext uri="{FF2B5EF4-FFF2-40B4-BE49-F238E27FC236}">
                    <a16:creationId xmlns:a16="http://schemas.microsoft.com/office/drawing/2014/main" id="{419F2420-28E1-4241-8709-59DF00CB55AB}"/>
                  </a:ext>
                </a:extLst>
              </p:cNvPr>
              <p:cNvCxnSpPr/>
              <p:nvPr/>
            </p:nvCxnSpPr>
            <p:spPr>
              <a:xfrm flipV="1">
                <a:off x="1055925" y="4541175"/>
                <a:ext cx="3516075" cy="1"/>
              </a:xfrm>
              <a:prstGeom prst="line">
                <a:avLst/>
              </a:prstGeom>
              <a:ln/>
            </p:spPr>
            <p:style>
              <a:lnRef idx="2">
                <a:schemeClr val="dk1"/>
              </a:lnRef>
              <a:fillRef idx="0">
                <a:schemeClr val="dk1"/>
              </a:fillRef>
              <a:effectRef idx="1">
                <a:schemeClr val="dk1"/>
              </a:effectRef>
              <a:fontRef idx="minor">
                <a:schemeClr val="tx1"/>
              </a:fontRef>
            </p:style>
          </p:cxnSp>
          <p:cxnSp>
            <p:nvCxnSpPr>
              <p:cNvPr id="17" name="直線單箭頭接點 16">
                <a:extLst>
                  <a:ext uri="{FF2B5EF4-FFF2-40B4-BE49-F238E27FC236}">
                    <a16:creationId xmlns:a16="http://schemas.microsoft.com/office/drawing/2014/main" id="{0BBA80C8-8A8F-4D1A-8348-0578A24E8C8C}"/>
                  </a:ext>
                </a:extLst>
              </p:cNvPr>
              <p:cNvCxnSpPr/>
              <p:nvPr/>
            </p:nvCxnSpPr>
            <p:spPr>
              <a:xfrm flipV="1">
                <a:off x="4572000" y="4185977"/>
                <a:ext cx="0" cy="3551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直線接點 17">
                <a:extLst>
                  <a:ext uri="{FF2B5EF4-FFF2-40B4-BE49-F238E27FC236}">
                    <a16:creationId xmlns:a16="http://schemas.microsoft.com/office/drawing/2014/main" id="{70618642-BFAA-4B74-953C-6AC4F0C80654}"/>
                  </a:ext>
                </a:extLst>
              </p:cNvPr>
              <p:cNvCxnSpPr/>
              <p:nvPr/>
            </p:nvCxnSpPr>
            <p:spPr>
              <a:xfrm>
                <a:off x="2195736" y="4141994"/>
                <a:ext cx="0" cy="399181"/>
              </a:xfrm>
              <a:prstGeom prst="line">
                <a:avLst/>
              </a:prstGeom>
              <a:ln/>
            </p:spPr>
            <p:style>
              <a:lnRef idx="2">
                <a:schemeClr val="dk1"/>
              </a:lnRef>
              <a:fillRef idx="0">
                <a:schemeClr val="dk1"/>
              </a:fillRef>
              <a:effectRef idx="1">
                <a:schemeClr val="dk1"/>
              </a:effectRef>
              <a:fontRef idx="minor">
                <a:schemeClr val="tx1"/>
              </a:fontRef>
            </p:style>
          </p:cxnSp>
          <p:cxnSp>
            <p:nvCxnSpPr>
              <p:cNvPr id="19" name="直線接點 18">
                <a:extLst>
                  <a:ext uri="{FF2B5EF4-FFF2-40B4-BE49-F238E27FC236}">
                    <a16:creationId xmlns:a16="http://schemas.microsoft.com/office/drawing/2014/main" id="{A83980A5-5654-49E2-99E2-48F1D9E4FE2D}"/>
                  </a:ext>
                </a:extLst>
              </p:cNvPr>
              <p:cNvCxnSpPr/>
              <p:nvPr/>
            </p:nvCxnSpPr>
            <p:spPr>
              <a:xfrm>
                <a:off x="3347864" y="4141994"/>
                <a:ext cx="0" cy="399181"/>
              </a:xfrm>
              <a:prstGeom prst="line">
                <a:avLst/>
              </a:prstGeom>
              <a:ln/>
            </p:spPr>
            <p:style>
              <a:lnRef idx="2">
                <a:schemeClr val="dk1"/>
              </a:lnRef>
              <a:fillRef idx="0">
                <a:schemeClr val="dk1"/>
              </a:fillRef>
              <a:effectRef idx="1">
                <a:schemeClr val="dk1"/>
              </a:effectRef>
              <a:fontRef idx="minor">
                <a:schemeClr val="tx1"/>
              </a:fontRef>
            </p:style>
          </p:cxnSp>
        </p:grpSp>
        <p:cxnSp>
          <p:nvCxnSpPr>
            <p:cNvPr id="9" name="直線接點 8">
              <a:extLst>
                <a:ext uri="{FF2B5EF4-FFF2-40B4-BE49-F238E27FC236}">
                  <a16:creationId xmlns:a16="http://schemas.microsoft.com/office/drawing/2014/main" id="{2FCA7364-A00F-4E36-93A3-881F1B279C46}"/>
                </a:ext>
              </a:extLst>
            </p:cNvPr>
            <p:cNvCxnSpPr/>
            <p:nvPr/>
          </p:nvCxnSpPr>
          <p:spPr>
            <a:xfrm>
              <a:off x="4572000" y="4621081"/>
              <a:ext cx="0" cy="399181"/>
            </a:xfrm>
            <a:prstGeom prst="line">
              <a:avLst/>
            </a:prstGeom>
            <a:ln/>
          </p:spPr>
          <p:style>
            <a:lnRef idx="2">
              <a:schemeClr val="dk1"/>
            </a:lnRef>
            <a:fillRef idx="0">
              <a:schemeClr val="dk1"/>
            </a:fillRef>
            <a:effectRef idx="1">
              <a:schemeClr val="dk1"/>
            </a:effectRef>
            <a:fontRef idx="minor">
              <a:schemeClr val="tx1"/>
            </a:fontRef>
          </p:style>
        </p:cxnSp>
        <p:cxnSp>
          <p:nvCxnSpPr>
            <p:cNvPr id="10" name="直線接點 9">
              <a:extLst>
                <a:ext uri="{FF2B5EF4-FFF2-40B4-BE49-F238E27FC236}">
                  <a16:creationId xmlns:a16="http://schemas.microsoft.com/office/drawing/2014/main" id="{48F3F7DD-DEB5-481B-99FE-64F3431E6BC0}"/>
                </a:ext>
              </a:extLst>
            </p:cNvPr>
            <p:cNvCxnSpPr/>
            <p:nvPr/>
          </p:nvCxnSpPr>
          <p:spPr>
            <a:xfrm>
              <a:off x="4572000" y="5020262"/>
              <a:ext cx="2736304"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直線單箭頭接點 10">
              <a:extLst>
                <a:ext uri="{FF2B5EF4-FFF2-40B4-BE49-F238E27FC236}">
                  <a16:creationId xmlns:a16="http://schemas.microsoft.com/office/drawing/2014/main" id="{ED558902-9C57-423F-9A87-82D607969518}"/>
                </a:ext>
              </a:extLst>
            </p:cNvPr>
            <p:cNvCxnSpPr/>
            <p:nvPr/>
          </p:nvCxnSpPr>
          <p:spPr>
            <a:xfrm flipV="1">
              <a:off x="7308304" y="4570448"/>
              <a:ext cx="0" cy="4391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直線單箭頭接點 11">
              <a:extLst>
                <a:ext uri="{FF2B5EF4-FFF2-40B4-BE49-F238E27FC236}">
                  <a16:creationId xmlns:a16="http://schemas.microsoft.com/office/drawing/2014/main" id="{3395E877-24BB-4867-B09A-FE0F22CCCAF0}"/>
                </a:ext>
              </a:extLst>
            </p:cNvPr>
            <p:cNvCxnSpPr/>
            <p:nvPr/>
          </p:nvCxnSpPr>
          <p:spPr>
            <a:xfrm flipV="1">
              <a:off x="6300192" y="4570448"/>
              <a:ext cx="0" cy="4391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直線單箭頭接點 12">
              <a:extLst>
                <a:ext uri="{FF2B5EF4-FFF2-40B4-BE49-F238E27FC236}">
                  <a16:creationId xmlns:a16="http://schemas.microsoft.com/office/drawing/2014/main" id="{20E6B888-EDFC-425C-A981-36F6790E14B2}"/>
                </a:ext>
              </a:extLst>
            </p:cNvPr>
            <p:cNvCxnSpPr/>
            <p:nvPr/>
          </p:nvCxnSpPr>
          <p:spPr>
            <a:xfrm flipV="1">
              <a:off x="5436096" y="4581128"/>
              <a:ext cx="0" cy="4391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圓角矩形 17">
              <a:extLst>
                <a:ext uri="{FF2B5EF4-FFF2-40B4-BE49-F238E27FC236}">
                  <a16:creationId xmlns:a16="http://schemas.microsoft.com/office/drawing/2014/main" id="{72ADB72F-FA5F-47DE-9105-80551E21B9D4}"/>
                </a:ext>
              </a:extLst>
            </p:cNvPr>
            <p:cNvSpPr/>
            <p:nvPr/>
          </p:nvSpPr>
          <p:spPr>
            <a:xfrm>
              <a:off x="-1765020" y="3767037"/>
              <a:ext cx="2160240" cy="374957"/>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TW" sz="1600" dirty="0">
                  <a:latin typeface="微軟正黑體" pitchFamily="34" charset="-120"/>
                  <a:ea typeface="微軟正黑體" pitchFamily="34" charset="-120"/>
                </a:rPr>
                <a:t>TransactionMember</a:t>
              </a:r>
              <a:endParaRPr lang="zh-TW" altLang="en-US" sz="1600" dirty="0">
                <a:latin typeface="微軟正黑體" pitchFamily="34" charset="-120"/>
                <a:ea typeface="微軟正黑體" pitchFamily="34" charset="-120"/>
              </a:endParaRPr>
            </a:p>
          </p:txBody>
        </p:sp>
      </p:grpSp>
      <p:sp>
        <p:nvSpPr>
          <p:cNvPr id="20" name="文字方塊 19">
            <a:extLst>
              <a:ext uri="{FF2B5EF4-FFF2-40B4-BE49-F238E27FC236}">
                <a16:creationId xmlns:a16="http://schemas.microsoft.com/office/drawing/2014/main" id="{DBB0066A-E55F-4B72-BFBE-827700ECDCF1}"/>
              </a:ext>
            </a:extLst>
          </p:cNvPr>
          <p:cNvSpPr txBox="1"/>
          <p:nvPr/>
        </p:nvSpPr>
        <p:spPr>
          <a:xfrm>
            <a:off x="2530374" y="4154941"/>
            <a:ext cx="7846763" cy="646331"/>
          </a:xfrm>
          <a:prstGeom prst="rect">
            <a:avLst/>
          </a:prstGeom>
          <a:noFill/>
        </p:spPr>
        <p:txBody>
          <a:bodyPr wrap="none" rtlCol="0">
            <a:spAutoFit/>
          </a:bodyPr>
          <a:lstStyle/>
          <a:p>
            <a:r>
              <a:rPr lang="en-US" altLang="zh-TW" b="1" dirty="0">
                <a:solidFill>
                  <a:srgbClr val="0070C0"/>
                </a:solidFill>
                <a:latin typeface="Calibri" panose="020F0502020204030204" pitchFamily="34" charset="0"/>
                <a:ea typeface="微軟正黑體" panose="020B0604030504040204" pitchFamily="34" charset="-120"/>
              </a:rPr>
              <a:t>{</a:t>
            </a:r>
            <a:r>
              <a:rPr lang="en-US" altLang="zh-TW" b="1" dirty="0" err="1">
                <a:solidFill>
                  <a:srgbClr val="0070C0"/>
                </a:solidFill>
                <a:latin typeface="Calibri" panose="020F0502020204030204" pitchFamily="34" charset="0"/>
                <a:ea typeface="微軟正黑體" panose="020B0604030504040204" pitchFamily="34" charset="-120"/>
              </a:rPr>
              <a:t>tNo</a:t>
            </a:r>
            <a:r>
              <a:rPr lang="en-US" altLang="zh-TW" b="1" dirty="0">
                <a:solidFill>
                  <a:srgbClr val="0070C0"/>
                </a:solidFill>
                <a:latin typeface="Calibri" panose="020F0502020204030204" pitchFamily="34" charset="0"/>
                <a:ea typeface="微軟正黑體" panose="020B0604030504040204" pitchFamily="34" charset="-120"/>
              </a:rPr>
              <a:t>} </a:t>
            </a:r>
            <a:r>
              <a:rPr lang="en-US" altLang="zh-TW" b="1" dirty="0">
                <a:solidFill>
                  <a:srgbClr val="0070C0"/>
                </a:solidFill>
                <a:latin typeface="Calibri" panose="020F0502020204030204" pitchFamily="34" charset="0"/>
                <a:ea typeface="微軟正黑體" panose="020B0604030504040204" pitchFamily="34" charset="-120"/>
                <a:sym typeface="Wingdings" panose="05000000000000000000" pitchFamily="2" charset="2"/>
              </a:rPr>
              <a:t> {</a:t>
            </a:r>
            <a:r>
              <a:rPr lang="en-US" altLang="zh-TW" b="1" dirty="0" err="1">
                <a:solidFill>
                  <a:srgbClr val="0070C0"/>
                </a:solidFill>
                <a:latin typeface="Calibri" panose="020F0502020204030204" pitchFamily="34" charset="0"/>
                <a:ea typeface="微軟正黑體" panose="020B0604030504040204" pitchFamily="34" charset="-120"/>
                <a:sym typeface="Wingdings" panose="05000000000000000000" pitchFamily="2" charset="2"/>
              </a:rPr>
              <a:t>transMID</a:t>
            </a:r>
            <a:r>
              <a:rPr lang="en-US" altLang="zh-TW" b="1" dirty="0">
                <a:solidFill>
                  <a:srgbClr val="0070C0"/>
                </a:solidFill>
                <a:latin typeface="Calibri" panose="020F0502020204030204" pitchFamily="34" charset="0"/>
                <a:ea typeface="微軟正黑體" panose="020B0604030504040204" pitchFamily="34" charset="-120"/>
                <a:sym typeface="Wingdings" panose="05000000000000000000" pitchFamily="2" charset="2"/>
              </a:rPr>
              <a:t>}  {name}</a:t>
            </a:r>
            <a:r>
              <a:rPr lang="zh-TW" altLang="en-US" b="1" dirty="0">
                <a:solidFill>
                  <a:srgbClr val="0070C0"/>
                </a:solidFill>
                <a:latin typeface="Calibri" panose="020F0502020204030204" pitchFamily="34" charset="0"/>
                <a:ea typeface="微軟正黑體" panose="020B0604030504040204" pitchFamily="34" charset="-120"/>
                <a:sym typeface="Wingdings" panose="05000000000000000000" pitchFamily="2" charset="2"/>
              </a:rPr>
              <a:t>，</a:t>
            </a:r>
            <a:r>
              <a:rPr lang="en-US" altLang="zh-TW" b="1" dirty="0">
                <a:solidFill>
                  <a:srgbClr val="0070C0"/>
                </a:solidFill>
                <a:latin typeface="Calibri" panose="020F0502020204030204" pitchFamily="34" charset="0"/>
                <a:ea typeface="微軟正黑體" panose="020B0604030504040204" pitchFamily="34" charset="-120"/>
                <a:sym typeface="Wingdings" panose="05000000000000000000" pitchFamily="2" charset="2"/>
              </a:rPr>
              <a:t>{</a:t>
            </a:r>
            <a:r>
              <a:rPr lang="en-US" altLang="zh-TW" b="1" dirty="0" err="1">
                <a:solidFill>
                  <a:srgbClr val="0070C0"/>
                </a:solidFill>
                <a:latin typeface="Calibri" panose="020F0502020204030204" pitchFamily="34" charset="0"/>
                <a:ea typeface="微軟正黑體" panose="020B0604030504040204" pitchFamily="34" charset="-120"/>
                <a:sym typeface="Wingdings" panose="05000000000000000000" pitchFamily="2" charset="2"/>
              </a:rPr>
              <a:t>tNo</a:t>
            </a:r>
            <a:r>
              <a:rPr lang="en-US" altLang="zh-TW" b="1" dirty="0">
                <a:solidFill>
                  <a:srgbClr val="0070C0"/>
                </a:solidFill>
                <a:latin typeface="Calibri" panose="020F0502020204030204" pitchFamily="34" charset="0"/>
                <a:ea typeface="微軟正黑體" panose="020B0604030504040204" pitchFamily="34" charset="-120"/>
                <a:sym typeface="Wingdings" panose="05000000000000000000" pitchFamily="2" charset="2"/>
              </a:rPr>
              <a:t>}  {name} </a:t>
            </a:r>
            <a:r>
              <a:rPr lang="zh-TW" altLang="en-US" b="1" dirty="0">
                <a:solidFill>
                  <a:srgbClr val="0070C0"/>
                </a:solidFill>
                <a:latin typeface="Calibri" panose="020F0502020204030204" pitchFamily="34" charset="0"/>
                <a:ea typeface="微軟正黑體" panose="020B0604030504040204" pitchFamily="34" charset="-120"/>
                <a:sym typeface="Wingdings" panose="05000000000000000000" pitchFamily="2" charset="2"/>
              </a:rPr>
              <a:t>是遞移函數相依，</a:t>
            </a:r>
            <a:r>
              <a:rPr lang="en-US" altLang="zh-TW" b="1" dirty="0" err="1">
                <a:solidFill>
                  <a:srgbClr val="0070C0"/>
                </a:solidFill>
                <a:latin typeface="Calibri" panose="020F0502020204030204" pitchFamily="34" charset="0"/>
                <a:ea typeface="微軟正黑體" panose="020B0604030504040204" pitchFamily="34" charset="-120"/>
                <a:sym typeface="Wingdings" panose="05000000000000000000" pitchFamily="2" charset="2"/>
              </a:rPr>
              <a:t>tNo</a:t>
            </a:r>
            <a:r>
              <a:rPr lang="zh-TW" altLang="en-US" b="1" dirty="0">
                <a:solidFill>
                  <a:srgbClr val="0070C0"/>
                </a:solidFill>
                <a:latin typeface="Calibri" panose="020F0502020204030204" pitchFamily="34" charset="0"/>
                <a:ea typeface="微軟正黑體" panose="020B0604030504040204" pitchFamily="34" charset="-120"/>
                <a:sym typeface="Wingdings" panose="05000000000000000000" pitchFamily="2" charset="2"/>
              </a:rPr>
              <a:t>為主鍵</a:t>
            </a:r>
            <a:endParaRPr lang="en-US" altLang="zh-TW" b="1" dirty="0">
              <a:solidFill>
                <a:srgbClr val="0070C0"/>
              </a:solidFill>
              <a:latin typeface="Calibri" panose="020F0502020204030204" pitchFamily="34" charset="0"/>
              <a:ea typeface="微軟正黑體" panose="020B0604030504040204" pitchFamily="34" charset="-120"/>
              <a:sym typeface="Wingdings" panose="05000000000000000000" pitchFamily="2" charset="2"/>
            </a:endParaRPr>
          </a:p>
          <a:p>
            <a:r>
              <a:rPr lang="zh-TW" altLang="en-US" b="1" dirty="0">
                <a:solidFill>
                  <a:srgbClr val="0070C0"/>
                </a:solidFill>
                <a:latin typeface="Calibri" panose="020F0502020204030204" pitchFamily="34" charset="0"/>
                <a:ea typeface="微軟正黑體" panose="020B0604030504040204" pitchFamily="34" charset="-120"/>
                <a:sym typeface="Wingdings" panose="05000000000000000000" pitchFamily="2" charset="2"/>
              </a:rPr>
              <a:t>所以 </a:t>
            </a:r>
            <a:r>
              <a:rPr lang="en-US" altLang="zh-TW" b="1" dirty="0" err="1">
                <a:solidFill>
                  <a:srgbClr val="0070C0"/>
                </a:solidFill>
                <a:latin typeface="Calibri" panose="020F0502020204030204" pitchFamily="34" charset="0"/>
                <a:ea typeface="微軟正黑體" panose="020B0604030504040204" pitchFamily="34" charset="-120"/>
                <a:sym typeface="Wingdings" panose="05000000000000000000" pitchFamily="2" charset="2"/>
              </a:rPr>
              <a:t>TransactionMember</a:t>
            </a:r>
            <a:r>
              <a:rPr lang="en-US" altLang="zh-TW" b="1" dirty="0">
                <a:solidFill>
                  <a:srgbClr val="0070C0"/>
                </a:solidFill>
                <a:latin typeface="Calibri" panose="020F0502020204030204" pitchFamily="34" charset="0"/>
                <a:ea typeface="微軟正黑體" panose="020B0604030504040204" pitchFamily="34" charset="-120"/>
                <a:sym typeface="Wingdings" panose="05000000000000000000" pitchFamily="2" charset="2"/>
              </a:rPr>
              <a:t> </a:t>
            </a:r>
            <a:r>
              <a:rPr lang="zh-TW" altLang="en-US" b="1" dirty="0">
                <a:solidFill>
                  <a:srgbClr val="0070C0"/>
                </a:solidFill>
                <a:latin typeface="Calibri" panose="020F0502020204030204" pitchFamily="34" charset="0"/>
                <a:ea typeface="微軟正黑體" panose="020B0604030504040204" pitchFamily="34" charset="-120"/>
                <a:sym typeface="Wingdings" panose="05000000000000000000" pitchFamily="2" charset="2"/>
              </a:rPr>
              <a:t>不滿足 </a:t>
            </a:r>
            <a:r>
              <a:rPr lang="en-US" altLang="zh-TW" b="1" dirty="0">
                <a:solidFill>
                  <a:srgbClr val="0070C0"/>
                </a:solidFill>
                <a:latin typeface="Calibri" panose="020F0502020204030204" pitchFamily="34" charset="0"/>
                <a:ea typeface="微軟正黑體" panose="020B0604030504040204" pitchFamily="34" charset="-120"/>
                <a:sym typeface="Wingdings" panose="05000000000000000000" pitchFamily="2" charset="2"/>
              </a:rPr>
              <a:t>3NF</a:t>
            </a:r>
            <a:endParaRPr lang="zh-TW" altLang="en-US" b="1" dirty="0">
              <a:solidFill>
                <a:srgbClr val="0070C0"/>
              </a:solidFill>
              <a:latin typeface="Calibri" panose="020F0502020204030204" pitchFamily="34" charset="0"/>
              <a:ea typeface="微軟正黑體" panose="020B0604030504040204" pitchFamily="34" charset="-120"/>
            </a:endParaRPr>
          </a:p>
        </p:txBody>
      </p:sp>
      <p:sp>
        <p:nvSpPr>
          <p:cNvPr id="21" name="文字方塊 20">
            <a:extLst>
              <a:ext uri="{FF2B5EF4-FFF2-40B4-BE49-F238E27FC236}">
                <a16:creationId xmlns:a16="http://schemas.microsoft.com/office/drawing/2014/main" id="{8109415E-72B5-4185-92E9-F01DD11AD6BA}"/>
              </a:ext>
            </a:extLst>
          </p:cNvPr>
          <p:cNvSpPr txBox="1"/>
          <p:nvPr/>
        </p:nvSpPr>
        <p:spPr>
          <a:xfrm>
            <a:off x="4315489" y="5026710"/>
            <a:ext cx="4362605" cy="1569660"/>
          </a:xfrm>
          <a:prstGeom prst="rect">
            <a:avLst/>
          </a:prstGeom>
          <a:solidFill>
            <a:srgbClr val="FFFF00"/>
          </a:solidFill>
          <a:ln>
            <a:solidFill>
              <a:schemeClr val="tx1"/>
            </a:solidFill>
            <a:prstDash val="dash"/>
          </a:ln>
        </p:spPr>
        <p:txBody>
          <a:bodyPr wrap="none" rtlCol="0">
            <a:spAutoFit/>
          </a:bodyPr>
          <a:lstStyle/>
          <a:p>
            <a:r>
              <a:rPr lang="en-US" altLang="zh-TW" sz="1600" dirty="0"/>
              <a:t>{</a:t>
            </a:r>
            <a:r>
              <a:rPr lang="en-US" altLang="zh-TW" sz="1600" dirty="0" err="1"/>
              <a:t>tNo</a:t>
            </a:r>
            <a:r>
              <a:rPr lang="en-US" altLang="zh-TW" sz="1600" dirty="0"/>
              <a:t>} </a:t>
            </a:r>
            <a:r>
              <a:rPr lang="en-US" altLang="zh-TW" sz="1600" dirty="0">
                <a:sym typeface="Wingdings" panose="05000000000000000000" pitchFamily="2" charset="2"/>
              </a:rPr>
              <a:t> {method, </a:t>
            </a:r>
            <a:r>
              <a:rPr lang="en-US" altLang="zh-TW" sz="1600" dirty="0" err="1">
                <a:sym typeface="Wingdings" panose="05000000000000000000" pitchFamily="2" charset="2"/>
              </a:rPr>
              <a:t>transTime</a:t>
            </a:r>
            <a:r>
              <a:rPr lang="en-US" altLang="zh-TW" sz="1600" dirty="0">
                <a:sym typeface="Wingdings" panose="05000000000000000000" pitchFamily="2" charset="2"/>
              </a:rPr>
              <a:t>, </a:t>
            </a:r>
            <a:r>
              <a:rPr lang="en-US" altLang="zh-TW" sz="1600" dirty="0" err="1">
                <a:sym typeface="Wingdings" panose="05000000000000000000" pitchFamily="2" charset="2"/>
              </a:rPr>
              <a:t>transMid</a:t>
            </a:r>
            <a:r>
              <a:rPr lang="en-US" altLang="zh-TW" sz="1600" dirty="0">
                <a:sym typeface="Wingdings" panose="05000000000000000000" pitchFamily="2" charset="2"/>
              </a:rPr>
              <a:t>}</a:t>
            </a:r>
          </a:p>
          <a:p>
            <a:r>
              <a:rPr lang="en-US" altLang="zh-TW" sz="1600" dirty="0">
                <a:sym typeface="Wingdings" panose="05000000000000000000" pitchFamily="2" charset="2"/>
              </a:rPr>
              <a:t>{</a:t>
            </a:r>
            <a:r>
              <a:rPr lang="en-US" altLang="zh-TW" sz="1600" dirty="0" err="1">
                <a:sym typeface="Wingdings" panose="05000000000000000000" pitchFamily="2" charset="2"/>
              </a:rPr>
              <a:t>transMid</a:t>
            </a:r>
            <a:r>
              <a:rPr lang="en-US" altLang="zh-TW" sz="1600" dirty="0">
                <a:sym typeface="Wingdings" panose="05000000000000000000" pitchFamily="2" charset="2"/>
              </a:rPr>
              <a:t>}  {</a:t>
            </a:r>
            <a:r>
              <a:rPr lang="en-US" altLang="zh-TW" sz="1600" dirty="0" err="1">
                <a:sym typeface="Wingdings" panose="05000000000000000000" pitchFamily="2" charset="2"/>
              </a:rPr>
              <a:t>pId</a:t>
            </a:r>
            <a:r>
              <a:rPr lang="en-US" altLang="zh-TW" sz="1600" dirty="0">
                <a:sym typeface="Wingdings" panose="05000000000000000000" pitchFamily="2" charset="2"/>
              </a:rPr>
              <a:t>, name, birthday}</a:t>
            </a:r>
          </a:p>
          <a:p>
            <a:r>
              <a:rPr lang="en-US" altLang="zh-TW" sz="1600" dirty="0">
                <a:sym typeface="Wingdings" panose="05000000000000000000" pitchFamily="2" charset="2"/>
              </a:rPr>
              <a:t>{</a:t>
            </a:r>
            <a:r>
              <a:rPr lang="en-US" altLang="zh-TW" sz="1600" dirty="0" err="1">
                <a:sym typeface="Wingdings" panose="05000000000000000000" pitchFamily="2" charset="2"/>
              </a:rPr>
              <a:t>tNo</a:t>
            </a:r>
            <a:r>
              <a:rPr lang="en-US" altLang="zh-TW" sz="1600" dirty="0">
                <a:sym typeface="Wingdings" panose="05000000000000000000" pitchFamily="2" charset="2"/>
              </a:rPr>
              <a:t>}  {method, </a:t>
            </a:r>
            <a:r>
              <a:rPr lang="en-US" altLang="zh-TW" sz="1600" dirty="0" err="1">
                <a:sym typeface="Wingdings" panose="05000000000000000000" pitchFamily="2" charset="2"/>
              </a:rPr>
              <a:t>transTime</a:t>
            </a:r>
            <a:r>
              <a:rPr lang="en-US" altLang="zh-TW" sz="1600" dirty="0">
                <a:sym typeface="Wingdings" panose="05000000000000000000" pitchFamily="2" charset="2"/>
              </a:rPr>
              <a:t>, </a:t>
            </a:r>
            <a:r>
              <a:rPr lang="en-US" altLang="zh-TW" sz="1600" dirty="0" err="1">
                <a:sym typeface="Wingdings" panose="05000000000000000000" pitchFamily="2" charset="2"/>
              </a:rPr>
              <a:t>pId</a:t>
            </a:r>
            <a:r>
              <a:rPr lang="en-US" altLang="zh-TW" sz="1600" dirty="0">
                <a:sym typeface="Wingdings" panose="05000000000000000000" pitchFamily="2" charset="2"/>
              </a:rPr>
              <a:t>, name, birthday}</a:t>
            </a:r>
          </a:p>
          <a:p>
            <a:r>
              <a:rPr lang="en-US" altLang="zh-TW" sz="1600" dirty="0">
                <a:sym typeface="Wingdings" panose="05000000000000000000" pitchFamily="2" charset="2"/>
              </a:rPr>
              <a:t>{</a:t>
            </a:r>
            <a:r>
              <a:rPr lang="en-US" altLang="zh-TW" sz="1600" dirty="0" err="1">
                <a:sym typeface="Wingdings" panose="05000000000000000000" pitchFamily="2" charset="2"/>
              </a:rPr>
              <a:t>tNo</a:t>
            </a:r>
            <a:r>
              <a:rPr lang="en-US" altLang="zh-TW" sz="1600" dirty="0">
                <a:sym typeface="Wingdings" panose="05000000000000000000" pitchFamily="2" charset="2"/>
              </a:rPr>
              <a:t>}  {trans}</a:t>
            </a:r>
            <a:r>
              <a:rPr lang="zh-TW" altLang="en-US" sz="1600" dirty="0">
                <a:sym typeface="Wingdings" panose="05000000000000000000" pitchFamily="2" charset="2"/>
              </a:rPr>
              <a:t> </a:t>
            </a:r>
            <a:r>
              <a:rPr lang="en-US" altLang="zh-TW" sz="1600" dirty="0">
                <a:sym typeface="Wingdings" panose="05000000000000000000" pitchFamily="2" charset="2"/>
              </a:rPr>
              <a:t> {name}</a:t>
            </a:r>
          </a:p>
          <a:p>
            <a:r>
              <a:rPr lang="en-US" altLang="zh-TW" sz="1600" dirty="0">
                <a:sym typeface="Wingdings" panose="05000000000000000000" pitchFamily="2" charset="2"/>
              </a:rPr>
              <a:t>name</a:t>
            </a:r>
            <a:r>
              <a:rPr lang="zh-TW" altLang="en-US" sz="1600" dirty="0">
                <a:sym typeface="Wingdings" panose="05000000000000000000" pitchFamily="2" charset="2"/>
              </a:rPr>
              <a:t>可以經由遞移函數相依於</a:t>
            </a:r>
            <a:r>
              <a:rPr lang="en-US" altLang="zh-TW" sz="1600" dirty="0">
                <a:sym typeface="Wingdings" panose="05000000000000000000" pitchFamily="2" charset="2"/>
              </a:rPr>
              <a:t>{</a:t>
            </a:r>
            <a:r>
              <a:rPr lang="en-US" altLang="zh-TW" sz="1600" dirty="0" err="1">
                <a:sym typeface="Wingdings" panose="05000000000000000000" pitchFamily="2" charset="2"/>
              </a:rPr>
              <a:t>tNo</a:t>
            </a:r>
            <a:r>
              <a:rPr lang="en-US" altLang="zh-TW" sz="1600" dirty="0">
                <a:sym typeface="Wingdings" panose="05000000000000000000" pitchFamily="2" charset="2"/>
              </a:rPr>
              <a:t>}</a:t>
            </a:r>
          </a:p>
          <a:p>
            <a:r>
              <a:rPr lang="zh-TW" altLang="en-US" sz="1600" dirty="0">
                <a:sym typeface="Wingdings" panose="05000000000000000000" pitchFamily="2" charset="2"/>
              </a:rPr>
              <a:t>不合</a:t>
            </a:r>
            <a:r>
              <a:rPr lang="en-US" altLang="zh-TW" sz="1600" dirty="0">
                <a:sym typeface="Wingdings" panose="05000000000000000000" pitchFamily="2" charset="2"/>
              </a:rPr>
              <a:t>3NF</a:t>
            </a:r>
            <a:endParaRPr lang="zh-TW" altLang="en-US" sz="1600" dirty="0"/>
          </a:p>
        </p:txBody>
      </p:sp>
    </p:spTree>
    <p:extLst>
      <p:ext uri="{BB962C8B-B14F-4D97-AF65-F5344CB8AC3E}">
        <p14:creationId xmlns:p14="http://schemas.microsoft.com/office/powerpoint/2010/main" val="6457963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AE4BDA-FAA2-4C99-9D3E-5054FA487CC3}"/>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2CB2100C-B9CF-4FDC-91A5-D7CEB3F98954}"/>
              </a:ext>
            </a:extLst>
          </p:cNvPr>
          <p:cNvSpPr>
            <a:spLocks noGrp="1"/>
          </p:cNvSpPr>
          <p:nvPr>
            <p:ph type="dt" sz="half" idx="10"/>
          </p:nvPr>
        </p:nvSpPr>
        <p:spPr/>
        <p:txBody>
          <a:bodyPr/>
          <a:lstStyle/>
          <a:p>
            <a:fld id="{0B8D8143-96EF-4E04-BA0F-DC5DF8651875}" type="datetime1">
              <a:rPr lang="zh-TW" altLang="en-US" smtClean="0"/>
              <a:t>2025/8/18</a:t>
            </a:fld>
            <a:endParaRPr lang="zh-TW" altLang="en-US"/>
          </a:p>
        </p:txBody>
      </p:sp>
      <p:sp>
        <p:nvSpPr>
          <p:cNvPr id="5" name="投影片編號版面配置區 4">
            <a:extLst>
              <a:ext uri="{FF2B5EF4-FFF2-40B4-BE49-F238E27FC236}">
                <a16:creationId xmlns:a16="http://schemas.microsoft.com/office/drawing/2014/main" id="{B3C8F97C-9A9F-4857-AC05-ED337B18CB89}"/>
              </a:ext>
            </a:extLst>
          </p:cNvPr>
          <p:cNvSpPr>
            <a:spLocks noGrp="1"/>
          </p:cNvSpPr>
          <p:nvPr>
            <p:ph type="sldNum" sz="quarter" idx="12"/>
          </p:nvPr>
        </p:nvSpPr>
        <p:spPr/>
        <p:txBody>
          <a:bodyPr/>
          <a:lstStyle/>
          <a:p>
            <a:fld id="{69503A2C-E1F3-41B1-9966-A16D8BBC17EB}" type="slidenum">
              <a:rPr lang="zh-TW" altLang="en-US" smtClean="0"/>
              <a:t>59</a:t>
            </a:fld>
            <a:endParaRPr lang="zh-TW" altLang="en-US"/>
          </a:p>
        </p:txBody>
      </p:sp>
      <p:pic>
        <p:nvPicPr>
          <p:cNvPr id="6" name="Picture 8" descr="D:\DB Book\第四版改版資料\資料庫高解析圖表\圖8-11.jpg">
            <a:extLst>
              <a:ext uri="{FF2B5EF4-FFF2-40B4-BE49-F238E27FC236}">
                <a16:creationId xmlns:a16="http://schemas.microsoft.com/office/drawing/2014/main" id="{9950B41A-5B48-4B0A-B59B-C86F6BA2B0F0}"/>
              </a:ext>
            </a:extLst>
          </p:cNvPr>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b="9926"/>
          <a:stretch/>
        </p:blipFill>
        <p:spPr bwMode="auto">
          <a:xfrm>
            <a:off x="595268" y="1853210"/>
            <a:ext cx="9393382" cy="383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0447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物件 3">
            <a:extLst>
              <a:ext uri="{FF2B5EF4-FFF2-40B4-BE49-F238E27FC236}">
                <a16:creationId xmlns:a16="http://schemas.microsoft.com/office/drawing/2014/main" id="{2B194D75-0D59-4571-82C2-7FA7586D8EB6}"/>
              </a:ext>
            </a:extLst>
          </p:cNvPr>
          <p:cNvGraphicFramePr>
            <a:graphicFrameLocks noChangeAspect="1"/>
          </p:cNvGraphicFramePr>
          <p:nvPr>
            <p:extLst>
              <p:ext uri="{D42A27DB-BD31-4B8C-83A1-F6EECF244321}">
                <p14:modId xmlns:p14="http://schemas.microsoft.com/office/powerpoint/2010/main" val="2654745769"/>
              </p:ext>
            </p:extLst>
          </p:nvPr>
        </p:nvGraphicFramePr>
        <p:xfrm>
          <a:off x="107504" y="74709"/>
          <a:ext cx="6445696" cy="6783291"/>
        </p:xfrm>
        <a:graphic>
          <a:graphicData uri="http://schemas.openxmlformats.org/presentationml/2006/ole">
            <mc:AlternateContent xmlns:mc="http://schemas.openxmlformats.org/markup-compatibility/2006">
              <mc:Choice xmlns:v="urn:schemas-microsoft-com:vml" Requires="v">
                <p:oleObj spid="_x0000_s1029" r:id="rId3" imgW="5692750" imgH="5874715" progId="">
                  <p:embed/>
                </p:oleObj>
              </mc:Choice>
              <mc:Fallback>
                <p:oleObj r:id="rId3" imgW="5692750" imgH="5874715" progId="">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74709"/>
                        <a:ext cx="6445696" cy="6783291"/>
                      </a:xfrm>
                      <a:prstGeom prst="rect">
                        <a:avLst/>
                      </a:prstGeom>
                      <a:solidFill>
                        <a:srgbClr val="FFFFFF"/>
                      </a:solidFill>
                    </p:spPr>
                  </p:pic>
                </p:oleObj>
              </mc:Fallback>
            </mc:AlternateContent>
          </a:graphicData>
        </a:graphic>
      </p:graphicFrame>
      <p:sp>
        <p:nvSpPr>
          <p:cNvPr id="2" name="文字方塊 1">
            <a:extLst>
              <a:ext uri="{FF2B5EF4-FFF2-40B4-BE49-F238E27FC236}">
                <a16:creationId xmlns:a16="http://schemas.microsoft.com/office/drawing/2014/main" id="{E61BF680-6BE2-4591-A5D8-0897B1D42079}"/>
              </a:ext>
            </a:extLst>
          </p:cNvPr>
          <p:cNvSpPr txBox="1"/>
          <p:nvPr/>
        </p:nvSpPr>
        <p:spPr>
          <a:xfrm>
            <a:off x="7166919" y="1699055"/>
            <a:ext cx="4397742" cy="2230739"/>
          </a:xfrm>
          <a:prstGeom prst="rect">
            <a:avLst/>
          </a:prstGeom>
          <a:noFill/>
        </p:spPr>
        <p:txBody>
          <a:bodyPr wrap="none" rtlCol="0">
            <a:spAutoFit/>
          </a:bodyPr>
          <a:lstStyle/>
          <a:p>
            <a:pPr>
              <a:lnSpc>
                <a:spcPct val="200000"/>
              </a:lnSpc>
            </a:pPr>
            <a:r>
              <a:rPr lang="en-US" altLang="zh-TW" b="1" dirty="0"/>
              <a:t>(b) Result(</a:t>
            </a:r>
            <a:r>
              <a:rPr lang="en-US" altLang="zh-TW" b="1" dirty="0" err="1"/>
              <a:t>sId</a:t>
            </a:r>
            <a:r>
              <a:rPr lang="en-US" altLang="zh-TW" b="1" dirty="0"/>
              <a:t>, </a:t>
            </a:r>
            <a:r>
              <a:rPr lang="en-US" altLang="zh-TW" b="1" dirty="0" err="1"/>
              <a:t>sName</a:t>
            </a:r>
            <a:r>
              <a:rPr lang="en-US" altLang="zh-TW" b="1" dirty="0"/>
              <a:t>) = Student </a:t>
            </a:r>
            <a:r>
              <a:rPr lang="en-US" altLang="zh-TW" b="1" dirty="0">
                <a:solidFill>
                  <a:srgbClr val="C00000"/>
                </a:solidFill>
              </a:rPr>
              <a:t>ꓵ</a:t>
            </a:r>
            <a:r>
              <a:rPr lang="en-US" altLang="zh-TW" b="1" dirty="0"/>
              <a:t> Assistant</a:t>
            </a:r>
          </a:p>
          <a:p>
            <a:pPr>
              <a:lnSpc>
                <a:spcPct val="200000"/>
              </a:lnSpc>
            </a:pPr>
            <a:r>
              <a:rPr lang="en-US" altLang="zh-TW" b="1" dirty="0"/>
              <a:t>(c) Result(</a:t>
            </a:r>
            <a:r>
              <a:rPr lang="en-US" altLang="zh-TW" b="1" dirty="0" err="1"/>
              <a:t>sId</a:t>
            </a:r>
            <a:r>
              <a:rPr lang="en-US" altLang="zh-TW" b="1" dirty="0"/>
              <a:t>, </a:t>
            </a:r>
            <a:r>
              <a:rPr lang="en-US" altLang="zh-TW" b="1" dirty="0" err="1"/>
              <a:t>sName</a:t>
            </a:r>
            <a:r>
              <a:rPr lang="en-US" altLang="zh-TW" b="1" dirty="0"/>
              <a:t>) = Student </a:t>
            </a:r>
            <a:r>
              <a:rPr lang="en-US" altLang="zh-TW" b="1" dirty="0">
                <a:solidFill>
                  <a:srgbClr val="C00000"/>
                </a:solidFill>
              </a:rPr>
              <a:t>ꓴ</a:t>
            </a:r>
            <a:r>
              <a:rPr lang="en-US" altLang="zh-TW" b="1" dirty="0"/>
              <a:t> Assistant</a:t>
            </a:r>
          </a:p>
          <a:p>
            <a:pPr>
              <a:lnSpc>
                <a:spcPct val="200000"/>
              </a:lnSpc>
            </a:pPr>
            <a:r>
              <a:rPr lang="en-US" altLang="zh-TW" b="1" dirty="0"/>
              <a:t>(d) Result(</a:t>
            </a:r>
            <a:r>
              <a:rPr lang="en-US" altLang="zh-TW" b="1" dirty="0" err="1"/>
              <a:t>sId</a:t>
            </a:r>
            <a:r>
              <a:rPr lang="en-US" altLang="zh-TW" b="1" dirty="0"/>
              <a:t>, </a:t>
            </a:r>
            <a:r>
              <a:rPr lang="en-US" altLang="zh-TW" b="1" dirty="0" err="1"/>
              <a:t>sName</a:t>
            </a:r>
            <a:r>
              <a:rPr lang="en-US" altLang="zh-TW" b="1" dirty="0"/>
              <a:t>) = Student </a:t>
            </a:r>
            <a:r>
              <a:rPr lang="en-US" altLang="zh-TW" b="1" dirty="0">
                <a:solidFill>
                  <a:srgbClr val="C00000"/>
                </a:solidFill>
              </a:rPr>
              <a:t>–</a:t>
            </a:r>
            <a:r>
              <a:rPr lang="en-US" altLang="zh-TW" b="1" dirty="0"/>
              <a:t> Assistant</a:t>
            </a:r>
          </a:p>
          <a:p>
            <a:pPr>
              <a:lnSpc>
                <a:spcPct val="200000"/>
              </a:lnSpc>
            </a:pPr>
            <a:r>
              <a:rPr lang="en-US" altLang="zh-TW" b="1" dirty="0"/>
              <a:t>(e) Result(</a:t>
            </a:r>
            <a:r>
              <a:rPr lang="en-US" altLang="zh-TW" b="1" dirty="0" err="1"/>
              <a:t>sId</a:t>
            </a:r>
            <a:r>
              <a:rPr lang="en-US" altLang="zh-TW" b="1" dirty="0"/>
              <a:t>, </a:t>
            </a:r>
            <a:r>
              <a:rPr lang="en-US" altLang="zh-TW" b="1" dirty="0" err="1"/>
              <a:t>sName</a:t>
            </a:r>
            <a:r>
              <a:rPr lang="en-US" altLang="zh-TW" b="1" dirty="0"/>
              <a:t>) = Assistant </a:t>
            </a:r>
            <a:r>
              <a:rPr lang="en-US" altLang="zh-TW" b="1" dirty="0">
                <a:solidFill>
                  <a:srgbClr val="C00000"/>
                </a:solidFill>
              </a:rPr>
              <a:t>–</a:t>
            </a:r>
            <a:r>
              <a:rPr lang="en-US" altLang="zh-TW" b="1" dirty="0"/>
              <a:t> Student</a:t>
            </a:r>
            <a:endParaRPr lang="zh-TW" altLang="en-US" b="1" dirty="0"/>
          </a:p>
        </p:txBody>
      </p:sp>
      <p:sp>
        <p:nvSpPr>
          <p:cNvPr id="3" name="投影片編號版面配置區 2">
            <a:extLst>
              <a:ext uri="{FF2B5EF4-FFF2-40B4-BE49-F238E27FC236}">
                <a16:creationId xmlns:a16="http://schemas.microsoft.com/office/drawing/2014/main" id="{2F106271-203C-4E5C-9AC3-21D373E1F4AA}"/>
              </a:ext>
            </a:extLst>
          </p:cNvPr>
          <p:cNvSpPr>
            <a:spLocks noGrp="1"/>
          </p:cNvSpPr>
          <p:nvPr>
            <p:ph type="sldNum" sz="quarter" idx="12"/>
          </p:nvPr>
        </p:nvSpPr>
        <p:spPr/>
        <p:txBody>
          <a:bodyPr/>
          <a:lstStyle/>
          <a:p>
            <a:fld id="{6243D286-E151-4778-8234-CC7B3DD5AA69}" type="slidenum">
              <a:rPr lang="zh-TW" altLang="en-US" smtClean="0"/>
              <a:t>6</a:t>
            </a:fld>
            <a:endParaRPr lang="zh-TW" altLang="en-US"/>
          </a:p>
        </p:txBody>
      </p:sp>
    </p:spTree>
    <p:extLst>
      <p:ext uri="{BB962C8B-B14F-4D97-AF65-F5344CB8AC3E}">
        <p14:creationId xmlns:p14="http://schemas.microsoft.com/office/powerpoint/2010/main" val="2948220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FFF9B4-7E1B-46F7-B837-81C403387682}"/>
              </a:ext>
            </a:extLst>
          </p:cNvPr>
          <p:cNvSpPr>
            <a:spLocks noGrp="1"/>
          </p:cNvSpPr>
          <p:nvPr>
            <p:ph type="title"/>
          </p:nvPr>
        </p:nvSpPr>
        <p:spPr/>
        <p:txBody>
          <a:bodyPr/>
          <a:lstStyle/>
          <a:p>
            <a:r>
              <a:rPr lang="zh-TW" altLang="en-US" dirty="0"/>
              <a:t>資料表正規化實作</a:t>
            </a:r>
          </a:p>
        </p:txBody>
      </p:sp>
      <p:graphicFrame>
        <p:nvGraphicFramePr>
          <p:cNvPr id="6" name="表格 6">
            <a:extLst>
              <a:ext uri="{FF2B5EF4-FFF2-40B4-BE49-F238E27FC236}">
                <a16:creationId xmlns:a16="http://schemas.microsoft.com/office/drawing/2014/main" id="{B91500C3-CCA0-43A9-9DA6-3AF0448E9D7B}"/>
              </a:ext>
            </a:extLst>
          </p:cNvPr>
          <p:cNvGraphicFramePr>
            <a:graphicFrameLocks noGrp="1"/>
          </p:cNvGraphicFramePr>
          <p:nvPr>
            <p:ph idx="1"/>
            <p:extLst>
              <p:ext uri="{D42A27DB-BD31-4B8C-83A1-F6EECF244321}">
                <p14:modId xmlns:p14="http://schemas.microsoft.com/office/powerpoint/2010/main" val="557927895"/>
              </p:ext>
            </p:extLst>
          </p:nvPr>
        </p:nvGraphicFramePr>
        <p:xfrm>
          <a:off x="838204" y="2083692"/>
          <a:ext cx="10515596" cy="192532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3922809004"/>
                    </a:ext>
                  </a:extLst>
                </a:gridCol>
                <a:gridCol w="1502228">
                  <a:extLst>
                    <a:ext uri="{9D8B030D-6E8A-4147-A177-3AD203B41FA5}">
                      <a16:colId xmlns:a16="http://schemas.microsoft.com/office/drawing/2014/main" val="1310893683"/>
                    </a:ext>
                  </a:extLst>
                </a:gridCol>
                <a:gridCol w="1502228">
                  <a:extLst>
                    <a:ext uri="{9D8B030D-6E8A-4147-A177-3AD203B41FA5}">
                      <a16:colId xmlns:a16="http://schemas.microsoft.com/office/drawing/2014/main" val="3472120423"/>
                    </a:ext>
                  </a:extLst>
                </a:gridCol>
                <a:gridCol w="1502228">
                  <a:extLst>
                    <a:ext uri="{9D8B030D-6E8A-4147-A177-3AD203B41FA5}">
                      <a16:colId xmlns:a16="http://schemas.microsoft.com/office/drawing/2014/main" val="1073189362"/>
                    </a:ext>
                  </a:extLst>
                </a:gridCol>
                <a:gridCol w="1502228">
                  <a:extLst>
                    <a:ext uri="{9D8B030D-6E8A-4147-A177-3AD203B41FA5}">
                      <a16:colId xmlns:a16="http://schemas.microsoft.com/office/drawing/2014/main" val="326164120"/>
                    </a:ext>
                  </a:extLst>
                </a:gridCol>
                <a:gridCol w="1502228">
                  <a:extLst>
                    <a:ext uri="{9D8B030D-6E8A-4147-A177-3AD203B41FA5}">
                      <a16:colId xmlns:a16="http://schemas.microsoft.com/office/drawing/2014/main" val="234331078"/>
                    </a:ext>
                  </a:extLst>
                </a:gridCol>
                <a:gridCol w="1502228">
                  <a:extLst>
                    <a:ext uri="{9D8B030D-6E8A-4147-A177-3AD203B41FA5}">
                      <a16:colId xmlns:a16="http://schemas.microsoft.com/office/drawing/2014/main" val="3609242906"/>
                    </a:ext>
                  </a:extLst>
                </a:gridCol>
              </a:tblGrid>
              <a:tr h="370840">
                <a:tc>
                  <a:txBody>
                    <a:bodyPr/>
                    <a:lstStyle/>
                    <a:p>
                      <a:pPr algn="ctr"/>
                      <a:r>
                        <a:rPr lang="zh-TW" altLang="en-US" dirty="0"/>
                        <a:t>課程編號</a:t>
                      </a:r>
                    </a:p>
                  </a:txBody>
                  <a:tcPr/>
                </a:tc>
                <a:tc>
                  <a:txBody>
                    <a:bodyPr/>
                    <a:lstStyle/>
                    <a:p>
                      <a:pPr algn="ctr"/>
                      <a:r>
                        <a:rPr lang="zh-TW" altLang="en-US" dirty="0"/>
                        <a:t>課程名稱</a:t>
                      </a:r>
                    </a:p>
                  </a:txBody>
                  <a:tcPr/>
                </a:tc>
                <a:tc>
                  <a:txBody>
                    <a:bodyPr/>
                    <a:lstStyle/>
                    <a:p>
                      <a:pPr algn="ctr"/>
                      <a:r>
                        <a:rPr lang="zh-TW" altLang="en-US" dirty="0"/>
                        <a:t>教師編號</a:t>
                      </a:r>
                    </a:p>
                  </a:txBody>
                  <a:tcPr/>
                </a:tc>
                <a:tc>
                  <a:txBody>
                    <a:bodyPr/>
                    <a:lstStyle/>
                    <a:p>
                      <a:pPr algn="ctr"/>
                      <a:r>
                        <a:rPr lang="zh-TW" altLang="en-US" dirty="0"/>
                        <a:t>教師姓名</a:t>
                      </a:r>
                    </a:p>
                  </a:txBody>
                  <a:tcPr/>
                </a:tc>
                <a:tc>
                  <a:txBody>
                    <a:bodyPr/>
                    <a:lstStyle/>
                    <a:p>
                      <a:pPr algn="ctr"/>
                      <a:r>
                        <a:rPr lang="zh-TW" altLang="en-US" dirty="0"/>
                        <a:t>學號</a:t>
                      </a:r>
                    </a:p>
                  </a:txBody>
                  <a:tcPr/>
                </a:tc>
                <a:tc>
                  <a:txBody>
                    <a:bodyPr/>
                    <a:lstStyle/>
                    <a:p>
                      <a:pPr algn="ctr"/>
                      <a:r>
                        <a:rPr lang="zh-TW" altLang="en-US" dirty="0"/>
                        <a:t>學生姓名</a:t>
                      </a:r>
                    </a:p>
                  </a:txBody>
                  <a:tcPr/>
                </a:tc>
                <a:tc>
                  <a:txBody>
                    <a:bodyPr/>
                    <a:lstStyle/>
                    <a:p>
                      <a:pPr algn="ctr"/>
                      <a:r>
                        <a:rPr lang="zh-TW" altLang="en-US" dirty="0"/>
                        <a:t>成績</a:t>
                      </a:r>
                    </a:p>
                  </a:txBody>
                  <a:tcPr/>
                </a:tc>
                <a:extLst>
                  <a:ext uri="{0D108BD9-81ED-4DB2-BD59-A6C34878D82A}">
                    <a16:rowId xmlns:a16="http://schemas.microsoft.com/office/drawing/2014/main" val="2657021734"/>
                  </a:ext>
                </a:extLst>
              </a:tr>
              <a:tr h="370840">
                <a:tc>
                  <a:txBody>
                    <a:bodyPr/>
                    <a:lstStyle/>
                    <a:p>
                      <a:pPr algn="ctr"/>
                      <a:r>
                        <a:rPr lang="en-US" altLang="zh-TW" dirty="0"/>
                        <a:t>CS201</a:t>
                      </a:r>
                      <a:endParaRPr lang="zh-TW" altLang="en-US" dirty="0"/>
                    </a:p>
                  </a:txBody>
                  <a:tcPr/>
                </a:tc>
                <a:tc>
                  <a:txBody>
                    <a:bodyPr/>
                    <a:lstStyle/>
                    <a:p>
                      <a:pPr algn="ctr"/>
                      <a:r>
                        <a:rPr lang="zh-TW" altLang="en-US" dirty="0"/>
                        <a:t>資料庫系統</a:t>
                      </a:r>
                    </a:p>
                  </a:txBody>
                  <a:tcPr/>
                </a:tc>
                <a:tc>
                  <a:txBody>
                    <a:bodyPr/>
                    <a:lstStyle/>
                    <a:p>
                      <a:pPr algn="ctr"/>
                      <a:r>
                        <a:rPr lang="en-US" altLang="zh-TW" dirty="0"/>
                        <a:t>1090711</a:t>
                      </a:r>
                      <a:endParaRPr lang="zh-TW" altLang="en-US" dirty="0"/>
                    </a:p>
                  </a:txBody>
                  <a:tcPr/>
                </a:tc>
                <a:tc>
                  <a:txBody>
                    <a:bodyPr/>
                    <a:lstStyle/>
                    <a:p>
                      <a:pPr algn="ctr"/>
                      <a:r>
                        <a:rPr lang="zh-TW" altLang="en-US" dirty="0"/>
                        <a:t>王大明</a:t>
                      </a:r>
                    </a:p>
                  </a:txBody>
                  <a:tcPr/>
                </a:tc>
                <a:tc>
                  <a:txBody>
                    <a:bodyPr/>
                    <a:lstStyle/>
                    <a:p>
                      <a:pPr algn="ctr"/>
                      <a:r>
                        <a:rPr lang="en-US" altLang="zh-TW" dirty="0"/>
                        <a:t>11245011</a:t>
                      </a:r>
                    </a:p>
                    <a:p>
                      <a:pPr algn="ctr"/>
                      <a:r>
                        <a:rPr lang="en-US" altLang="zh-TW" dirty="0"/>
                        <a:t>11245123</a:t>
                      </a:r>
                    </a:p>
                    <a:p>
                      <a:pPr algn="ctr"/>
                      <a:r>
                        <a:rPr lang="en-US" altLang="zh-TW" dirty="0"/>
                        <a:t>11245009</a:t>
                      </a:r>
                      <a:endParaRPr lang="zh-TW" altLang="en-US" dirty="0"/>
                    </a:p>
                  </a:txBody>
                  <a:tcPr/>
                </a:tc>
                <a:tc>
                  <a:txBody>
                    <a:bodyPr/>
                    <a:lstStyle/>
                    <a:p>
                      <a:pPr algn="ctr"/>
                      <a:r>
                        <a:rPr lang="zh-TW" altLang="en-US" dirty="0"/>
                        <a:t>張三</a:t>
                      </a:r>
                      <a:endParaRPr lang="en-US" altLang="zh-TW" dirty="0"/>
                    </a:p>
                    <a:p>
                      <a:pPr algn="ctr"/>
                      <a:r>
                        <a:rPr lang="zh-TW" altLang="en-US" dirty="0"/>
                        <a:t>李四</a:t>
                      </a:r>
                      <a:endParaRPr lang="en-US" altLang="zh-TW" dirty="0"/>
                    </a:p>
                    <a:p>
                      <a:pPr algn="ctr"/>
                      <a:r>
                        <a:rPr lang="zh-TW" altLang="en-US" dirty="0"/>
                        <a:t>王五</a:t>
                      </a:r>
                    </a:p>
                  </a:txBody>
                  <a:tcPr/>
                </a:tc>
                <a:tc>
                  <a:txBody>
                    <a:bodyPr/>
                    <a:lstStyle/>
                    <a:p>
                      <a:pPr algn="ctr"/>
                      <a:r>
                        <a:rPr lang="en-US" altLang="zh-TW" dirty="0"/>
                        <a:t>70</a:t>
                      </a:r>
                    </a:p>
                    <a:p>
                      <a:pPr algn="ctr"/>
                      <a:r>
                        <a:rPr lang="en-US" altLang="zh-TW" dirty="0"/>
                        <a:t>90</a:t>
                      </a:r>
                    </a:p>
                    <a:p>
                      <a:pPr algn="ctr"/>
                      <a:r>
                        <a:rPr lang="en-US" altLang="zh-TW" dirty="0"/>
                        <a:t>88</a:t>
                      </a:r>
                      <a:endParaRPr lang="zh-TW" altLang="en-US" dirty="0"/>
                    </a:p>
                  </a:txBody>
                  <a:tcPr/>
                </a:tc>
                <a:extLst>
                  <a:ext uri="{0D108BD9-81ED-4DB2-BD59-A6C34878D82A}">
                    <a16:rowId xmlns:a16="http://schemas.microsoft.com/office/drawing/2014/main" val="353512749"/>
                  </a:ext>
                </a:extLst>
              </a:tr>
              <a:tr h="370840">
                <a:tc>
                  <a:txBody>
                    <a:bodyPr/>
                    <a:lstStyle/>
                    <a:p>
                      <a:pPr algn="ctr"/>
                      <a:r>
                        <a:rPr lang="en-US" altLang="zh-TW" dirty="0"/>
                        <a:t>CS202</a:t>
                      </a:r>
                      <a:endParaRPr lang="zh-TW" altLang="en-US" dirty="0"/>
                    </a:p>
                  </a:txBody>
                  <a:tcPr/>
                </a:tc>
                <a:tc>
                  <a:txBody>
                    <a:bodyPr/>
                    <a:lstStyle/>
                    <a:p>
                      <a:pPr algn="ctr"/>
                      <a:r>
                        <a:rPr lang="zh-TW" altLang="en-US" dirty="0"/>
                        <a:t>資料結構</a:t>
                      </a:r>
                    </a:p>
                  </a:txBody>
                  <a:tcPr/>
                </a:tc>
                <a:tc>
                  <a:txBody>
                    <a:bodyPr/>
                    <a:lstStyle/>
                    <a:p>
                      <a:pPr algn="ctr"/>
                      <a:r>
                        <a:rPr lang="en-US" altLang="zh-TW" dirty="0"/>
                        <a:t>1120201</a:t>
                      </a:r>
                      <a:endParaRPr lang="zh-TW" altLang="en-US" dirty="0"/>
                    </a:p>
                  </a:txBody>
                  <a:tcPr/>
                </a:tc>
                <a:tc>
                  <a:txBody>
                    <a:bodyPr/>
                    <a:lstStyle/>
                    <a:p>
                      <a:pPr algn="ctr"/>
                      <a:r>
                        <a:rPr lang="zh-TW" altLang="en-US" dirty="0"/>
                        <a:t>張曉元</a:t>
                      </a:r>
                    </a:p>
                  </a:txBody>
                  <a:tcPr/>
                </a:tc>
                <a:tc>
                  <a:txBody>
                    <a:bodyPr/>
                    <a:lstStyle/>
                    <a:p>
                      <a:pPr algn="ctr"/>
                      <a:r>
                        <a:rPr lang="en-US" altLang="zh-TW" dirty="0"/>
                        <a:t>11245123</a:t>
                      </a:r>
                    </a:p>
                    <a:p>
                      <a:pPr algn="ctr"/>
                      <a:r>
                        <a:rPr lang="en-US" altLang="zh-TW" dirty="0"/>
                        <a:t>11245008</a:t>
                      </a:r>
                    </a:p>
                  </a:txBody>
                  <a:tcPr/>
                </a:tc>
                <a:tc>
                  <a:txBody>
                    <a:bodyPr/>
                    <a:lstStyle/>
                    <a:p>
                      <a:pPr algn="ctr"/>
                      <a:r>
                        <a:rPr lang="zh-TW" altLang="en-US" dirty="0"/>
                        <a:t>李四</a:t>
                      </a:r>
                      <a:endParaRPr lang="en-US" altLang="zh-TW" dirty="0"/>
                    </a:p>
                    <a:p>
                      <a:pPr algn="ctr"/>
                      <a:r>
                        <a:rPr lang="zh-TW" altLang="en-US" dirty="0"/>
                        <a:t>陳二</a:t>
                      </a:r>
                      <a:endParaRPr lang="en-US" altLang="zh-TW" dirty="0"/>
                    </a:p>
                  </a:txBody>
                  <a:tcPr/>
                </a:tc>
                <a:tc>
                  <a:txBody>
                    <a:bodyPr/>
                    <a:lstStyle/>
                    <a:p>
                      <a:pPr algn="ctr"/>
                      <a:r>
                        <a:rPr lang="en-US" altLang="zh-TW" dirty="0"/>
                        <a:t>86</a:t>
                      </a:r>
                    </a:p>
                    <a:p>
                      <a:pPr algn="ctr"/>
                      <a:r>
                        <a:rPr lang="en-US" altLang="zh-TW" dirty="0"/>
                        <a:t>96</a:t>
                      </a:r>
                    </a:p>
                  </a:txBody>
                  <a:tcPr/>
                </a:tc>
                <a:extLst>
                  <a:ext uri="{0D108BD9-81ED-4DB2-BD59-A6C34878D82A}">
                    <a16:rowId xmlns:a16="http://schemas.microsoft.com/office/drawing/2014/main" val="2101558427"/>
                  </a:ext>
                </a:extLst>
              </a:tr>
            </a:tbl>
          </a:graphicData>
        </a:graphic>
      </p:graphicFrame>
      <p:sp>
        <p:nvSpPr>
          <p:cNvPr id="4" name="日期版面配置區 3">
            <a:extLst>
              <a:ext uri="{FF2B5EF4-FFF2-40B4-BE49-F238E27FC236}">
                <a16:creationId xmlns:a16="http://schemas.microsoft.com/office/drawing/2014/main" id="{FD7BB9FA-1CA1-4688-9154-9FCD91ECE484}"/>
              </a:ext>
            </a:extLst>
          </p:cNvPr>
          <p:cNvSpPr>
            <a:spLocks noGrp="1"/>
          </p:cNvSpPr>
          <p:nvPr>
            <p:ph type="dt" sz="half" idx="10"/>
          </p:nvPr>
        </p:nvSpPr>
        <p:spPr/>
        <p:txBody>
          <a:bodyPr/>
          <a:lstStyle/>
          <a:p>
            <a:fld id="{0B8D8143-96EF-4E04-BA0F-DC5DF8651875}" type="datetime1">
              <a:rPr lang="zh-TW" altLang="en-US" smtClean="0"/>
              <a:t>2025/8/18</a:t>
            </a:fld>
            <a:endParaRPr lang="zh-TW" altLang="en-US"/>
          </a:p>
        </p:txBody>
      </p:sp>
      <p:sp>
        <p:nvSpPr>
          <p:cNvPr id="5" name="投影片編號版面配置區 4">
            <a:extLst>
              <a:ext uri="{FF2B5EF4-FFF2-40B4-BE49-F238E27FC236}">
                <a16:creationId xmlns:a16="http://schemas.microsoft.com/office/drawing/2014/main" id="{872B9C44-4C46-4CD8-A726-CFF044398836}"/>
              </a:ext>
            </a:extLst>
          </p:cNvPr>
          <p:cNvSpPr>
            <a:spLocks noGrp="1"/>
          </p:cNvSpPr>
          <p:nvPr>
            <p:ph type="sldNum" sz="quarter" idx="12"/>
          </p:nvPr>
        </p:nvSpPr>
        <p:spPr/>
        <p:txBody>
          <a:bodyPr/>
          <a:lstStyle/>
          <a:p>
            <a:fld id="{69503A2C-E1F3-41B1-9966-A16D8BBC17EB}" type="slidenum">
              <a:rPr lang="zh-TW" altLang="en-US" smtClean="0"/>
              <a:t>60</a:t>
            </a:fld>
            <a:endParaRPr lang="zh-TW" altLang="en-US"/>
          </a:p>
        </p:txBody>
      </p:sp>
      <p:sp>
        <p:nvSpPr>
          <p:cNvPr id="8" name="文字方塊 7">
            <a:extLst>
              <a:ext uri="{FF2B5EF4-FFF2-40B4-BE49-F238E27FC236}">
                <a16:creationId xmlns:a16="http://schemas.microsoft.com/office/drawing/2014/main" id="{5234E736-976A-40B1-883E-3CF1D443E658}"/>
              </a:ext>
            </a:extLst>
          </p:cNvPr>
          <p:cNvSpPr txBox="1"/>
          <p:nvPr/>
        </p:nvSpPr>
        <p:spPr>
          <a:xfrm>
            <a:off x="1146052" y="4190508"/>
            <a:ext cx="3148619" cy="369332"/>
          </a:xfrm>
          <a:prstGeom prst="rect">
            <a:avLst/>
          </a:prstGeom>
          <a:noFill/>
        </p:spPr>
        <p:txBody>
          <a:bodyPr wrap="none" rtlCol="0">
            <a:spAutoFit/>
          </a:bodyPr>
          <a:lstStyle/>
          <a:p>
            <a:r>
              <a:rPr lang="zh-TW" altLang="en-US" dirty="0"/>
              <a:t>欄位不是基元值，不符合 </a:t>
            </a:r>
            <a:r>
              <a:rPr lang="en-US" altLang="zh-TW" dirty="0"/>
              <a:t>1NF</a:t>
            </a:r>
            <a:endParaRPr lang="zh-TW" altLang="en-US" dirty="0"/>
          </a:p>
        </p:txBody>
      </p:sp>
      <p:sp>
        <p:nvSpPr>
          <p:cNvPr id="10" name="文字方塊 9">
            <a:extLst>
              <a:ext uri="{FF2B5EF4-FFF2-40B4-BE49-F238E27FC236}">
                <a16:creationId xmlns:a16="http://schemas.microsoft.com/office/drawing/2014/main" id="{B645903E-1EB7-4D4A-B64A-550836CD5451}"/>
              </a:ext>
            </a:extLst>
          </p:cNvPr>
          <p:cNvSpPr txBox="1"/>
          <p:nvPr/>
        </p:nvSpPr>
        <p:spPr>
          <a:xfrm>
            <a:off x="838204" y="1690688"/>
            <a:ext cx="1338828" cy="369332"/>
          </a:xfrm>
          <a:prstGeom prst="rect">
            <a:avLst/>
          </a:prstGeom>
          <a:noFill/>
        </p:spPr>
        <p:txBody>
          <a:bodyPr wrap="none" rtlCol="0">
            <a:spAutoFit/>
          </a:bodyPr>
          <a:lstStyle/>
          <a:p>
            <a:r>
              <a:rPr lang="zh-TW" altLang="en-US" b="1" dirty="0">
                <a:solidFill>
                  <a:srgbClr val="C00000"/>
                </a:solidFill>
              </a:rPr>
              <a:t>選課資料表</a:t>
            </a:r>
          </a:p>
        </p:txBody>
      </p:sp>
    </p:spTree>
    <p:extLst>
      <p:ext uri="{BB962C8B-B14F-4D97-AF65-F5344CB8AC3E}">
        <p14:creationId xmlns:p14="http://schemas.microsoft.com/office/powerpoint/2010/main" val="4415325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0150B8-0254-4362-A289-33BAE67183BF}"/>
              </a:ext>
            </a:extLst>
          </p:cNvPr>
          <p:cNvSpPr>
            <a:spLocks noGrp="1"/>
          </p:cNvSpPr>
          <p:nvPr>
            <p:ph type="title"/>
          </p:nvPr>
        </p:nvSpPr>
        <p:spPr/>
        <p:txBody>
          <a:bodyPr/>
          <a:lstStyle/>
          <a:p>
            <a:r>
              <a:rPr lang="zh-TW" altLang="en-US" dirty="0"/>
              <a:t>完成第一正規化</a:t>
            </a:r>
          </a:p>
        </p:txBody>
      </p:sp>
      <p:graphicFrame>
        <p:nvGraphicFramePr>
          <p:cNvPr id="6" name="表格 6">
            <a:extLst>
              <a:ext uri="{FF2B5EF4-FFF2-40B4-BE49-F238E27FC236}">
                <a16:creationId xmlns:a16="http://schemas.microsoft.com/office/drawing/2014/main" id="{473A20A0-405E-4403-9545-ED86EF8B8A11}"/>
              </a:ext>
            </a:extLst>
          </p:cNvPr>
          <p:cNvGraphicFramePr>
            <a:graphicFrameLocks noGrp="1"/>
          </p:cNvGraphicFramePr>
          <p:nvPr>
            <p:ph idx="1"/>
            <p:extLst>
              <p:ext uri="{D42A27DB-BD31-4B8C-83A1-F6EECF244321}">
                <p14:modId xmlns:p14="http://schemas.microsoft.com/office/powerpoint/2010/main" val="1576835478"/>
              </p:ext>
            </p:extLst>
          </p:nvPr>
        </p:nvGraphicFramePr>
        <p:xfrm>
          <a:off x="838200" y="2206601"/>
          <a:ext cx="7997376" cy="2270569"/>
        </p:xfrm>
        <a:graphic>
          <a:graphicData uri="http://schemas.openxmlformats.org/drawingml/2006/table">
            <a:tbl>
              <a:tblPr firstRow="1" bandRow="1">
                <a:tableStyleId>{5C22544A-7EE6-4342-B048-85BDC9FD1C3A}</a:tableStyleId>
              </a:tblPr>
              <a:tblGrid>
                <a:gridCol w="1332896">
                  <a:extLst>
                    <a:ext uri="{9D8B030D-6E8A-4147-A177-3AD203B41FA5}">
                      <a16:colId xmlns:a16="http://schemas.microsoft.com/office/drawing/2014/main" val="2600065383"/>
                    </a:ext>
                  </a:extLst>
                </a:gridCol>
                <a:gridCol w="1332896">
                  <a:extLst>
                    <a:ext uri="{9D8B030D-6E8A-4147-A177-3AD203B41FA5}">
                      <a16:colId xmlns:a16="http://schemas.microsoft.com/office/drawing/2014/main" val="355583143"/>
                    </a:ext>
                  </a:extLst>
                </a:gridCol>
                <a:gridCol w="1332896">
                  <a:extLst>
                    <a:ext uri="{9D8B030D-6E8A-4147-A177-3AD203B41FA5}">
                      <a16:colId xmlns:a16="http://schemas.microsoft.com/office/drawing/2014/main" val="152528407"/>
                    </a:ext>
                  </a:extLst>
                </a:gridCol>
                <a:gridCol w="1332896">
                  <a:extLst>
                    <a:ext uri="{9D8B030D-6E8A-4147-A177-3AD203B41FA5}">
                      <a16:colId xmlns:a16="http://schemas.microsoft.com/office/drawing/2014/main" val="1036656508"/>
                    </a:ext>
                  </a:extLst>
                </a:gridCol>
                <a:gridCol w="1332896">
                  <a:extLst>
                    <a:ext uri="{9D8B030D-6E8A-4147-A177-3AD203B41FA5}">
                      <a16:colId xmlns:a16="http://schemas.microsoft.com/office/drawing/2014/main" val="1272507270"/>
                    </a:ext>
                  </a:extLst>
                </a:gridCol>
                <a:gridCol w="1332896">
                  <a:extLst>
                    <a:ext uri="{9D8B030D-6E8A-4147-A177-3AD203B41FA5}">
                      <a16:colId xmlns:a16="http://schemas.microsoft.com/office/drawing/2014/main" val="3354643606"/>
                    </a:ext>
                  </a:extLst>
                </a:gridCol>
              </a:tblGrid>
              <a:tr h="370840">
                <a:tc>
                  <a:txBody>
                    <a:bodyPr/>
                    <a:lstStyle/>
                    <a:p>
                      <a:pPr algn="ctr"/>
                      <a:r>
                        <a:rPr lang="zh-TW" altLang="en-US" u="sng" dirty="0">
                          <a:solidFill>
                            <a:srgbClr val="FFFF00"/>
                          </a:solidFill>
                        </a:rPr>
                        <a:t>課程編號</a:t>
                      </a:r>
                    </a:p>
                  </a:txBody>
                  <a:tcPr/>
                </a:tc>
                <a:tc>
                  <a:txBody>
                    <a:bodyPr/>
                    <a:lstStyle/>
                    <a:p>
                      <a:pPr algn="ctr"/>
                      <a:r>
                        <a:rPr lang="zh-TW" altLang="en-US" u="sng" dirty="0">
                          <a:solidFill>
                            <a:srgbClr val="FFFF00"/>
                          </a:solidFill>
                        </a:rPr>
                        <a:t>學號</a:t>
                      </a:r>
                    </a:p>
                  </a:txBody>
                  <a:tcPr/>
                </a:tc>
                <a:tc>
                  <a:txBody>
                    <a:bodyPr/>
                    <a:lstStyle/>
                    <a:p>
                      <a:pPr algn="ctr"/>
                      <a:r>
                        <a:rPr lang="zh-TW" altLang="en-US" dirty="0"/>
                        <a:t>課程名稱</a:t>
                      </a:r>
                    </a:p>
                  </a:txBody>
                  <a:tcPr/>
                </a:tc>
                <a:tc>
                  <a:txBody>
                    <a:bodyPr/>
                    <a:lstStyle/>
                    <a:p>
                      <a:pPr algn="ctr"/>
                      <a:r>
                        <a:rPr lang="zh-TW" altLang="en-US" dirty="0"/>
                        <a:t>教師編號</a:t>
                      </a:r>
                    </a:p>
                  </a:txBody>
                  <a:tcPr/>
                </a:tc>
                <a:tc>
                  <a:txBody>
                    <a:bodyPr/>
                    <a:lstStyle/>
                    <a:p>
                      <a:pPr algn="ctr"/>
                      <a:r>
                        <a:rPr lang="zh-TW" altLang="en-US" dirty="0"/>
                        <a:t>教師姓名</a:t>
                      </a:r>
                    </a:p>
                  </a:txBody>
                  <a:tcPr/>
                </a:tc>
                <a:tc>
                  <a:txBody>
                    <a:bodyPr/>
                    <a:lstStyle/>
                    <a:p>
                      <a:pPr algn="ctr"/>
                      <a:r>
                        <a:rPr lang="zh-TW" altLang="en-US" dirty="0"/>
                        <a:t>成績</a:t>
                      </a:r>
                    </a:p>
                  </a:txBody>
                  <a:tcPr/>
                </a:tc>
                <a:extLst>
                  <a:ext uri="{0D108BD9-81ED-4DB2-BD59-A6C34878D82A}">
                    <a16:rowId xmlns:a16="http://schemas.microsoft.com/office/drawing/2014/main" val="206450279"/>
                  </a:ext>
                </a:extLst>
              </a:tr>
              <a:tr h="370840">
                <a:tc>
                  <a:txBody>
                    <a:bodyPr/>
                    <a:lstStyle/>
                    <a:p>
                      <a:pPr algn="ctr"/>
                      <a:r>
                        <a:rPr lang="en-US" altLang="zh-TW" dirty="0"/>
                        <a:t>CS201</a:t>
                      </a:r>
                      <a:endParaRPr lang="zh-TW" altLang="en-US" dirty="0"/>
                    </a:p>
                  </a:txBody>
                  <a:tcPr/>
                </a:tc>
                <a:tc>
                  <a:txBody>
                    <a:bodyPr/>
                    <a:lstStyle/>
                    <a:p>
                      <a:pPr algn="ctr"/>
                      <a:r>
                        <a:rPr lang="en-US" altLang="zh-TW" dirty="0"/>
                        <a:t>11245011</a:t>
                      </a:r>
                    </a:p>
                  </a:txBody>
                  <a:tcPr/>
                </a:tc>
                <a:tc>
                  <a:txBody>
                    <a:bodyPr/>
                    <a:lstStyle/>
                    <a:p>
                      <a:pPr algn="ctr"/>
                      <a:r>
                        <a:rPr lang="zh-TW" altLang="en-US" dirty="0"/>
                        <a:t>資料庫系統</a:t>
                      </a:r>
                    </a:p>
                  </a:txBody>
                  <a:tcPr/>
                </a:tc>
                <a:tc>
                  <a:txBody>
                    <a:bodyPr/>
                    <a:lstStyle/>
                    <a:p>
                      <a:pPr algn="ctr"/>
                      <a:r>
                        <a:rPr lang="en-US" altLang="zh-TW" dirty="0"/>
                        <a:t>1090711</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王大明</a:t>
                      </a:r>
                    </a:p>
                  </a:txBody>
                  <a:tcPr/>
                </a:tc>
                <a:tc>
                  <a:txBody>
                    <a:bodyPr/>
                    <a:lstStyle/>
                    <a:p>
                      <a:pPr algn="ctr"/>
                      <a:r>
                        <a:rPr lang="en-US" altLang="zh-TW" dirty="0"/>
                        <a:t>70</a:t>
                      </a:r>
                      <a:endParaRPr lang="zh-TW" altLang="en-US" dirty="0"/>
                    </a:p>
                  </a:txBody>
                  <a:tcPr/>
                </a:tc>
                <a:extLst>
                  <a:ext uri="{0D108BD9-81ED-4DB2-BD59-A6C34878D82A}">
                    <a16:rowId xmlns:a16="http://schemas.microsoft.com/office/drawing/2014/main" val="638235706"/>
                  </a:ext>
                </a:extLst>
              </a:tr>
              <a:tr h="4163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CS201</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11245123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資料庫系統</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1090711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王大明</a:t>
                      </a:r>
                    </a:p>
                  </a:txBody>
                  <a:tcPr/>
                </a:tc>
                <a:tc>
                  <a:txBody>
                    <a:bodyPr/>
                    <a:lstStyle/>
                    <a:p>
                      <a:pPr algn="ctr"/>
                      <a:r>
                        <a:rPr lang="en-US" altLang="zh-TW" dirty="0"/>
                        <a:t>90</a:t>
                      </a:r>
                      <a:endParaRPr lang="zh-TW" altLang="en-US" dirty="0"/>
                    </a:p>
                  </a:txBody>
                  <a:tcPr/>
                </a:tc>
                <a:extLst>
                  <a:ext uri="{0D108BD9-81ED-4DB2-BD59-A6C34878D82A}">
                    <a16:rowId xmlns:a16="http://schemas.microsoft.com/office/drawing/2014/main" val="20593488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CS201</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11245009</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資料庫系統</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1090711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王大明</a:t>
                      </a:r>
                    </a:p>
                  </a:txBody>
                  <a:tcPr/>
                </a:tc>
                <a:tc>
                  <a:txBody>
                    <a:bodyPr/>
                    <a:lstStyle/>
                    <a:p>
                      <a:pPr algn="ctr"/>
                      <a:r>
                        <a:rPr lang="en-US" altLang="zh-TW" dirty="0"/>
                        <a:t>88</a:t>
                      </a:r>
                      <a:endParaRPr lang="zh-TW" altLang="en-US" dirty="0"/>
                    </a:p>
                  </a:txBody>
                  <a:tcPr/>
                </a:tc>
                <a:extLst>
                  <a:ext uri="{0D108BD9-81ED-4DB2-BD59-A6C34878D82A}">
                    <a16:rowId xmlns:a16="http://schemas.microsoft.com/office/drawing/2014/main" val="1518839500"/>
                  </a:ext>
                </a:extLst>
              </a:tr>
              <a:tr h="370840">
                <a:tc>
                  <a:txBody>
                    <a:bodyPr/>
                    <a:lstStyle/>
                    <a:p>
                      <a:pPr algn="ctr"/>
                      <a:r>
                        <a:rPr lang="en-US" altLang="zh-TW" dirty="0"/>
                        <a:t>CS202</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11245123</a:t>
                      </a:r>
                    </a:p>
                  </a:txBody>
                  <a:tcPr/>
                </a:tc>
                <a:tc>
                  <a:txBody>
                    <a:bodyPr/>
                    <a:lstStyle/>
                    <a:p>
                      <a:pPr algn="ctr"/>
                      <a:r>
                        <a:rPr lang="zh-TW" altLang="en-US" dirty="0"/>
                        <a:t>資料結構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1120201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algn="ctr"/>
                      <a:r>
                        <a:rPr lang="zh-TW" altLang="en-US" dirty="0"/>
                        <a:t>張曉元</a:t>
                      </a:r>
                    </a:p>
                  </a:txBody>
                  <a:tcPr/>
                </a:tc>
                <a:tc>
                  <a:txBody>
                    <a:bodyPr/>
                    <a:lstStyle/>
                    <a:p>
                      <a:pPr algn="ctr"/>
                      <a:r>
                        <a:rPr lang="en-US" altLang="zh-TW" dirty="0"/>
                        <a:t>86</a:t>
                      </a:r>
                      <a:endParaRPr lang="zh-TW" altLang="en-US" dirty="0"/>
                    </a:p>
                  </a:txBody>
                  <a:tcPr/>
                </a:tc>
                <a:extLst>
                  <a:ext uri="{0D108BD9-81ED-4DB2-BD59-A6C34878D82A}">
                    <a16:rowId xmlns:a16="http://schemas.microsoft.com/office/drawing/2014/main" val="19108673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CS202</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11245008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資料結構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1120201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algn="ctr"/>
                      <a:r>
                        <a:rPr lang="zh-TW" altLang="en-US" dirty="0"/>
                        <a:t>張曉元</a:t>
                      </a:r>
                    </a:p>
                  </a:txBody>
                  <a:tcPr/>
                </a:tc>
                <a:tc>
                  <a:txBody>
                    <a:bodyPr/>
                    <a:lstStyle/>
                    <a:p>
                      <a:pPr algn="ctr"/>
                      <a:r>
                        <a:rPr lang="en-US" altLang="zh-TW" dirty="0"/>
                        <a:t>96</a:t>
                      </a:r>
                      <a:endParaRPr lang="zh-TW" altLang="en-US" dirty="0"/>
                    </a:p>
                  </a:txBody>
                  <a:tcPr/>
                </a:tc>
                <a:extLst>
                  <a:ext uri="{0D108BD9-81ED-4DB2-BD59-A6C34878D82A}">
                    <a16:rowId xmlns:a16="http://schemas.microsoft.com/office/drawing/2014/main" val="3549388545"/>
                  </a:ext>
                </a:extLst>
              </a:tr>
            </a:tbl>
          </a:graphicData>
        </a:graphic>
      </p:graphicFrame>
      <p:sp>
        <p:nvSpPr>
          <p:cNvPr id="4" name="日期版面配置區 3">
            <a:extLst>
              <a:ext uri="{FF2B5EF4-FFF2-40B4-BE49-F238E27FC236}">
                <a16:creationId xmlns:a16="http://schemas.microsoft.com/office/drawing/2014/main" id="{F53FBC18-44C3-4D35-9180-A671C95419C0}"/>
              </a:ext>
            </a:extLst>
          </p:cNvPr>
          <p:cNvSpPr>
            <a:spLocks noGrp="1"/>
          </p:cNvSpPr>
          <p:nvPr>
            <p:ph type="dt" sz="half" idx="10"/>
          </p:nvPr>
        </p:nvSpPr>
        <p:spPr/>
        <p:txBody>
          <a:bodyPr/>
          <a:lstStyle/>
          <a:p>
            <a:fld id="{0B8D8143-96EF-4E04-BA0F-DC5DF8651875}" type="datetime1">
              <a:rPr lang="zh-TW" altLang="en-US" smtClean="0"/>
              <a:t>2025/8/18</a:t>
            </a:fld>
            <a:endParaRPr lang="zh-TW" altLang="en-US"/>
          </a:p>
        </p:txBody>
      </p:sp>
      <p:sp>
        <p:nvSpPr>
          <p:cNvPr id="5" name="投影片編號版面配置區 4">
            <a:extLst>
              <a:ext uri="{FF2B5EF4-FFF2-40B4-BE49-F238E27FC236}">
                <a16:creationId xmlns:a16="http://schemas.microsoft.com/office/drawing/2014/main" id="{35C2D4BF-FA79-4A83-A7C1-FB0A724766E7}"/>
              </a:ext>
            </a:extLst>
          </p:cNvPr>
          <p:cNvSpPr>
            <a:spLocks noGrp="1"/>
          </p:cNvSpPr>
          <p:nvPr>
            <p:ph type="sldNum" sz="quarter" idx="12"/>
          </p:nvPr>
        </p:nvSpPr>
        <p:spPr/>
        <p:txBody>
          <a:bodyPr/>
          <a:lstStyle/>
          <a:p>
            <a:fld id="{69503A2C-E1F3-41B1-9966-A16D8BBC17EB}" type="slidenum">
              <a:rPr lang="zh-TW" altLang="en-US" smtClean="0"/>
              <a:t>61</a:t>
            </a:fld>
            <a:endParaRPr lang="zh-TW" altLang="en-US"/>
          </a:p>
        </p:txBody>
      </p:sp>
      <p:sp>
        <p:nvSpPr>
          <p:cNvPr id="7" name="文字方塊 6">
            <a:extLst>
              <a:ext uri="{FF2B5EF4-FFF2-40B4-BE49-F238E27FC236}">
                <a16:creationId xmlns:a16="http://schemas.microsoft.com/office/drawing/2014/main" id="{3CE8FAAB-9F99-410C-BE80-D8F03C18D2B8}"/>
              </a:ext>
            </a:extLst>
          </p:cNvPr>
          <p:cNvSpPr txBox="1"/>
          <p:nvPr/>
        </p:nvSpPr>
        <p:spPr>
          <a:xfrm>
            <a:off x="838200" y="4712799"/>
            <a:ext cx="4764446" cy="369332"/>
          </a:xfrm>
          <a:prstGeom prst="rect">
            <a:avLst/>
          </a:prstGeom>
          <a:noFill/>
        </p:spPr>
        <p:txBody>
          <a:bodyPr wrap="none" rtlCol="0">
            <a:spAutoFit/>
          </a:bodyPr>
          <a:lstStyle/>
          <a:p>
            <a:r>
              <a:rPr lang="zh-TW" altLang="en-US" dirty="0"/>
              <a:t>每個非鍵屬性無法完全相依主鍵，不符合 </a:t>
            </a:r>
            <a:r>
              <a:rPr lang="en-US" altLang="zh-TW" dirty="0"/>
              <a:t>2NF</a:t>
            </a:r>
            <a:endParaRPr lang="zh-TW" altLang="en-US" dirty="0"/>
          </a:p>
        </p:txBody>
      </p:sp>
      <p:sp>
        <p:nvSpPr>
          <p:cNvPr id="8" name="文字方塊 7">
            <a:extLst>
              <a:ext uri="{FF2B5EF4-FFF2-40B4-BE49-F238E27FC236}">
                <a16:creationId xmlns:a16="http://schemas.microsoft.com/office/drawing/2014/main" id="{95FCB1A4-0379-4094-92C2-474AFA641FE6}"/>
              </a:ext>
            </a:extLst>
          </p:cNvPr>
          <p:cNvSpPr txBox="1"/>
          <p:nvPr/>
        </p:nvSpPr>
        <p:spPr>
          <a:xfrm>
            <a:off x="838200" y="1690688"/>
            <a:ext cx="1338828" cy="369332"/>
          </a:xfrm>
          <a:prstGeom prst="rect">
            <a:avLst/>
          </a:prstGeom>
          <a:noFill/>
        </p:spPr>
        <p:txBody>
          <a:bodyPr wrap="none" rtlCol="0">
            <a:spAutoFit/>
          </a:bodyPr>
          <a:lstStyle/>
          <a:p>
            <a:r>
              <a:rPr lang="zh-TW" altLang="en-US" b="1" dirty="0">
                <a:solidFill>
                  <a:srgbClr val="C00000"/>
                </a:solidFill>
              </a:rPr>
              <a:t>選課資料表</a:t>
            </a:r>
          </a:p>
        </p:txBody>
      </p:sp>
      <p:sp>
        <p:nvSpPr>
          <p:cNvPr id="3" name="文字方塊 2">
            <a:extLst>
              <a:ext uri="{FF2B5EF4-FFF2-40B4-BE49-F238E27FC236}">
                <a16:creationId xmlns:a16="http://schemas.microsoft.com/office/drawing/2014/main" id="{941335F7-6392-46FD-B960-FA6F4DED5A74}"/>
              </a:ext>
            </a:extLst>
          </p:cNvPr>
          <p:cNvSpPr txBox="1"/>
          <p:nvPr/>
        </p:nvSpPr>
        <p:spPr>
          <a:xfrm>
            <a:off x="5702300" y="839006"/>
            <a:ext cx="5561907" cy="646331"/>
          </a:xfrm>
          <a:prstGeom prst="rect">
            <a:avLst/>
          </a:prstGeom>
          <a:noFill/>
        </p:spPr>
        <p:txBody>
          <a:bodyPr wrap="none" rtlCol="0">
            <a:spAutoFit/>
          </a:bodyPr>
          <a:lstStyle/>
          <a:p>
            <a:r>
              <a:rPr lang="en-US" altLang="zh-TW" dirty="0"/>
              <a:t>R1(</a:t>
            </a:r>
            <a:r>
              <a:rPr lang="en-US" altLang="zh-TW" u="sng" dirty="0" err="1"/>
              <a:t>cID</a:t>
            </a:r>
            <a:r>
              <a:rPr lang="en-US" altLang="zh-TW" dirty="0"/>
              <a:t>, </a:t>
            </a:r>
            <a:r>
              <a:rPr lang="en-US" altLang="zh-TW" u="sng" dirty="0" err="1"/>
              <a:t>sID</a:t>
            </a:r>
            <a:r>
              <a:rPr lang="en-US" altLang="zh-TW" dirty="0"/>
              <a:t>, </a:t>
            </a:r>
            <a:r>
              <a:rPr lang="en-US" altLang="zh-TW" dirty="0" err="1">
                <a:sym typeface="Wingdings" panose="05000000000000000000" pitchFamily="2" charset="2"/>
              </a:rPr>
              <a:t>courseName</a:t>
            </a:r>
            <a:r>
              <a:rPr lang="en-US" altLang="zh-TW" dirty="0">
                <a:sym typeface="Wingdings" panose="05000000000000000000" pitchFamily="2" charset="2"/>
              </a:rPr>
              <a:t>, </a:t>
            </a:r>
            <a:r>
              <a:rPr lang="en-US" altLang="zh-TW" dirty="0" err="1">
                <a:sym typeface="Wingdings" panose="05000000000000000000" pitchFamily="2" charset="2"/>
              </a:rPr>
              <a:t>teacherID</a:t>
            </a:r>
            <a:r>
              <a:rPr lang="en-US" altLang="zh-TW" dirty="0">
                <a:sym typeface="Wingdings" panose="05000000000000000000" pitchFamily="2" charset="2"/>
              </a:rPr>
              <a:t>, </a:t>
            </a:r>
            <a:r>
              <a:rPr lang="en-US" altLang="zh-TW" dirty="0" err="1">
                <a:sym typeface="Wingdings" panose="05000000000000000000" pitchFamily="2" charset="2"/>
              </a:rPr>
              <a:t>teacherName</a:t>
            </a:r>
            <a:r>
              <a:rPr lang="en-US" altLang="zh-TW" dirty="0">
                <a:sym typeface="Wingdings" panose="05000000000000000000" pitchFamily="2" charset="2"/>
              </a:rPr>
              <a:t>, score)</a:t>
            </a:r>
          </a:p>
          <a:p>
            <a:r>
              <a:rPr lang="en-US" altLang="zh-TW" dirty="0">
                <a:sym typeface="Wingdings" panose="05000000000000000000" pitchFamily="2" charset="2"/>
              </a:rPr>
              <a:t>R2(</a:t>
            </a:r>
            <a:r>
              <a:rPr lang="en-US" altLang="zh-TW" u="sng" dirty="0" err="1">
                <a:sym typeface="Wingdings" panose="05000000000000000000" pitchFamily="2" charset="2"/>
              </a:rPr>
              <a:t>sID</a:t>
            </a:r>
            <a:r>
              <a:rPr lang="en-US" altLang="zh-TW" dirty="0">
                <a:sym typeface="Wingdings" panose="05000000000000000000" pitchFamily="2" charset="2"/>
              </a:rPr>
              <a:t>, </a:t>
            </a:r>
            <a:r>
              <a:rPr lang="en-US" altLang="zh-TW" u="sng" dirty="0" err="1">
                <a:sym typeface="Wingdings" panose="05000000000000000000" pitchFamily="2" charset="2"/>
              </a:rPr>
              <a:t>studentName</a:t>
            </a:r>
            <a:r>
              <a:rPr lang="en-US" altLang="zh-TW" dirty="0">
                <a:sym typeface="Wingdings" panose="05000000000000000000" pitchFamily="2" charset="2"/>
              </a:rPr>
              <a:t>)</a:t>
            </a:r>
            <a:endParaRPr lang="zh-TW" altLang="en-US" dirty="0"/>
          </a:p>
        </p:txBody>
      </p:sp>
      <p:graphicFrame>
        <p:nvGraphicFramePr>
          <p:cNvPr id="9" name="表格 9">
            <a:extLst>
              <a:ext uri="{FF2B5EF4-FFF2-40B4-BE49-F238E27FC236}">
                <a16:creationId xmlns:a16="http://schemas.microsoft.com/office/drawing/2014/main" id="{A2F1EB5E-4A26-4710-AE0B-555E4935DFE8}"/>
              </a:ext>
            </a:extLst>
          </p:cNvPr>
          <p:cNvGraphicFramePr>
            <a:graphicFrameLocks noGrp="1"/>
          </p:cNvGraphicFramePr>
          <p:nvPr>
            <p:extLst>
              <p:ext uri="{D42A27DB-BD31-4B8C-83A1-F6EECF244321}">
                <p14:modId xmlns:p14="http://schemas.microsoft.com/office/powerpoint/2010/main" val="2305578276"/>
              </p:ext>
            </p:extLst>
          </p:nvPr>
        </p:nvGraphicFramePr>
        <p:xfrm>
          <a:off x="9194800" y="2229365"/>
          <a:ext cx="2628896" cy="2225040"/>
        </p:xfrm>
        <a:graphic>
          <a:graphicData uri="http://schemas.openxmlformats.org/drawingml/2006/table">
            <a:tbl>
              <a:tblPr firstRow="1" bandRow="1">
                <a:tableStyleId>{93296810-A885-4BE3-A3E7-6D5BEEA58F35}</a:tableStyleId>
              </a:tblPr>
              <a:tblGrid>
                <a:gridCol w="1314448">
                  <a:extLst>
                    <a:ext uri="{9D8B030D-6E8A-4147-A177-3AD203B41FA5}">
                      <a16:colId xmlns:a16="http://schemas.microsoft.com/office/drawing/2014/main" val="1316740804"/>
                    </a:ext>
                  </a:extLst>
                </a:gridCol>
                <a:gridCol w="1314448">
                  <a:extLst>
                    <a:ext uri="{9D8B030D-6E8A-4147-A177-3AD203B41FA5}">
                      <a16:colId xmlns:a16="http://schemas.microsoft.com/office/drawing/2014/main" val="2888411869"/>
                    </a:ext>
                  </a:extLst>
                </a:gridCol>
              </a:tblGrid>
              <a:tr h="370840">
                <a:tc>
                  <a:txBody>
                    <a:bodyPr/>
                    <a:lstStyle/>
                    <a:p>
                      <a:pPr algn="ctr"/>
                      <a:r>
                        <a:rPr lang="zh-TW" altLang="en-US" u="sng" dirty="0">
                          <a:solidFill>
                            <a:srgbClr val="FFFF00"/>
                          </a:solidFill>
                        </a:rPr>
                        <a:t>學號</a:t>
                      </a:r>
                    </a:p>
                  </a:txBody>
                  <a:tcPr/>
                </a:tc>
                <a:tc>
                  <a:txBody>
                    <a:bodyPr/>
                    <a:lstStyle/>
                    <a:p>
                      <a:pPr algn="ctr"/>
                      <a:r>
                        <a:rPr lang="zh-TW" altLang="en-US" u="sng" dirty="0">
                          <a:solidFill>
                            <a:srgbClr val="FFFF00"/>
                          </a:solidFill>
                        </a:rPr>
                        <a:t>學生姓名</a:t>
                      </a:r>
                    </a:p>
                  </a:txBody>
                  <a:tcPr/>
                </a:tc>
                <a:extLst>
                  <a:ext uri="{0D108BD9-81ED-4DB2-BD59-A6C34878D82A}">
                    <a16:rowId xmlns:a16="http://schemas.microsoft.com/office/drawing/2014/main" val="3211893792"/>
                  </a:ext>
                </a:extLst>
              </a:tr>
              <a:tr h="370840">
                <a:tc>
                  <a:txBody>
                    <a:bodyPr/>
                    <a:lstStyle/>
                    <a:p>
                      <a:pPr algn="ctr"/>
                      <a:r>
                        <a:rPr lang="en-US" altLang="zh-TW" dirty="0"/>
                        <a:t>11245011</a:t>
                      </a:r>
                    </a:p>
                  </a:txBody>
                  <a:tcPr/>
                </a:tc>
                <a:tc>
                  <a:txBody>
                    <a:bodyPr/>
                    <a:lstStyle/>
                    <a:p>
                      <a:pPr algn="ctr"/>
                      <a:r>
                        <a:rPr lang="zh-TW" altLang="en-US" dirty="0"/>
                        <a:t>張三</a:t>
                      </a:r>
                    </a:p>
                  </a:txBody>
                  <a:tcPr/>
                </a:tc>
                <a:extLst>
                  <a:ext uri="{0D108BD9-81ED-4DB2-BD59-A6C34878D82A}">
                    <a16:rowId xmlns:a16="http://schemas.microsoft.com/office/drawing/2014/main" val="3099611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11245123</a:t>
                      </a:r>
                    </a:p>
                  </a:txBody>
                  <a:tcPr/>
                </a:tc>
                <a:tc>
                  <a:txBody>
                    <a:bodyPr/>
                    <a:lstStyle/>
                    <a:p>
                      <a:pPr algn="ctr"/>
                      <a:r>
                        <a:rPr lang="zh-TW" altLang="en-US" dirty="0"/>
                        <a:t>李四</a:t>
                      </a:r>
                    </a:p>
                  </a:txBody>
                  <a:tcPr/>
                </a:tc>
                <a:extLst>
                  <a:ext uri="{0D108BD9-81ED-4DB2-BD59-A6C34878D82A}">
                    <a16:rowId xmlns:a16="http://schemas.microsoft.com/office/drawing/2014/main" val="415761576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11245009</a:t>
                      </a:r>
                      <a:endParaRPr lang="zh-TW" altLang="en-US" dirty="0"/>
                    </a:p>
                  </a:txBody>
                  <a:tcPr/>
                </a:tc>
                <a:tc>
                  <a:txBody>
                    <a:bodyPr/>
                    <a:lstStyle/>
                    <a:p>
                      <a:pPr algn="ctr"/>
                      <a:r>
                        <a:rPr lang="zh-TW" altLang="en-US" dirty="0"/>
                        <a:t>王五</a:t>
                      </a:r>
                    </a:p>
                  </a:txBody>
                  <a:tcPr/>
                </a:tc>
                <a:extLst>
                  <a:ext uri="{0D108BD9-81ED-4DB2-BD59-A6C34878D82A}">
                    <a16:rowId xmlns:a16="http://schemas.microsoft.com/office/drawing/2014/main" val="299118724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11245123</a:t>
                      </a:r>
                    </a:p>
                  </a:txBody>
                  <a:tcPr/>
                </a:tc>
                <a:tc>
                  <a:txBody>
                    <a:bodyPr/>
                    <a:lstStyle/>
                    <a:p>
                      <a:pPr algn="ctr"/>
                      <a:r>
                        <a:rPr lang="zh-TW" altLang="en-US" dirty="0"/>
                        <a:t>李四</a:t>
                      </a:r>
                    </a:p>
                  </a:txBody>
                  <a:tcPr/>
                </a:tc>
                <a:extLst>
                  <a:ext uri="{0D108BD9-81ED-4DB2-BD59-A6C34878D82A}">
                    <a16:rowId xmlns:a16="http://schemas.microsoft.com/office/drawing/2014/main" val="11397911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11245008</a:t>
                      </a:r>
                    </a:p>
                  </a:txBody>
                  <a:tcPr/>
                </a:tc>
                <a:tc>
                  <a:txBody>
                    <a:bodyPr/>
                    <a:lstStyle/>
                    <a:p>
                      <a:pPr algn="ctr"/>
                      <a:r>
                        <a:rPr lang="zh-TW" altLang="en-US" dirty="0"/>
                        <a:t>陳二</a:t>
                      </a:r>
                    </a:p>
                  </a:txBody>
                  <a:tcPr/>
                </a:tc>
                <a:extLst>
                  <a:ext uri="{0D108BD9-81ED-4DB2-BD59-A6C34878D82A}">
                    <a16:rowId xmlns:a16="http://schemas.microsoft.com/office/drawing/2014/main" val="4252721847"/>
                  </a:ext>
                </a:extLst>
              </a:tr>
            </a:tbl>
          </a:graphicData>
        </a:graphic>
      </p:graphicFrame>
    </p:spTree>
    <p:extLst>
      <p:ext uri="{BB962C8B-B14F-4D97-AF65-F5344CB8AC3E}">
        <p14:creationId xmlns:p14="http://schemas.microsoft.com/office/powerpoint/2010/main" val="412425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680869-2517-4577-9DB5-06F83248F9B7}"/>
              </a:ext>
            </a:extLst>
          </p:cNvPr>
          <p:cNvSpPr>
            <a:spLocks noGrp="1"/>
          </p:cNvSpPr>
          <p:nvPr>
            <p:ph type="title"/>
          </p:nvPr>
        </p:nvSpPr>
        <p:spPr/>
        <p:txBody>
          <a:bodyPr/>
          <a:lstStyle/>
          <a:p>
            <a:r>
              <a:rPr lang="zh-TW" altLang="en-US" dirty="0"/>
              <a:t>完成第二正規化</a:t>
            </a:r>
          </a:p>
        </p:txBody>
      </p:sp>
      <p:graphicFrame>
        <p:nvGraphicFramePr>
          <p:cNvPr id="6" name="表格 6">
            <a:extLst>
              <a:ext uri="{FF2B5EF4-FFF2-40B4-BE49-F238E27FC236}">
                <a16:creationId xmlns:a16="http://schemas.microsoft.com/office/drawing/2014/main" id="{A65724D6-3DAB-4DB6-9641-3C0840E62FE6}"/>
              </a:ext>
            </a:extLst>
          </p:cNvPr>
          <p:cNvGraphicFramePr>
            <a:graphicFrameLocks noGrp="1"/>
          </p:cNvGraphicFramePr>
          <p:nvPr>
            <p:ph idx="1"/>
            <p:extLst>
              <p:ext uri="{D42A27DB-BD31-4B8C-83A1-F6EECF244321}">
                <p14:modId xmlns:p14="http://schemas.microsoft.com/office/powerpoint/2010/main" val="1419593773"/>
              </p:ext>
            </p:extLst>
          </p:nvPr>
        </p:nvGraphicFramePr>
        <p:xfrm>
          <a:off x="1436414" y="2186076"/>
          <a:ext cx="4145490" cy="2225040"/>
        </p:xfrm>
        <a:graphic>
          <a:graphicData uri="http://schemas.openxmlformats.org/drawingml/2006/table">
            <a:tbl>
              <a:tblPr firstRow="1" bandRow="1">
                <a:tableStyleId>{5C22544A-7EE6-4342-B048-85BDC9FD1C3A}</a:tableStyleId>
              </a:tblPr>
              <a:tblGrid>
                <a:gridCol w="1686910">
                  <a:extLst>
                    <a:ext uri="{9D8B030D-6E8A-4147-A177-3AD203B41FA5}">
                      <a16:colId xmlns:a16="http://schemas.microsoft.com/office/drawing/2014/main" val="1359860639"/>
                    </a:ext>
                  </a:extLst>
                </a:gridCol>
                <a:gridCol w="1649074">
                  <a:extLst>
                    <a:ext uri="{9D8B030D-6E8A-4147-A177-3AD203B41FA5}">
                      <a16:colId xmlns:a16="http://schemas.microsoft.com/office/drawing/2014/main" val="904669037"/>
                    </a:ext>
                  </a:extLst>
                </a:gridCol>
                <a:gridCol w="809506">
                  <a:extLst>
                    <a:ext uri="{9D8B030D-6E8A-4147-A177-3AD203B41FA5}">
                      <a16:colId xmlns:a16="http://schemas.microsoft.com/office/drawing/2014/main" val="977763098"/>
                    </a:ext>
                  </a:extLst>
                </a:gridCol>
              </a:tblGrid>
              <a:tr h="370840">
                <a:tc>
                  <a:txBody>
                    <a:bodyPr/>
                    <a:lstStyle/>
                    <a:p>
                      <a:pPr algn="ctr"/>
                      <a:r>
                        <a:rPr lang="zh-TW" altLang="en-US" u="sng" dirty="0"/>
                        <a:t>課程編號</a:t>
                      </a:r>
                    </a:p>
                  </a:txBody>
                  <a:tcPr/>
                </a:tc>
                <a:tc>
                  <a:txBody>
                    <a:bodyPr/>
                    <a:lstStyle/>
                    <a:p>
                      <a:pPr algn="ctr"/>
                      <a:r>
                        <a:rPr lang="zh-TW" altLang="en-US" u="sng" dirty="0"/>
                        <a:t>學號</a:t>
                      </a:r>
                    </a:p>
                  </a:txBody>
                  <a:tcPr/>
                </a:tc>
                <a:tc>
                  <a:txBody>
                    <a:bodyPr/>
                    <a:lstStyle/>
                    <a:p>
                      <a:pPr algn="ctr"/>
                      <a:r>
                        <a:rPr lang="zh-TW" altLang="en-US" dirty="0"/>
                        <a:t>成績</a:t>
                      </a:r>
                    </a:p>
                  </a:txBody>
                  <a:tcPr/>
                </a:tc>
                <a:extLst>
                  <a:ext uri="{0D108BD9-81ED-4DB2-BD59-A6C34878D82A}">
                    <a16:rowId xmlns:a16="http://schemas.microsoft.com/office/drawing/2014/main" val="3723672167"/>
                  </a:ext>
                </a:extLst>
              </a:tr>
              <a:tr h="370840">
                <a:tc>
                  <a:txBody>
                    <a:bodyPr/>
                    <a:lstStyle/>
                    <a:p>
                      <a:pPr algn="ctr"/>
                      <a:r>
                        <a:rPr lang="en-US" altLang="zh-TW" dirty="0"/>
                        <a:t>CS201</a:t>
                      </a:r>
                      <a:endParaRPr lang="zh-TW" altLang="en-US" dirty="0"/>
                    </a:p>
                  </a:txBody>
                  <a:tcPr/>
                </a:tc>
                <a:tc>
                  <a:txBody>
                    <a:bodyPr/>
                    <a:lstStyle/>
                    <a:p>
                      <a:pPr algn="ctr"/>
                      <a:r>
                        <a:rPr lang="en-US" altLang="zh-TW" dirty="0"/>
                        <a:t>11245011</a:t>
                      </a:r>
                    </a:p>
                  </a:txBody>
                  <a:tcPr/>
                </a:tc>
                <a:tc>
                  <a:txBody>
                    <a:bodyPr/>
                    <a:lstStyle/>
                    <a:p>
                      <a:pPr algn="ctr"/>
                      <a:r>
                        <a:rPr lang="en-US" altLang="zh-TW" dirty="0"/>
                        <a:t>70</a:t>
                      </a:r>
                      <a:endParaRPr lang="zh-TW" altLang="en-US" dirty="0"/>
                    </a:p>
                  </a:txBody>
                  <a:tcPr/>
                </a:tc>
                <a:extLst>
                  <a:ext uri="{0D108BD9-81ED-4DB2-BD59-A6C34878D82A}">
                    <a16:rowId xmlns:a16="http://schemas.microsoft.com/office/drawing/2014/main" val="2842674365"/>
                  </a:ext>
                </a:extLst>
              </a:tr>
              <a:tr h="370840">
                <a:tc>
                  <a:txBody>
                    <a:bodyPr/>
                    <a:lstStyle/>
                    <a:p>
                      <a:pPr algn="ctr"/>
                      <a:r>
                        <a:rPr kumimoji="0" lang="en-US" altLang="zh-TW"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CS201</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11245123</a:t>
                      </a:r>
                    </a:p>
                  </a:txBody>
                  <a:tcPr/>
                </a:tc>
                <a:tc>
                  <a:txBody>
                    <a:bodyPr/>
                    <a:lstStyle/>
                    <a:p>
                      <a:pPr algn="ctr"/>
                      <a:r>
                        <a:rPr lang="en-US" altLang="zh-TW" dirty="0"/>
                        <a:t>90</a:t>
                      </a:r>
                      <a:endParaRPr lang="zh-TW" altLang="en-US" dirty="0"/>
                    </a:p>
                  </a:txBody>
                  <a:tcPr/>
                </a:tc>
                <a:extLst>
                  <a:ext uri="{0D108BD9-81ED-4DB2-BD59-A6C34878D82A}">
                    <a16:rowId xmlns:a16="http://schemas.microsoft.com/office/drawing/2014/main" val="2588362847"/>
                  </a:ext>
                </a:extLst>
              </a:tr>
              <a:tr h="370840">
                <a:tc>
                  <a:txBody>
                    <a:bodyPr/>
                    <a:lstStyle/>
                    <a:p>
                      <a:pPr algn="ct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CS201</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11245009</a:t>
                      </a:r>
                      <a:endParaRPr lang="zh-TW" altLang="en-US" dirty="0"/>
                    </a:p>
                  </a:txBody>
                  <a:tcPr/>
                </a:tc>
                <a:tc>
                  <a:txBody>
                    <a:bodyPr/>
                    <a:lstStyle/>
                    <a:p>
                      <a:pPr algn="ctr"/>
                      <a:r>
                        <a:rPr lang="en-US" altLang="zh-TW" dirty="0"/>
                        <a:t>88</a:t>
                      </a:r>
                      <a:endParaRPr lang="zh-TW" altLang="en-US" dirty="0"/>
                    </a:p>
                  </a:txBody>
                  <a:tcPr/>
                </a:tc>
                <a:extLst>
                  <a:ext uri="{0D108BD9-81ED-4DB2-BD59-A6C34878D82A}">
                    <a16:rowId xmlns:a16="http://schemas.microsoft.com/office/drawing/2014/main" val="1758840270"/>
                  </a:ext>
                </a:extLst>
              </a:tr>
              <a:tr h="370840">
                <a:tc>
                  <a:txBody>
                    <a:bodyPr/>
                    <a:lstStyle/>
                    <a:p>
                      <a:pPr algn="ctr"/>
                      <a:r>
                        <a:rPr lang="en-US" altLang="zh-TW" dirty="0"/>
                        <a:t>CS202</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11245123</a:t>
                      </a:r>
                    </a:p>
                  </a:txBody>
                  <a:tcPr/>
                </a:tc>
                <a:tc>
                  <a:txBody>
                    <a:bodyPr/>
                    <a:lstStyle/>
                    <a:p>
                      <a:pPr algn="ctr"/>
                      <a:r>
                        <a:rPr lang="en-US" altLang="zh-TW" dirty="0"/>
                        <a:t>86</a:t>
                      </a:r>
                      <a:endParaRPr lang="zh-TW" altLang="en-US" dirty="0"/>
                    </a:p>
                  </a:txBody>
                  <a:tcPr/>
                </a:tc>
                <a:extLst>
                  <a:ext uri="{0D108BD9-81ED-4DB2-BD59-A6C34878D82A}">
                    <a16:rowId xmlns:a16="http://schemas.microsoft.com/office/drawing/2014/main" val="3732066368"/>
                  </a:ext>
                </a:extLst>
              </a:tr>
              <a:tr h="370840">
                <a:tc>
                  <a:txBody>
                    <a:bodyPr/>
                    <a:lstStyle/>
                    <a:p>
                      <a:pPr algn="ctr"/>
                      <a:r>
                        <a:rPr lang="en-US" altLang="zh-TW" dirty="0"/>
                        <a:t>CS202</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11245008</a:t>
                      </a:r>
                    </a:p>
                  </a:txBody>
                  <a:tcPr/>
                </a:tc>
                <a:tc>
                  <a:txBody>
                    <a:bodyPr/>
                    <a:lstStyle/>
                    <a:p>
                      <a:pPr algn="ctr"/>
                      <a:r>
                        <a:rPr lang="en-US" altLang="zh-TW" dirty="0"/>
                        <a:t>96</a:t>
                      </a:r>
                      <a:endParaRPr lang="zh-TW" altLang="en-US" dirty="0"/>
                    </a:p>
                  </a:txBody>
                  <a:tcPr/>
                </a:tc>
                <a:extLst>
                  <a:ext uri="{0D108BD9-81ED-4DB2-BD59-A6C34878D82A}">
                    <a16:rowId xmlns:a16="http://schemas.microsoft.com/office/drawing/2014/main" val="250006977"/>
                  </a:ext>
                </a:extLst>
              </a:tr>
            </a:tbl>
          </a:graphicData>
        </a:graphic>
      </p:graphicFrame>
      <p:sp>
        <p:nvSpPr>
          <p:cNvPr id="4" name="日期版面配置區 3">
            <a:extLst>
              <a:ext uri="{FF2B5EF4-FFF2-40B4-BE49-F238E27FC236}">
                <a16:creationId xmlns:a16="http://schemas.microsoft.com/office/drawing/2014/main" id="{625E4752-E32B-4B56-987C-E1D20BCC4274}"/>
              </a:ext>
            </a:extLst>
          </p:cNvPr>
          <p:cNvSpPr>
            <a:spLocks noGrp="1"/>
          </p:cNvSpPr>
          <p:nvPr>
            <p:ph type="dt" sz="half" idx="10"/>
          </p:nvPr>
        </p:nvSpPr>
        <p:spPr/>
        <p:txBody>
          <a:bodyPr/>
          <a:lstStyle/>
          <a:p>
            <a:fld id="{0B8D8143-96EF-4E04-BA0F-DC5DF8651875}" type="datetime1">
              <a:rPr lang="zh-TW" altLang="en-US" smtClean="0"/>
              <a:t>2025/8/18</a:t>
            </a:fld>
            <a:endParaRPr lang="zh-TW" altLang="en-US"/>
          </a:p>
        </p:txBody>
      </p:sp>
      <p:sp>
        <p:nvSpPr>
          <p:cNvPr id="5" name="投影片編號版面配置區 4">
            <a:extLst>
              <a:ext uri="{FF2B5EF4-FFF2-40B4-BE49-F238E27FC236}">
                <a16:creationId xmlns:a16="http://schemas.microsoft.com/office/drawing/2014/main" id="{5B5B030A-E5A4-4617-9C35-C1B725A2AD77}"/>
              </a:ext>
            </a:extLst>
          </p:cNvPr>
          <p:cNvSpPr>
            <a:spLocks noGrp="1"/>
          </p:cNvSpPr>
          <p:nvPr>
            <p:ph type="sldNum" sz="quarter" idx="12"/>
          </p:nvPr>
        </p:nvSpPr>
        <p:spPr/>
        <p:txBody>
          <a:bodyPr/>
          <a:lstStyle/>
          <a:p>
            <a:fld id="{69503A2C-E1F3-41B1-9966-A16D8BBC17EB}" type="slidenum">
              <a:rPr lang="zh-TW" altLang="en-US" smtClean="0"/>
              <a:t>62</a:t>
            </a:fld>
            <a:endParaRPr lang="zh-TW" altLang="en-US"/>
          </a:p>
        </p:txBody>
      </p:sp>
      <p:graphicFrame>
        <p:nvGraphicFramePr>
          <p:cNvPr id="7" name="表格 7">
            <a:extLst>
              <a:ext uri="{FF2B5EF4-FFF2-40B4-BE49-F238E27FC236}">
                <a16:creationId xmlns:a16="http://schemas.microsoft.com/office/drawing/2014/main" id="{8084E1D3-26DC-4CFF-B306-816936DB5AD9}"/>
              </a:ext>
            </a:extLst>
          </p:cNvPr>
          <p:cNvGraphicFramePr>
            <a:graphicFrameLocks noGrp="1"/>
          </p:cNvGraphicFramePr>
          <p:nvPr>
            <p:extLst>
              <p:ext uri="{D42A27DB-BD31-4B8C-83A1-F6EECF244321}">
                <p14:modId xmlns:p14="http://schemas.microsoft.com/office/powerpoint/2010/main" val="3359369040"/>
              </p:ext>
            </p:extLst>
          </p:nvPr>
        </p:nvGraphicFramePr>
        <p:xfrm>
          <a:off x="6623269" y="2186076"/>
          <a:ext cx="3871310" cy="1854200"/>
        </p:xfrm>
        <a:graphic>
          <a:graphicData uri="http://schemas.openxmlformats.org/drawingml/2006/table">
            <a:tbl>
              <a:tblPr firstRow="1" bandRow="1">
                <a:tableStyleId>{93296810-A885-4BE3-A3E7-6D5BEEA58F35}</a:tableStyleId>
              </a:tblPr>
              <a:tblGrid>
                <a:gridCol w="1935655">
                  <a:extLst>
                    <a:ext uri="{9D8B030D-6E8A-4147-A177-3AD203B41FA5}">
                      <a16:colId xmlns:a16="http://schemas.microsoft.com/office/drawing/2014/main" val="752095814"/>
                    </a:ext>
                  </a:extLst>
                </a:gridCol>
                <a:gridCol w="1935655">
                  <a:extLst>
                    <a:ext uri="{9D8B030D-6E8A-4147-A177-3AD203B41FA5}">
                      <a16:colId xmlns:a16="http://schemas.microsoft.com/office/drawing/2014/main" val="21533825"/>
                    </a:ext>
                  </a:extLst>
                </a:gridCol>
              </a:tblGrid>
              <a:tr h="370840">
                <a:tc>
                  <a:txBody>
                    <a:bodyPr/>
                    <a:lstStyle/>
                    <a:p>
                      <a:pPr algn="ctr"/>
                      <a:r>
                        <a:rPr lang="zh-TW" altLang="en-US" u="sng" dirty="0"/>
                        <a:t>學號</a:t>
                      </a:r>
                    </a:p>
                  </a:txBody>
                  <a:tcPr/>
                </a:tc>
                <a:tc>
                  <a:txBody>
                    <a:bodyPr/>
                    <a:lstStyle/>
                    <a:p>
                      <a:pPr algn="ctr"/>
                      <a:r>
                        <a:rPr lang="zh-TW" altLang="en-US" dirty="0"/>
                        <a:t>學生姓名</a:t>
                      </a:r>
                    </a:p>
                  </a:txBody>
                  <a:tcPr/>
                </a:tc>
                <a:extLst>
                  <a:ext uri="{0D108BD9-81ED-4DB2-BD59-A6C34878D82A}">
                    <a16:rowId xmlns:a16="http://schemas.microsoft.com/office/drawing/2014/main" val="1486014669"/>
                  </a:ext>
                </a:extLst>
              </a:tr>
              <a:tr h="370840">
                <a:tc>
                  <a:txBody>
                    <a:bodyPr/>
                    <a:lstStyle/>
                    <a:p>
                      <a:pPr algn="ctr"/>
                      <a:r>
                        <a:rPr lang="en-US" altLang="zh-TW" dirty="0"/>
                        <a:t>11245011</a:t>
                      </a:r>
                    </a:p>
                  </a:txBody>
                  <a:tcPr/>
                </a:tc>
                <a:tc>
                  <a:txBody>
                    <a:bodyPr/>
                    <a:lstStyle/>
                    <a:p>
                      <a:pPr algn="ctr"/>
                      <a:r>
                        <a:rPr lang="zh-TW" altLang="en-US" dirty="0"/>
                        <a:t>張三</a:t>
                      </a:r>
                    </a:p>
                  </a:txBody>
                  <a:tcPr/>
                </a:tc>
                <a:extLst>
                  <a:ext uri="{0D108BD9-81ED-4DB2-BD59-A6C34878D82A}">
                    <a16:rowId xmlns:a16="http://schemas.microsoft.com/office/drawing/2014/main" val="1019125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11245123</a:t>
                      </a:r>
                    </a:p>
                  </a:txBody>
                  <a:tcPr/>
                </a:tc>
                <a:tc>
                  <a:txBody>
                    <a:bodyPr/>
                    <a:lstStyle/>
                    <a:p>
                      <a:pPr algn="ctr"/>
                      <a:r>
                        <a:rPr lang="zh-TW" altLang="en-US" dirty="0"/>
                        <a:t>李四</a:t>
                      </a:r>
                    </a:p>
                  </a:txBody>
                  <a:tcPr/>
                </a:tc>
                <a:extLst>
                  <a:ext uri="{0D108BD9-81ED-4DB2-BD59-A6C34878D82A}">
                    <a16:rowId xmlns:a16="http://schemas.microsoft.com/office/drawing/2014/main" val="8692738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11245009</a:t>
                      </a:r>
                      <a:endParaRPr lang="zh-TW" altLang="en-US" dirty="0"/>
                    </a:p>
                  </a:txBody>
                  <a:tcPr/>
                </a:tc>
                <a:tc>
                  <a:txBody>
                    <a:bodyPr/>
                    <a:lstStyle/>
                    <a:p>
                      <a:pPr algn="ctr"/>
                      <a:r>
                        <a:rPr lang="zh-TW" altLang="en-US" dirty="0"/>
                        <a:t>王五</a:t>
                      </a:r>
                    </a:p>
                  </a:txBody>
                  <a:tcPr/>
                </a:tc>
                <a:extLst>
                  <a:ext uri="{0D108BD9-81ED-4DB2-BD59-A6C34878D82A}">
                    <a16:rowId xmlns:a16="http://schemas.microsoft.com/office/drawing/2014/main" val="1761276363"/>
                  </a:ext>
                </a:extLst>
              </a:tr>
              <a:tr h="370840">
                <a:tc>
                  <a:txBody>
                    <a:bodyPr/>
                    <a:lstStyle/>
                    <a:p>
                      <a:pPr algn="ctr"/>
                      <a:r>
                        <a:rPr lang="en-US" altLang="zh-TW" dirty="0"/>
                        <a:t>11245008</a:t>
                      </a:r>
                      <a:endParaRPr lang="zh-TW" altLang="en-US" dirty="0"/>
                    </a:p>
                  </a:txBody>
                  <a:tcPr/>
                </a:tc>
                <a:tc>
                  <a:txBody>
                    <a:bodyPr/>
                    <a:lstStyle/>
                    <a:p>
                      <a:pPr algn="ctr"/>
                      <a:r>
                        <a:rPr lang="zh-TW" altLang="en-US" dirty="0"/>
                        <a:t>陳二</a:t>
                      </a:r>
                    </a:p>
                  </a:txBody>
                  <a:tcPr/>
                </a:tc>
                <a:extLst>
                  <a:ext uri="{0D108BD9-81ED-4DB2-BD59-A6C34878D82A}">
                    <a16:rowId xmlns:a16="http://schemas.microsoft.com/office/drawing/2014/main" val="3692582166"/>
                  </a:ext>
                </a:extLst>
              </a:tr>
            </a:tbl>
          </a:graphicData>
        </a:graphic>
      </p:graphicFrame>
      <p:sp>
        <p:nvSpPr>
          <p:cNvPr id="8" name="文字方塊 7">
            <a:extLst>
              <a:ext uri="{FF2B5EF4-FFF2-40B4-BE49-F238E27FC236}">
                <a16:creationId xmlns:a16="http://schemas.microsoft.com/office/drawing/2014/main" id="{3BD6E4BB-E9A4-4713-A5A5-258E1CE8C3DB}"/>
              </a:ext>
            </a:extLst>
          </p:cNvPr>
          <p:cNvSpPr txBox="1"/>
          <p:nvPr/>
        </p:nvSpPr>
        <p:spPr>
          <a:xfrm>
            <a:off x="1436414" y="1754174"/>
            <a:ext cx="1338828" cy="369332"/>
          </a:xfrm>
          <a:prstGeom prst="rect">
            <a:avLst/>
          </a:prstGeom>
          <a:noFill/>
        </p:spPr>
        <p:txBody>
          <a:bodyPr wrap="none" rtlCol="0">
            <a:spAutoFit/>
          </a:bodyPr>
          <a:lstStyle/>
          <a:p>
            <a:r>
              <a:rPr lang="zh-TW" altLang="en-US" b="1" dirty="0">
                <a:solidFill>
                  <a:srgbClr val="C00000"/>
                </a:solidFill>
              </a:rPr>
              <a:t>成績資料表</a:t>
            </a:r>
          </a:p>
        </p:txBody>
      </p:sp>
      <p:sp>
        <p:nvSpPr>
          <p:cNvPr id="9" name="文字方塊 8">
            <a:extLst>
              <a:ext uri="{FF2B5EF4-FFF2-40B4-BE49-F238E27FC236}">
                <a16:creationId xmlns:a16="http://schemas.microsoft.com/office/drawing/2014/main" id="{ECC2A1AF-3A1E-49DE-8A94-BBB589F1CD23}"/>
              </a:ext>
            </a:extLst>
          </p:cNvPr>
          <p:cNvSpPr txBox="1"/>
          <p:nvPr/>
        </p:nvSpPr>
        <p:spPr>
          <a:xfrm>
            <a:off x="6623269" y="1754174"/>
            <a:ext cx="1338828" cy="369332"/>
          </a:xfrm>
          <a:prstGeom prst="rect">
            <a:avLst/>
          </a:prstGeom>
          <a:noFill/>
        </p:spPr>
        <p:txBody>
          <a:bodyPr wrap="none" rtlCol="0">
            <a:spAutoFit/>
          </a:bodyPr>
          <a:lstStyle/>
          <a:p>
            <a:r>
              <a:rPr lang="zh-TW" altLang="en-US" b="1" dirty="0">
                <a:solidFill>
                  <a:srgbClr val="C00000"/>
                </a:solidFill>
              </a:rPr>
              <a:t>學生資料表</a:t>
            </a:r>
          </a:p>
        </p:txBody>
      </p:sp>
      <p:graphicFrame>
        <p:nvGraphicFramePr>
          <p:cNvPr id="10" name="表格 10">
            <a:extLst>
              <a:ext uri="{FF2B5EF4-FFF2-40B4-BE49-F238E27FC236}">
                <a16:creationId xmlns:a16="http://schemas.microsoft.com/office/drawing/2014/main" id="{AB4B5749-FAAE-48BC-8DF9-6CA93DDD3A4A}"/>
              </a:ext>
            </a:extLst>
          </p:cNvPr>
          <p:cNvGraphicFramePr>
            <a:graphicFrameLocks noGrp="1"/>
          </p:cNvGraphicFramePr>
          <p:nvPr>
            <p:extLst>
              <p:ext uri="{D42A27DB-BD31-4B8C-83A1-F6EECF244321}">
                <p14:modId xmlns:p14="http://schemas.microsoft.com/office/powerpoint/2010/main" val="2557136192"/>
              </p:ext>
            </p:extLst>
          </p:nvPr>
        </p:nvGraphicFramePr>
        <p:xfrm>
          <a:off x="3087412" y="5015137"/>
          <a:ext cx="6691588" cy="1112520"/>
        </p:xfrm>
        <a:graphic>
          <a:graphicData uri="http://schemas.openxmlformats.org/drawingml/2006/table">
            <a:tbl>
              <a:tblPr firstRow="1" bandRow="1">
                <a:tableStyleId>{21E4AEA4-8DFA-4A89-87EB-49C32662AFE0}</a:tableStyleId>
              </a:tblPr>
              <a:tblGrid>
                <a:gridCol w="1672897">
                  <a:extLst>
                    <a:ext uri="{9D8B030D-6E8A-4147-A177-3AD203B41FA5}">
                      <a16:colId xmlns:a16="http://schemas.microsoft.com/office/drawing/2014/main" val="2210515997"/>
                    </a:ext>
                  </a:extLst>
                </a:gridCol>
                <a:gridCol w="1672897">
                  <a:extLst>
                    <a:ext uri="{9D8B030D-6E8A-4147-A177-3AD203B41FA5}">
                      <a16:colId xmlns:a16="http://schemas.microsoft.com/office/drawing/2014/main" val="3827239042"/>
                    </a:ext>
                  </a:extLst>
                </a:gridCol>
                <a:gridCol w="1672897">
                  <a:extLst>
                    <a:ext uri="{9D8B030D-6E8A-4147-A177-3AD203B41FA5}">
                      <a16:colId xmlns:a16="http://schemas.microsoft.com/office/drawing/2014/main" val="556635160"/>
                    </a:ext>
                  </a:extLst>
                </a:gridCol>
                <a:gridCol w="1672897">
                  <a:extLst>
                    <a:ext uri="{9D8B030D-6E8A-4147-A177-3AD203B41FA5}">
                      <a16:colId xmlns:a16="http://schemas.microsoft.com/office/drawing/2014/main" val="1249067490"/>
                    </a:ext>
                  </a:extLst>
                </a:gridCol>
              </a:tblGrid>
              <a:tr h="370840">
                <a:tc>
                  <a:txBody>
                    <a:bodyPr/>
                    <a:lstStyle/>
                    <a:p>
                      <a:pPr algn="ctr"/>
                      <a:r>
                        <a:rPr lang="zh-TW" altLang="en-US" u="sng" dirty="0"/>
                        <a:t>課程編號</a:t>
                      </a:r>
                    </a:p>
                  </a:txBody>
                  <a:tcPr/>
                </a:tc>
                <a:tc>
                  <a:txBody>
                    <a:bodyPr/>
                    <a:lstStyle/>
                    <a:p>
                      <a:pPr algn="ctr"/>
                      <a:r>
                        <a:rPr lang="zh-TW" altLang="en-US" dirty="0"/>
                        <a:t>課程名稱</a:t>
                      </a:r>
                    </a:p>
                  </a:txBody>
                  <a:tcPr/>
                </a:tc>
                <a:tc>
                  <a:txBody>
                    <a:bodyPr/>
                    <a:lstStyle/>
                    <a:p>
                      <a:pPr algn="ctr"/>
                      <a:r>
                        <a:rPr lang="zh-TW" altLang="en-US" dirty="0"/>
                        <a:t>教師編號</a:t>
                      </a:r>
                    </a:p>
                  </a:txBody>
                  <a:tcPr/>
                </a:tc>
                <a:tc>
                  <a:txBody>
                    <a:bodyPr/>
                    <a:lstStyle/>
                    <a:p>
                      <a:pPr algn="ctr"/>
                      <a:r>
                        <a:rPr lang="zh-TW" altLang="en-US" dirty="0"/>
                        <a:t>教師姓名</a:t>
                      </a:r>
                    </a:p>
                  </a:txBody>
                  <a:tcPr/>
                </a:tc>
                <a:extLst>
                  <a:ext uri="{0D108BD9-81ED-4DB2-BD59-A6C34878D82A}">
                    <a16:rowId xmlns:a16="http://schemas.microsoft.com/office/drawing/2014/main" val="2926518313"/>
                  </a:ext>
                </a:extLst>
              </a:tr>
              <a:tr h="370840">
                <a:tc>
                  <a:txBody>
                    <a:bodyPr/>
                    <a:lstStyle/>
                    <a:p>
                      <a:pPr algn="ctr"/>
                      <a:r>
                        <a:rPr lang="en-US" altLang="zh-TW" dirty="0"/>
                        <a:t>CS201</a:t>
                      </a:r>
                      <a:endParaRPr lang="zh-TW" altLang="en-US" dirty="0"/>
                    </a:p>
                  </a:txBody>
                  <a:tcPr/>
                </a:tc>
                <a:tc>
                  <a:txBody>
                    <a:bodyPr/>
                    <a:lstStyle/>
                    <a:p>
                      <a:pPr algn="ctr"/>
                      <a:r>
                        <a:rPr lang="zh-TW" altLang="en-US" dirty="0"/>
                        <a:t>資料庫系統</a:t>
                      </a:r>
                    </a:p>
                  </a:txBody>
                  <a:tcPr/>
                </a:tc>
                <a:tc>
                  <a:txBody>
                    <a:bodyPr/>
                    <a:lstStyle/>
                    <a:p>
                      <a:pPr algn="ctr"/>
                      <a:r>
                        <a:rPr lang="en-US" altLang="zh-TW" dirty="0"/>
                        <a:t>1090711</a:t>
                      </a:r>
                      <a:endParaRPr lang="zh-TW" altLang="en-US" dirty="0"/>
                    </a:p>
                  </a:txBody>
                  <a:tcPr/>
                </a:tc>
                <a:tc>
                  <a:txBody>
                    <a:bodyPr/>
                    <a:lstStyle/>
                    <a:p>
                      <a:pPr algn="ctr"/>
                      <a:r>
                        <a:rPr lang="zh-TW" altLang="en-US" dirty="0"/>
                        <a:t>王大明</a:t>
                      </a:r>
                    </a:p>
                  </a:txBody>
                  <a:tcPr/>
                </a:tc>
                <a:extLst>
                  <a:ext uri="{0D108BD9-81ED-4DB2-BD59-A6C34878D82A}">
                    <a16:rowId xmlns:a16="http://schemas.microsoft.com/office/drawing/2014/main" val="1917053958"/>
                  </a:ext>
                </a:extLst>
              </a:tr>
              <a:tr h="370840">
                <a:tc>
                  <a:txBody>
                    <a:bodyPr/>
                    <a:lstStyle/>
                    <a:p>
                      <a:pPr algn="ctr"/>
                      <a:r>
                        <a:rPr lang="en-US" altLang="zh-TW" dirty="0"/>
                        <a:t>CS202</a:t>
                      </a:r>
                      <a:endParaRPr lang="zh-TW" altLang="en-US" dirty="0"/>
                    </a:p>
                  </a:txBody>
                  <a:tcPr/>
                </a:tc>
                <a:tc>
                  <a:txBody>
                    <a:bodyPr/>
                    <a:lstStyle/>
                    <a:p>
                      <a:pPr algn="ctr"/>
                      <a:r>
                        <a:rPr lang="zh-TW" altLang="en-US" dirty="0"/>
                        <a:t>資料結構</a:t>
                      </a:r>
                    </a:p>
                  </a:txBody>
                  <a:tcPr/>
                </a:tc>
                <a:tc>
                  <a:txBody>
                    <a:bodyPr/>
                    <a:lstStyle/>
                    <a:p>
                      <a:pPr algn="ctr"/>
                      <a:r>
                        <a:rPr lang="en-US" altLang="zh-TW" dirty="0"/>
                        <a:t>1120201</a:t>
                      </a:r>
                      <a:endParaRPr lang="zh-TW" altLang="en-US" dirty="0"/>
                    </a:p>
                  </a:txBody>
                  <a:tcPr/>
                </a:tc>
                <a:tc>
                  <a:txBody>
                    <a:bodyPr/>
                    <a:lstStyle/>
                    <a:p>
                      <a:pPr algn="ctr"/>
                      <a:r>
                        <a:rPr lang="zh-TW" altLang="en-US" dirty="0"/>
                        <a:t>張曉元</a:t>
                      </a:r>
                    </a:p>
                  </a:txBody>
                  <a:tcPr/>
                </a:tc>
                <a:extLst>
                  <a:ext uri="{0D108BD9-81ED-4DB2-BD59-A6C34878D82A}">
                    <a16:rowId xmlns:a16="http://schemas.microsoft.com/office/drawing/2014/main" val="3893202873"/>
                  </a:ext>
                </a:extLst>
              </a:tr>
            </a:tbl>
          </a:graphicData>
        </a:graphic>
      </p:graphicFrame>
      <p:sp>
        <p:nvSpPr>
          <p:cNvPr id="11" name="文字方塊 10">
            <a:extLst>
              <a:ext uri="{FF2B5EF4-FFF2-40B4-BE49-F238E27FC236}">
                <a16:creationId xmlns:a16="http://schemas.microsoft.com/office/drawing/2014/main" id="{8CCDA2AB-DDE2-435E-A9CA-57432BC52478}"/>
              </a:ext>
            </a:extLst>
          </p:cNvPr>
          <p:cNvSpPr txBox="1"/>
          <p:nvPr/>
        </p:nvSpPr>
        <p:spPr>
          <a:xfrm>
            <a:off x="3087412" y="4645805"/>
            <a:ext cx="1338828" cy="369332"/>
          </a:xfrm>
          <a:prstGeom prst="rect">
            <a:avLst/>
          </a:prstGeom>
          <a:noFill/>
        </p:spPr>
        <p:txBody>
          <a:bodyPr wrap="none" rtlCol="0">
            <a:spAutoFit/>
          </a:bodyPr>
          <a:lstStyle/>
          <a:p>
            <a:r>
              <a:rPr lang="zh-TW" altLang="en-US" b="1" dirty="0">
                <a:solidFill>
                  <a:srgbClr val="C00000"/>
                </a:solidFill>
              </a:rPr>
              <a:t>課程資料表</a:t>
            </a:r>
          </a:p>
        </p:txBody>
      </p:sp>
      <p:sp>
        <p:nvSpPr>
          <p:cNvPr id="12" name="文字方塊 11">
            <a:extLst>
              <a:ext uri="{FF2B5EF4-FFF2-40B4-BE49-F238E27FC236}">
                <a16:creationId xmlns:a16="http://schemas.microsoft.com/office/drawing/2014/main" id="{E46AC478-899C-4456-AE50-9E35077A21DF}"/>
              </a:ext>
            </a:extLst>
          </p:cNvPr>
          <p:cNvSpPr txBox="1"/>
          <p:nvPr/>
        </p:nvSpPr>
        <p:spPr>
          <a:xfrm>
            <a:off x="4296192" y="6352143"/>
            <a:ext cx="2723823" cy="369332"/>
          </a:xfrm>
          <a:prstGeom prst="rect">
            <a:avLst/>
          </a:prstGeom>
          <a:noFill/>
        </p:spPr>
        <p:txBody>
          <a:bodyPr wrap="none" rtlCol="0">
            <a:spAutoFit/>
          </a:bodyPr>
          <a:lstStyle/>
          <a:p>
            <a:r>
              <a:rPr lang="zh-TW" altLang="en-US" dirty="0"/>
              <a:t>非鍵屬性具遞移函數相依</a:t>
            </a:r>
          </a:p>
        </p:txBody>
      </p:sp>
      <p:sp>
        <p:nvSpPr>
          <p:cNvPr id="13" name="文字方塊 12">
            <a:extLst>
              <a:ext uri="{FF2B5EF4-FFF2-40B4-BE49-F238E27FC236}">
                <a16:creationId xmlns:a16="http://schemas.microsoft.com/office/drawing/2014/main" id="{3D2BEE11-44C1-4BA4-BC58-359BAA27933D}"/>
              </a:ext>
            </a:extLst>
          </p:cNvPr>
          <p:cNvSpPr txBox="1"/>
          <p:nvPr/>
        </p:nvSpPr>
        <p:spPr>
          <a:xfrm>
            <a:off x="5829646" y="439502"/>
            <a:ext cx="4673780" cy="923330"/>
          </a:xfrm>
          <a:prstGeom prst="rect">
            <a:avLst/>
          </a:prstGeom>
          <a:noFill/>
        </p:spPr>
        <p:txBody>
          <a:bodyPr wrap="none" rtlCol="0">
            <a:spAutoFit/>
          </a:bodyPr>
          <a:lstStyle/>
          <a:p>
            <a:r>
              <a:rPr lang="en-US" altLang="zh-TW" dirty="0">
                <a:sym typeface="Wingdings" panose="05000000000000000000" pitchFamily="2" charset="2"/>
              </a:rPr>
              <a:t>R2(</a:t>
            </a:r>
            <a:r>
              <a:rPr lang="en-US" altLang="zh-TW" u="sng" dirty="0" err="1">
                <a:sym typeface="Wingdings" panose="05000000000000000000" pitchFamily="2" charset="2"/>
              </a:rPr>
              <a:t>sID</a:t>
            </a:r>
            <a:r>
              <a:rPr lang="en-US" altLang="zh-TW" dirty="0">
                <a:sym typeface="Wingdings" panose="05000000000000000000" pitchFamily="2" charset="2"/>
              </a:rPr>
              <a:t>, </a:t>
            </a:r>
            <a:r>
              <a:rPr lang="en-US" altLang="zh-TW" u="sng" dirty="0" err="1">
                <a:sym typeface="Wingdings" panose="05000000000000000000" pitchFamily="2" charset="2"/>
              </a:rPr>
              <a:t>studentName</a:t>
            </a:r>
            <a:r>
              <a:rPr lang="en-US" altLang="zh-TW" dirty="0">
                <a:sym typeface="Wingdings" panose="05000000000000000000" pitchFamily="2" charset="2"/>
              </a:rPr>
              <a:t>)</a:t>
            </a:r>
            <a:endParaRPr lang="en-US" altLang="zh-TW" dirty="0"/>
          </a:p>
          <a:p>
            <a:r>
              <a:rPr lang="en-US" altLang="zh-TW" dirty="0"/>
              <a:t>R11(</a:t>
            </a:r>
            <a:r>
              <a:rPr lang="en-US" altLang="zh-TW" dirty="0" err="1"/>
              <a:t>cID</a:t>
            </a:r>
            <a:r>
              <a:rPr lang="en-US" altLang="zh-TW" dirty="0"/>
              <a:t>, </a:t>
            </a:r>
            <a:r>
              <a:rPr lang="en-US" altLang="zh-TW" dirty="0" err="1"/>
              <a:t>sID</a:t>
            </a:r>
            <a:r>
              <a:rPr lang="en-US" altLang="zh-TW" dirty="0"/>
              <a:t>,  score)</a:t>
            </a:r>
          </a:p>
          <a:p>
            <a:r>
              <a:rPr lang="en-US" altLang="zh-TW" dirty="0"/>
              <a:t>R12(</a:t>
            </a:r>
            <a:r>
              <a:rPr lang="en-US" altLang="zh-TW" dirty="0" err="1"/>
              <a:t>cID</a:t>
            </a:r>
            <a:r>
              <a:rPr lang="en-US" altLang="zh-TW" dirty="0"/>
              <a:t>, </a:t>
            </a:r>
            <a:r>
              <a:rPr lang="en-US" altLang="zh-TW" dirty="0" err="1"/>
              <a:t>courseName</a:t>
            </a:r>
            <a:r>
              <a:rPr lang="en-US" altLang="zh-TW" dirty="0"/>
              <a:t>, </a:t>
            </a:r>
            <a:r>
              <a:rPr lang="en-US" altLang="zh-TW" dirty="0" err="1"/>
              <a:t>teacherID</a:t>
            </a:r>
            <a:r>
              <a:rPr lang="en-US" altLang="zh-TW" dirty="0"/>
              <a:t>, </a:t>
            </a:r>
            <a:r>
              <a:rPr lang="en-US" altLang="zh-TW" dirty="0" err="1"/>
              <a:t>teacherName</a:t>
            </a:r>
            <a:r>
              <a:rPr lang="en-US" altLang="zh-TW" dirty="0"/>
              <a:t>)</a:t>
            </a:r>
            <a:endParaRPr lang="zh-TW" altLang="en-US" dirty="0"/>
          </a:p>
        </p:txBody>
      </p:sp>
    </p:spTree>
    <p:extLst>
      <p:ext uri="{BB962C8B-B14F-4D97-AF65-F5344CB8AC3E}">
        <p14:creationId xmlns:p14="http://schemas.microsoft.com/office/powerpoint/2010/main" val="2928072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60C74-33A5-4A6B-9AC2-2870FA051A30}"/>
              </a:ext>
            </a:extLst>
          </p:cNvPr>
          <p:cNvSpPr>
            <a:spLocks noGrp="1"/>
          </p:cNvSpPr>
          <p:nvPr>
            <p:ph type="title"/>
          </p:nvPr>
        </p:nvSpPr>
        <p:spPr/>
        <p:txBody>
          <a:bodyPr/>
          <a:lstStyle/>
          <a:p>
            <a:r>
              <a:rPr lang="zh-TW" altLang="en-US" dirty="0"/>
              <a:t>完成第三正規化</a:t>
            </a:r>
          </a:p>
        </p:txBody>
      </p:sp>
      <p:graphicFrame>
        <p:nvGraphicFramePr>
          <p:cNvPr id="6" name="表格 6">
            <a:extLst>
              <a:ext uri="{FF2B5EF4-FFF2-40B4-BE49-F238E27FC236}">
                <a16:creationId xmlns:a16="http://schemas.microsoft.com/office/drawing/2014/main" id="{A72C04B1-69D5-47DF-BD11-F2540F7EF339}"/>
              </a:ext>
            </a:extLst>
          </p:cNvPr>
          <p:cNvGraphicFramePr>
            <a:graphicFrameLocks noGrp="1"/>
          </p:cNvGraphicFramePr>
          <p:nvPr>
            <p:ph idx="1"/>
            <p:extLst>
              <p:ext uri="{D42A27DB-BD31-4B8C-83A1-F6EECF244321}">
                <p14:modId xmlns:p14="http://schemas.microsoft.com/office/powerpoint/2010/main" val="825754992"/>
              </p:ext>
            </p:extLst>
          </p:nvPr>
        </p:nvGraphicFramePr>
        <p:xfrm>
          <a:off x="2342494" y="2558897"/>
          <a:ext cx="7507011" cy="1112520"/>
        </p:xfrm>
        <a:graphic>
          <a:graphicData uri="http://schemas.openxmlformats.org/drawingml/2006/table">
            <a:tbl>
              <a:tblPr firstRow="1" bandRow="1">
                <a:tableStyleId>{5C22544A-7EE6-4342-B048-85BDC9FD1C3A}</a:tableStyleId>
              </a:tblPr>
              <a:tblGrid>
                <a:gridCol w="2502337">
                  <a:extLst>
                    <a:ext uri="{9D8B030D-6E8A-4147-A177-3AD203B41FA5}">
                      <a16:colId xmlns:a16="http://schemas.microsoft.com/office/drawing/2014/main" val="391811554"/>
                    </a:ext>
                  </a:extLst>
                </a:gridCol>
                <a:gridCol w="2502337">
                  <a:extLst>
                    <a:ext uri="{9D8B030D-6E8A-4147-A177-3AD203B41FA5}">
                      <a16:colId xmlns:a16="http://schemas.microsoft.com/office/drawing/2014/main" val="3930069053"/>
                    </a:ext>
                  </a:extLst>
                </a:gridCol>
                <a:gridCol w="2502337">
                  <a:extLst>
                    <a:ext uri="{9D8B030D-6E8A-4147-A177-3AD203B41FA5}">
                      <a16:colId xmlns:a16="http://schemas.microsoft.com/office/drawing/2014/main" val="3908636263"/>
                    </a:ext>
                  </a:extLst>
                </a:gridCol>
              </a:tblGrid>
              <a:tr h="370840">
                <a:tc>
                  <a:txBody>
                    <a:bodyPr/>
                    <a:lstStyle/>
                    <a:p>
                      <a:pPr algn="ctr"/>
                      <a:r>
                        <a:rPr lang="zh-TW" altLang="en-US" dirty="0"/>
                        <a:t>課程編號</a:t>
                      </a:r>
                    </a:p>
                  </a:txBody>
                  <a:tcPr/>
                </a:tc>
                <a:tc>
                  <a:txBody>
                    <a:bodyPr/>
                    <a:lstStyle/>
                    <a:p>
                      <a:pPr algn="ctr"/>
                      <a:r>
                        <a:rPr lang="zh-TW" altLang="en-US" dirty="0"/>
                        <a:t>課程名稱</a:t>
                      </a:r>
                    </a:p>
                  </a:txBody>
                  <a:tcPr/>
                </a:tc>
                <a:tc>
                  <a:txBody>
                    <a:bodyPr/>
                    <a:lstStyle/>
                    <a:p>
                      <a:pPr algn="ctr"/>
                      <a:r>
                        <a:rPr lang="zh-TW" altLang="en-US" dirty="0"/>
                        <a:t>教師編號</a:t>
                      </a:r>
                    </a:p>
                  </a:txBody>
                  <a:tcPr/>
                </a:tc>
                <a:extLst>
                  <a:ext uri="{0D108BD9-81ED-4DB2-BD59-A6C34878D82A}">
                    <a16:rowId xmlns:a16="http://schemas.microsoft.com/office/drawing/2014/main" val="1408319566"/>
                  </a:ext>
                </a:extLst>
              </a:tr>
              <a:tr h="370840">
                <a:tc>
                  <a:txBody>
                    <a:bodyPr/>
                    <a:lstStyle/>
                    <a:p>
                      <a:pPr algn="ctr"/>
                      <a:r>
                        <a:rPr lang="en-US" altLang="zh-TW" dirty="0"/>
                        <a:t>CS201</a:t>
                      </a:r>
                      <a:endParaRPr lang="zh-TW" altLang="en-US" dirty="0"/>
                    </a:p>
                  </a:txBody>
                  <a:tcPr/>
                </a:tc>
                <a:tc>
                  <a:txBody>
                    <a:bodyPr/>
                    <a:lstStyle/>
                    <a:p>
                      <a:pPr algn="ctr"/>
                      <a:r>
                        <a:rPr lang="zh-TW" altLang="en-US" dirty="0"/>
                        <a:t>資料庫系統</a:t>
                      </a:r>
                    </a:p>
                  </a:txBody>
                  <a:tcPr/>
                </a:tc>
                <a:tc>
                  <a:txBody>
                    <a:bodyPr/>
                    <a:lstStyle/>
                    <a:p>
                      <a:pPr algn="ctr"/>
                      <a:r>
                        <a:rPr lang="en-US" altLang="zh-TW" dirty="0"/>
                        <a:t>1090711</a:t>
                      </a:r>
                      <a:endParaRPr lang="zh-TW" altLang="en-US" dirty="0"/>
                    </a:p>
                  </a:txBody>
                  <a:tcPr/>
                </a:tc>
                <a:extLst>
                  <a:ext uri="{0D108BD9-81ED-4DB2-BD59-A6C34878D82A}">
                    <a16:rowId xmlns:a16="http://schemas.microsoft.com/office/drawing/2014/main" val="722517886"/>
                  </a:ext>
                </a:extLst>
              </a:tr>
              <a:tr h="370840">
                <a:tc>
                  <a:txBody>
                    <a:bodyPr/>
                    <a:lstStyle/>
                    <a:p>
                      <a:pPr algn="ctr"/>
                      <a:r>
                        <a:rPr lang="en-US" altLang="zh-TW" dirty="0"/>
                        <a:t>CS202</a:t>
                      </a:r>
                      <a:endParaRPr lang="zh-TW" altLang="en-US" dirty="0"/>
                    </a:p>
                  </a:txBody>
                  <a:tcPr/>
                </a:tc>
                <a:tc>
                  <a:txBody>
                    <a:bodyPr/>
                    <a:lstStyle/>
                    <a:p>
                      <a:pPr algn="ctr"/>
                      <a:r>
                        <a:rPr lang="zh-TW" altLang="en-US" dirty="0"/>
                        <a:t>資料結構</a:t>
                      </a:r>
                    </a:p>
                  </a:txBody>
                  <a:tcPr/>
                </a:tc>
                <a:tc>
                  <a:txBody>
                    <a:bodyPr/>
                    <a:lstStyle/>
                    <a:p>
                      <a:pPr algn="ctr"/>
                      <a:r>
                        <a:rPr lang="en-US" altLang="zh-TW" dirty="0"/>
                        <a:t>1120201</a:t>
                      </a:r>
                      <a:endParaRPr lang="zh-TW" altLang="en-US" dirty="0"/>
                    </a:p>
                  </a:txBody>
                  <a:tcPr/>
                </a:tc>
                <a:extLst>
                  <a:ext uri="{0D108BD9-81ED-4DB2-BD59-A6C34878D82A}">
                    <a16:rowId xmlns:a16="http://schemas.microsoft.com/office/drawing/2014/main" val="2785858982"/>
                  </a:ext>
                </a:extLst>
              </a:tr>
            </a:tbl>
          </a:graphicData>
        </a:graphic>
      </p:graphicFrame>
      <p:sp>
        <p:nvSpPr>
          <p:cNvPr id="4" name="日期版面配置區 3">
            <a:extLst>
              <a:ext uri="{FF2B5EF4-FFF2-40B4-BE49-F238E27FC236}">
                <a16:creationId xmlns:a16="http://schemas.microsoft.com/office/drawing/2014/main" id="{A6ADB6F6-D1AE-418B-A7F6-4689E2C82DEE}"/>
              </a:ext>
            </a:extLst>
          </p:cNvPr>
          <p:cNvSpPr>
            <a:spLocks noGrp="1"/>
          </p:cNvSpPr>
          <p:nvPr>
            <p:ph type="dt" sz="half" idx="10"/>
          </p:nvPr>
        </p:nvSpPr>
        <p:spPr/>
        <p:txBody>
          <a:bodyPr/>
          <a:lstStyle/>
          <a:p>
            <a:fld id="{0B8D8143-96EF-4E04-BA0F-DC5DF8651875}" type="datetime1">
              <a:rPr lang="zh-TW" altLang="en-US" smtClean="0"/>
              <a:t>2025/8/18</a:t>
            </a:fld>
            <a:endParaRPr lang="zh-TW" altLang="en-US"/>
          </a:p>
        </p:txBody>
      </p:sp>
      <p:sp>
        <p:nvSpPr>
          <p:cNvPr id="5" name="投影片編號版面配置區 4">
            <a:extLst>
              <a:ext uri="{FF2B5EF4-FFF2-40B4-BE49-F238E27FC236}">
                <a16:creationId xmlns:a16="http://schemas.microsoft.com/office/drawing/2014/main" id="{CE3F93DF-A8ED-43E5-8BDD-FBCC93A6382E}"/>
              </a:ext>
            </a:extLst>
          </p:cNvPr>
          <p:cNvSpPr>
            <a:spLocks noGrp="1"/>
          </p:cNvSpPr>
          <p:nvPr>
            <p:ph type="sldNum" sz="quarter" idx="12"/>
          </p:nvPr>
        </p:nvSpPr>
        <p:spPr/>
        <p:txBody>
          <a:bodyPr/>
          <a:lstStyle/>
          <a:p>
            <a:fld id="{69503A2C-E1F3-41B1-9966-A16D8BBC17EB}" type="slidenum">
              <a:rPr lang="zh-TW" altLang="en-US" smtClean="0"/>
              <a:t>63</a:t>
            </a:fld>
            <a:endParaRPr lang="zh-TW" altLang="en-US"/>
          </a:p>
        </p:txBody>
      </p:sp>
      <p:sp>
        <p:nvSpPr>
          <p:cNvPr id="8" name="文字方塊 7">
            <a:extLst>
              <a:ext uri="{FF2B5EF4-FFF2-40B4-BE49-F238E27FC236}">
                <a16:creationId xmlns:a16="http://schemas.microsoft.com/office/drawing/2014/main" id="{CDE9CA22-FA8B-4486-A4C4-B4B65640BF43}"/>
              </a:ext>
            </a:extLst>
          </p:cNvPr>
          <p:cNvSpPr txBox="1"/>
          <p:nvPr/>
        </p:nvSpPr>
        <p:spPr>
          <a:xfrm>
            <a:off x="2342494" y="2189565"/>
            <a:ext cx="6109138" cy="369332"/>
          </a:xfrm>
          <a:prstGeom prst="rect">
            <a:avLst/>
          </a:prstGeom>
          <a:noFill/>
        </p:spPr>
        <p:txBody>
          <a:bodyPr wrap="square">
            <a:spAutoFit/>
          </a:bodyPr>
          <a:lstStyle/>
          <a:p>
            <a:r>
              <a:rPr lang="zh-TW" altLang="en-US" b="1" dirty="0">
                <a:solidFill>
                  <a:srgbClr val="C00000"/>
                </a:solidFill>
              </a:rPr>
              <a:t>課程資料表</a:t>
            </a:r>
          </a:p>
        </p:txBody>
      </p:sp>
      <p:graphicFrame>
        <p:nvGraphicFramePr>
          <p:cNvPr id="9" name="表格 9">
            <a:extLst>
              <a:ext uri="{FF2B5EF4-FFF2-40B4-BE49-F238E27FC236}">
                <a16:creationId xmlns:a16="http://schemas.microsoft.com/office/drawing/2014/main" id="{6DCB6E7F-63D9-4589-9466-7B7DD121FAB7}"/>
              </a:ext>
            </a:extLst>
          </p:cNvPr>
          <p:cNvGraphicFramePr>
            <a:graphicFrameLocks noGrp="1"/>
          </p:cNvGraphicFramePr>
          <p:nvPr>
            <p:extLst>
              <p:ext uri="{D42A27DB-BD31-4B8C-83A1-F6EECF244321}">
                <p14:modId xmlns:p14="http://schemas.microsoft.com/office/powerpoint/2010/main" val="2729082585"/>
              </p:ext>
            </p:extLst>
          </p:nvPr>
        </p:nvGraphicFramePr>
        <p:xfrm>
          <a:off x="2363516" y="4487625"/>
          <a:ext cx="7507012" cy="1112520"/>
        </p:xfrm>
        <a:graphic>
          <a:graphicData uri="http://schemas.openxmlformats.org/drawingml/2006/table">
            <a:tbl>
              <a:tblPr firstRow="1" bandRow="1">
                <a:tableStyleId>{5C22544A-7EE6-4342-B048-85BDC9FD1C3A}</a:tableStyleId>
              </a:tblPr>
              <a:tblGrid>
                <a:gridCol w="3753506">
                  <a:extLst>
                    <a:ext uri="{9D8B030D-6E8A-4147-A177-3AD203B41FA5}">
                      <a16:colId xmlns:a16="http://schemas.microsoft.com/office/drawing/2014/main" val="3753356464"/>
                    </a:ext>
                  </a:extLst>
                </a:gridCol>
                <a:gridCol w="3753506">
                  <a:extLst>
                    <a:ext uri="{9D8B030D-6E8A-4147-A177-3AD203B41FA5}">
                      <a16:colId xmlns:a16="http://schemas.microsoft.com/office/drawing/2014/main" val="2703022881"/>
                    </a:ext>
                  </a:extLst>
                </a:gridCol>
              </a:tblGrid>
              <a:tr h="370840">
                <a:tc>
                  <a:txBody>
                    <a:bodyPr/>
                    <a:lstStyle/>
                    <a:p>
                      <a:pPr algn="ctr"/>
                      <a:r>
                        <a:rPr lang="zh-TW" altLang="en-US" u="sng" dirty="0"/>
                        <a:t>教師編號</a:t>
                      </a:r>
                    </a:p>
                  </a:txBody>
                  <a:tcPr/>
                </a:tc>
                <a:tc>
                  <a:txBody>
                    <a:bodyPr/>
                    <a:lstStyle/>
                    <a:p>
                      <a:pPr algn="ctr"/>
                      <a:r>
                        <a:rPr lang="zh-TW" altLang="en-US" dirty="0"/>
                        <a:t>教師姓名</a:t>
                      </a:r>
                    </a:p>
                  </a:txBody>
                  <a:tcPr/>
                </a:tc>
                <a:extLst>
                  <a:ext uri="{0D108BD9-81ED-4DB2-BD59-A6C34878D82A}">
                    <a16:rowId xmlns:a16="http://schemas.microsoft.com/office/drawing/2014/main" val="2450523530"/>
                  </a:ext>
                </a:extLst>
              </a:tr>
              <a:tr h="370840">
                <a:tc>
                  <a:txBody>
                    <a:bodyPr/>
                    <a:lstStyle/>
                    <a:p>
                      <a:pPr algn="ctr"/>
                      <a:r>
                        <a:rPr lang="en-US" altLang="zh-TW" dirty="0"/>
                        <a:t>1090711</a:t>
                      </a:r>
                      <a:endParaRPr lang="zh-TW" altLang="en-US" dirty="0"/>
                    </a:p>
                  </a:txBody>
                  <a:tcPr/>
                </a:tc>
                <a:tc>
                  <a:txBody>
                    <a:bodyPr/>
                    <a:lstStyle/>
                    <a:p>
                      <a:pPr algn="ctr"/>
                      <a:r>
                        <a:rPr lang="zh-TW" altLang="en-US" dirty="0"/>
                        <a:t>王大明</a:t>
                      </a:r>
                    </a:p>
                  </a:txBody>
                  <a:tcPr/>
                </a:tc>
                <a:extLst>
                  <a:ext uri="{0D108BD9-81ED-4DB2-BD59-A6C34878D82A}">
                    <a16:rowId xmlns:a16="http://schemas.microsoft.com/office/drawing/2014/main" val="3024748956"/>
                  </a:ext>
                </a:extLst>
              </a:tr>
              <a:tr h="370840">
                <a:tc>
                  <a:txBody>
                    <a:bodyPr/>
                    <a:lstStyle/>
                    <a:p>
                      <a:pPr algn="ctr"/>
                      <a:r>
                        <a:rPr lang="en-US" altLang="zh-TW" dirty="0"/>
                        <a:t>1120201</a:t>
                      </a:r>
                      <a:endParaRPr lang="zh-TW" altLang="en-US" dirty="0"/>
                    </a:p>
                  </a:txBody>
                  <a:tcPr/>
                </a:tc>
                <a:tc>
                  <a:txBody>
                    <a:bodyPr/>
                    <a:lstStyle/>
                    <a:p>
                      <a:pPr algn="ctr"/>
                      <a:r>
                        <a:rPr lang="zh-TW" altLang="en-US" dirty="0"/>
                        <a:t>張曉元</a:t>
                      </a:r>
                    </a:p>
                  </a:txBody>
                  <a:tcPr/>
                </a:tc>
                <a:extLst>
                  <a:ext uri="{0D108BD9-81ED-4DB2-BD59-A6C34878D82A}">
                    <a16:rowId xmlns:a16="http://schemas.microsoft.com/office/drawing/2014/main" val="3881923111"/>
                  </a:ext>
                </a:extLst>
              </a:tr>
            </a:tbl>
          </a:graphicData>
        </a:graphic>
      </p:graphicFrame>
      <p:sp>
        <p:nvSpPr>
          <p:cNvPr id="10" name="文字方塊 9">
            <a:extLst>
              <a:ext uri="{FF2B5EF4-FFF2-40B4-BE49-F238E27FC236}">
                <a16:creationId xmlns:a16="http://schemas.microsoft.com/office/drawing/2014/main" id="{5A62992E-4091-4290-A437-A48EDFCDFF0D}"/>
              </a:ext>
            </a:extLst>
          </p:cNvPr>
          <p:cNvSpPr txBox="1"/>
          <p:nvPr/>
        </p:nvSpPr>
        <p:spPr>
          <a:xfrm>
            <a:off x="2342494" y="4100984"/>
            <a:ext cx="6109138" cy="369332"/>
          </a:xfrm>
          <a:prstGeom prst="rect">
            <a:avLst/>
          </a:prstGeom>
          <a:noFill/>
        </p:spPr>
        <p:txBody>
          <a:bodyPr wrap="square">
            <a:spAutoFit/>
          </a:bodyPr>
          <a:lstStyle/>
          <a:p>
            <a:r>
              <a:rPr lang="zh-TW" altLang="en-US" b="1" dirty="0">
                <a:solidFill>
                  <a:srgbClr val="C00000"/>
                </a:solidFill>
              </a:rPr>
              <a:t>教師資料表</a:t>
            </a:r>
          </a:p>
        </p:txBody>
      </p:sp>
      <p:sp>
        <p:nvSpPr>
          <p:cNvPr id="11" name="文字方塊 10">
            <a:extLst>
              <a:ext uri="{FF2B5EF4-FFF2-40B4-BE49-F238E27FC236}">
                <a16:creationId xmlns:a16="http://schemas.microsoft.com/office/drawing/2014/main" id="{5B9C96EE-55AC-40E6-A613-E434D670F41C}"/>
              </a:ext>
            </a:extLst>
          </p:cNvPr>
          <p:cNvSpPr txBox="1"/>
          <p:nvPr/>
        </p:nvSpPr>
        <p:spPr>
          <a:xfrm>
            <a:off x="7378700" y="497454"/>
            <a:ext cx="3475631" cy="1477328"/>
          </a:xfrm>
          <a:prstGeom prst="rect">
            <a:avLst/>
          </a:prstGeom>
          <a:noFill/>
        </p:spPr>
        <p:txBody>
          <a:bodyPr wrap="none" rtlCol="0">
            <a:spAutoFit/>
          </a:bodyPr>
          <a:lstStyle/>
          <a:p>
            <a:r>
              <a:rPr lang="en-US" altLang="zh-TW" dirty="0">
                <a:sym typeface="Wingdings" panose="05000000000000000000" pitchFamily="2" charset="2"/>
              </a:rPr>
              <a:t>R2(</a:t>
            </a:r>
            <a:r>
              <a:rPr lang="en-US" altLang="zh-TW" u="sng" dirty="0" err="1">
                <a:sym typeface="Wingdings" panose="05000000000000000000" pitchFamily="2" charset="2"/>
              </a:rPr>
              <a:t>sID</a:t>
            </a:r>
            <a:r>
              <a:rPr lang="en-US" altLang="zh-TW" dirty="0">
                <a:sym typeface="Wingdings" panose="05000000000000000000" pitchFamily="2" charset="2"/>
              </a:rPr>
              <a:t>, </a:t>
            </a:r>
            <a:r>
              <a:rPr lang="en-US" altLang="zh-TW" u="sng" dirty="0" err="1">
                <a:sym typeface="Wingdings" panose="05000000000000000000" pitchFamily="2" charset="2"/>
              </a:rPr>
              <a:t>studentName</a:t>
            </a:r>
            <a:r>
              <a:rPr lang="en-US" altLang="zh-TW" dirty="0">
                <a:sym typeface="Wingdings" panose="05000000000000000000" pitchFamily="2" charset="2"/>
              </a:rPr>
              <a:t>)</a:t>
            </a:r>
            <a:endParaRPr lang="en-US" altLang="zh-TW" dirty="0"/>
          </a:p>
          <a:p>
            <a:r>
              <a:rPr lang="en-US" altLang="zh-TW" dirty="0"/>
              <a:t>R11(</a:t>
            </a:r>
            <a:r>
              <a:rPr lang="en-US" altLang="zh-TW" dirty="0" err="1"/>
              <a:t>cID</a:t>
            </a:r>
            <a:r>
              <a:rPr lang="en-US" altLang="zh-TW" dirty="0"/>
              <a:t>, </a:t>
            </a:r>
            <a:r>
              <a:rPr lang="en-US" altLang="zh-TW" dirty="0" err="1"/>
              <a:t>sID</a:t>
            </a:r>
            <a:r>
              <a:rPr lang="en-US" altLang="zh-TW" dirty="0"/>
              <a:t>,  score)</a:t>
            </a:r>
          </a:p>
          <a:p>
            <a:r>
              <a:rPr lang="en-US" altLang="zh-TW" dirty="0"/>
              <a:t>R12(</a:t>
            </a:r>
            <a:r>
              <a:rPr lang="en-US" altLang="zh-TW" dirty="0" err="1"/>
              <a:t>cID</a:t>
            </a:r>
            <a:r>
              <a:rPr lang="en-US" altLang="zh-TW" dirty="0"/>
              <a:t>, </a:t>
            </a:r>
            <a:r>
              <a:rPr lang="en-US" altLang="zh-TW" dirty="0" err="1"/>
              <a:t>courseName</a:t>
            </a:r>
            <a:r>
              <a:rPr lang="en-US" altLang="zh-TW" dirty="0"/>
              <a:t>, </a:t>
            </a:r>
            <a:r>
              <a:rPr lang="en-US" altLang="zh-TW" dirty="0" err="1"/>
              <a:t>teacherID</a:t>
            </a:r>
            <a:r>
              <a:rPr lang="en-US" altLang="zh-TW" dirty="0"/>
              <a:t>)</a:t>
            </a:r>
          </a:p>
          <a:p>
            <a:r>
              <a:rPr lang="en-US" altLang="zh-TW" dirty="0"/>
              <a:t>R121(</a:t>
            </a:r>
            <a:r>
              <a:rPr lang="en-US" altLang="zh-TW" dirty="0" err="1"/>
              <a:t>cID</a:t>
            </a:r>
            <a:r>
              <a:rPr lang="en-US" altLang="zh-TW" dirty="0"/>
              <a:t>, </a:t>
            </a:r>
            <a:r>
              <a:rPr lang="en-US" altLang="zh-TW" dirty="0" err="1"/>
              <a:t>courseName</a:t>
            </a:r>
            <a:r>
              <a:rPr lang="en-US" altLang="zh-TW" dirty="0"/>
              <a:t>, </a:t>
            </a:r>
            <a:r>
              <a:rPr lang="en-US" altLang="zh-TW" dirty="0" err="1"/>
              <a:t>teacherID</a:t>
            </a:r>
            <a:r>
              <a:rPr lang="en-US" altLang="zh-TW" dirty="0"/>
              <a:t>)</a:t>
            </a:r>
          </a:p>
          <a:p>
            <a:r>
              <a:rPr lang="en-US" altLang="zh-TW" dirty="0"/>
              <a:t>R122(</a:t>
            </a:r>
            <a:r>
              <a:rPr lang="en-US" altLang="zh-TW" dirty="0" err="1"/>
              <a:t>teacherID</a:t>
            </a:r>
            <a:r>
              <a:rPr lang="en-US" altLang="zh-TW" dirty="0"/>
              <a:t>, </a:t>
            </a:r>
            <a:r>
              <a:rPr lang="en-US" altLang="zh-TW" dirty="0" err="1"/>
              <a:t>teacherName</a:t>
            </a:r>
            <a:r>
              <a:rPr lang="en-US" altLang="zh-TW" dirty="0"/>
              <a:t>)</a:t>
            </a:r>
            <a:endParaRPr lang="zh-TW" altLang="en-US" dirty="0"/>
          </a:p>
        </p:txBody>
      </p:sp>
    </p:spTree>
    <p:extLst>
      <p:ext uri="{BB962C8B-B14F-4D97-AF65-F5344CB8AC3E}">
        <p14:creationId xmlns:p14="http://schemas.microsoft.com/office/powerpoint/2010/main" val="7181436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7D77A1A1-5BED-476A-89AB-E6CC88693BAD}"/>
              </a:ext>
            </a:extLst>
          </p:cNvPr>
          <p:cNvSpPr>
            <a:spLocks noGrp="1"/>
          </p:cNvSpPr>
          <p:nvPr>
            <p:ph type="ctrTitle"/>
          </p:nvPr>
        </p:nvSpPr>
        <p:spPr/>
        <p:txBody>
          <a:bodyPr/>
          <a:lstStyle/>
          <a:p>
            <a:r>
              <a:rPr lang="en-US" altLang="zh-TW" dirty="0"/>
              <a:t>End of 1024</a:t>
            </a:r>
            <a:endParaRPr lang="zh-TW" altLang="en-US" dirty="0"/>
          </a:p>
        </p:txBody>
      </p:sp>
      <p:sp>
        <p:nvSpPr>
          <p:cNvPr id="6" name="副標題 5">
            <a:extLst>
              <a:ext uri="{FF2B5EF4-FFF2-40B4-BE49-F238E27FC236}">
                <a16:creationId xmlns:a16="http://schemas.microsoft.com/office/drawing/2014/main" id="{CFC04B34-980D-4DB4-B4C0-F7AF797AB5BF}"/>
              </a:ext>
            </a:extLst>
          </p:cNvPr>
          <p:cNvSpPr>
            <a:spLocks noGrp="1"/>
          </p:cNvSpPr>
          <p:nvPr>
            <p:ph type="subTitle"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A6141A8E-9401-44F9-AD1D-F83811460A15}"/>
              </a:ext>
            </a:extLst>
          </p:cNvPr>
          <p:cNvSpPr>
            <a:spLocks noGrp="1"/>
          </p:cNvSpPr>
          <p:nvPr>
            <p:ph type="sldNum" sz="quarter" idx="12"/>
          </p:nvPr>
        </p:nvSpPr>
        <p:spPr/>
        <p:txBody>
          <a:bodyPr/>
          <a:lstStyle/>
          <a:p>
            <a:fld id="{6243D286-E151-4778-8234-CC7B3DD5AA69}" type="slidenum">
              <a:rPr lang="zh-TW" altLang="en-US" smtClean="0"/>
              <a:t>64</a:t>
            </a:fld>
            <a:endParaRPr lang="zh-TW" altLang="en-US"/>
          </a:p>
        </p:txBody>
      </p:sp>
    </p:spTree>
    <p:extLst>
      <p:ext uri="{BB962C8B-B14F-4D97-AF65-F5344CB8AC3E}">
        <p14:creationId xmlns:p14="http://schemas.microsoft.com/office/powerpoint/2010/main" val="10881162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DF94D9-F8A7-41ED-91D4-C4CAD8B958A0}"/>
              </a:ext>
            </a:extLst>
          </p:cNvPr>
          <p:cNvSpPr>
            <a:spLocks noGrp="1"/>
          </p:cNvSpPr>
          <p:nvPr>
            <p:ph type="title"/>
          </p:nvPr>
        </p:nvSpPr>
        <p:spPr/>
        <p:txBody>
          <a:bodyPr/>
          <a:lstStyle/>
          <a:p>
            <a:r>
              <a:rPr lang="zh-TW" altLang="en-US" sz="4000" b="1" dirty="0">
                <a:latin typeface="微軟正黑體" panose="020B0604030504040204" pitchFamily="34" charset="-120"/>
                <a:ea typeface="微軟正黑體" panose="020B0604030504040204" pitchFamily="34" charset="-120"/>
              </a:rPr>
              <a:t>範例： </a:t>
            </a:r>
            <a:r>
              <a:rPr lang="en-US" altLang="zh-TW" sz="4000" b="1" dirty="0">
                <a:latin typeface="微軟正黑體" panose="020B0604030504040204" pitchFamily="34" charset="-120"/>
                <a:ea typeface="微軟正黑體" panose="020B0604030504040204" pitchFamily="34" charset="-120"/>
              </a:rPr>
              <a:t>Result</a:t>
            </a:r>
            <a:r>
              <a:rPr lang="en-US" altLang="zh-TW" sz="4000" dirty="0">
                <a:latin typeface="微軟正黑體" panose="020B0604030504040204" pitchFamily="34" charset="-120"/>
                <a:ea typeface="微軟正黑體" panose="020B0604030504040204" pitchFamily="34" charset="-120"/>
              </a:rPr>
              <a:t> = </a:t>
            </a:r>
            <a:r>
              <a:rPr lang="en-US" altLang="zh-TW" sz="4000" b="1" dirty="0">
                <a:latin typeface="微軟正黑體" panose="020B0604030504040204" pitchFamily="34" charset="-120"/>
                <a:ea typeface="微軟正黑體" panose="020B0604030504040204" pitchFamily="34" charset="-120"/>
              </a:rPr>
              <a:t>Cart*Order</a:t>
            </a:r>
            <a:endParaRPr lang="zh-TW" altLang="en-US" dirty="0"/>
          </a:p>
        </p:txBody>
      </p:sp>
      <p:graphicFrame>
        <p:nvGraphicFramePr>
          <p:cNvPr id="4" name="Object 3">
            <a:extLst>
              <a:ext uri="{FF2B5EF4-FFF2-40B4-BE49-F238E27FC236}">
                <a16:creationId xmlns:a16="http://schemas.microsoft.com/office/drawing/2014/main" id="{51FEA6C3-3960-40A1-86AE-5BC8C35EF9C4}"/>
              </a:ext>
            </a:extLst>
          </p:cNvPr>
          <p:cNvGraphicFramePr>
            <a:graphicFrameLocks noChangeAspect="1"/>
          </p:cNvGraphicFramePr>
          <p:nvPr/>
        </p:nvGraphicFramePr>
        <p:xfrm>
          <a:off x="1718119" y="1830106"/>
          <a:ext cx="6220842" cy="1969062"/>
        </p:xfrm>
        <a:graphic>
          <a:graphicData uri="http://schemas.openxmlformats.org/presentationml/2006/ole">
            <mc:AlternateContent xmlns:mc="http://schemas.openxmlformats.org/markup-compatibility/2006">
              <mc:Choice xmlns:v="urn:schemas-microsoft-com:vml" Requires="v">
                <p:oleObj spid="_x0000_s7176" r:id="rId3" imgW="4164482" imgH="1322222" progId="">
                  <p:embed/>
                </p:oleObj>
              </mc:Choice>
              <mc:Fallback>
                <p:oleObj r:id="rId3" imgW="4164482" imgH="1322222" progId="">
                  <p:embed/>
                  <p:pic>
                    <p:nvPicPr>
                      <p:cNvPr id="4" name="Object 3">
                        <a:extLst>
                          <a:ext uri="{FF2B5EF4-FFF2-40B4-BE49-F238E27FC236}">
                            <a16:creationId xmlns:a16="http://schemas.microsoft.com/office/drawing/2014/main" id="{51FEA6C3-3960-40A1-86AE-5BC8C35EF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8119" y="1830106"/>
                        <a:ext cx="6220842" cy="1969062"/>
                      </a:xfrm>
                      <a:prstGeom prst="rect">
                        <a:avLst/>
                      </a:prstGeom>
                      <a:noFill/>
                    </p:spPr>
                  </p:pic>
                </p:oleObj>
              </mc:Fallback>
            </mc:AlternateContent>
          </a:graphicData>
        </a:graphic>
      </p:graphicFrame>
      <p:graphicFrame>
        <p:nvGraphicFramePr>
          <p:cNvPr id="5" name="Object 4">
            <a:extLst>
              <a:ext uri="{FF2B5EF4-FFF2-40B4-BE49-F238E27FC236}">
                <a16:creationId xmlns:a16="http://schemas.microsoft.com/office/drawing/2014/main" id="{01FD1680-DB48-43F1-A15F-55F16BEA2F57}"/>
              </a:ext>
            </a:extLst>
          </p:cNvPr>
          <p:cNvGraphicFramePr>
            <a:graphicFrameLocks noChangeAspect="1"/>
          </p:cNvGraphicFramePr>
          <p:nvPr/>
        </p:nvGraphicFramePr>
        <p:xfrm>
          <a:off x="1718119" y="3890166"/>
          <a:ext cx="6630654" cy="2554289"/>
        </p:xfrm>
        <a:graphic>
          <a:graphicData uri="http://schemas.openxmlformats.org/presentationml/2006/ole">
            <mc:AlternateContent xmlns:mc="http://schemas.openxmlformats.org/markup-compatibility/2006">
              <mc:Choice xmlns:v="urn:schemas-microsoft-com:vml" Requires="v">
                <p:oleObj spid="_x0000_s7177" r:id="rId5" imgW="4894783" imgH="1882750" progId="">
                  <p:embed/>
                </p:oleObj>
              </mc:Choice>
              <mc:Fallback>
                <p:oleObj r:id="rId5" imgW="4894783" imgH="1882750" progId="">
                  <p:embed/>
                  <p:pic>
                    <p:nvPicPr>
                      <p:cNvPr id="5" name="Object 4">
                        <a:extLst>
                          <a:ext uri="{FF2B5EF4-FFF2-40B4-BE49-F238E27FC236}">
                            <a16:creationId xmlns:a16="http://schemas.microsoft.com/office/drawing/2014/main" id="{01FD1680-DB48-43F1-A15F-55F16BEA2F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8119" y="3890166"/>
                        <a:ext cx="6630654" cy="2554289"/>
                      </a:xfrm>
                      <a:prstGeom prst="rect">
                        <a:avLst/>
                      </a:prstGeom>
                      <a:noFill/>
                    </p:spPr>
                  </p:pic>
                </p:oleObj>
              </mc:Fallback>
            </mc:AlternateContent>
          </a:graphicData>
        </a:graphic>
      </p:graphicFrame>
      <p:sp>
        <p:nvSpPr>
          <p:cNvPr id="3" name="投影片編號版面配置區 2">
            <a:extLst>
              <a:ext uri="{FF2B5EF4-FFF2-40B4-BE49-F238E27FC236}">
                <a16:creationId xmlns:a16="http://schemas.microsoft.com/office/drawing/2014/main" id="{B081A6F1-A0F7-4CF3-BDF8-A25A1908719D}"/>
              </a:ext>
            </a:extLst>
          </p:cNvPr>
          <p:cNvSpPr>
            <a:spLocks noGrp="1"/>
          </p:cNvSpPr>
          <p:nvPr>
            <p:ph type="sldNum" sz="quarter" idx="12"/>
          </p:nvPr>
        </p:nvSpPr>
        <p:spPr/>
        <p:txBody>
          <a:bodyPr/>
          <a:lstStyle/>
          <a:p>
            <a:fld id="{6243D286-E151-4778-8234-CC7B3DD5AA69}" type="slidenum">
              <a:rPr lang="zh-TW" altLang="en-US" smtClean="0"/>
              <a:t>65</a:t>
            </a:fld>
            <a:endParaRPr lang="zh-TW" altLang="en-US"/>
          </a:p>
        </p:txBody>
      </p:sp>
    </p:spTree>
    <p:extLst>
      <p:ext uri="{BB962C8B-B14F-4D97-AF65-F5344CB8AC3E}">
        <p14:creationId xmlns:p14="http://schemas.microsoft.com/office/powerpoint/2010/main" val="94945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xit" presetSubtype="16" fill="hold" nodeType="clickEffect">
                                  <p:stCondLst>
                                    <p:cond delay="0"/>
                                  </p:stCondLst>
                                  <p:childTnLst>
                                    <p:animEffect transition="out" filter="diamond(in)">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par>
                                <p:cTn id="8" presetID="8" presetClass="exit" presetSubtype="16" fill="hold" nodeType="withEffect">
                                  <p:stCondLst>
                                    <p:cond delay="0"/>
                                  </p:stCondLst>
                                  <p:childTnLst>
                                    <p:animEffect transition="out" filter="diamond(in)">
                                      <p:cBhvr>
                                        <p:cTn id="9" dur="2000"/>
                                        <p:tgtEl>
                                          <p:spTgt spid="5"/>
                                        </p:tgtEl>
                                      </p:cBhvr>
                                    </p:animEffect>
                                    <p:set>
                                      <p:cBhvr>
                                        <p:cTn id="10"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98FCD1-EE44-429F-9F5A-DF7B978C4E69}"/>
              </a:ext>
            </a:extLst>
          </p:cNvPr>
          <p:cNvSpPr>
            <a:spLocks noGrp="1"/>
          </p:cNvSpPr>
          <p:nvPr>
            <p:ph type="title"/>
          </p:nvPr>
        </p:nvSpPr>
        <p:spPr/>
        <p:txBody>
          <a:bodyPr/>
          <a:lstStyle/>
          <a:p>
            <a:r>
              <a:rPr lang="en-US" altLang="zh-TW" dirty="0"/>
              <a:t>Result </a:t>
            </a:r>
            <a:endParaRPr lang="zh-TW" altLang="en-US" dirty="0"/>
          </a:p>
        </p:txBody>
      </p:sp>
      <p:pic>
        <p:nvPicPr>
          <p:cNvPr id="3" name="Picture 7">
            <a:extLst>
              <a:ext uri="{FF2B5EF4-FFF2-40B4-BE49-F238E27FC236}">
                <a16:creationId xmlns:a16="http://schemas.microsoft.com/office/drawing/2014/main" id="{56D7708C-67F8-49EE-A1B8-91D6D58EAF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90688"/>
            <a:ext cx="10045700" cy="469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投影片編號版面配置區 3">
            <a:extLst>
              <a:ext uri="{FF2B5EF4-FFF2-40B4-BE49-F238E27FC236}">
                <a16:creationId xmlns:a16="http://schemas.microsoft.com/office/drawing/2014/main" id="{1CF70B45-CA06-4C00-A824-53FFF7D7423D}"/>
              </a:ext>
            </a:extLst>
          </p:cNvPr>
          <p:cNvSpPr>
            <a:spLocks noGrp="1"/>
          </p:cNvSpPr>
          <p:nvPr>
            <p:ph type="sldNum" sz="quarter" idx="12"/>
          </p:nvPr>
        </p:nvSpPr>
        <p:spPr/>
        <p:txBody>
          <a:bodyPr/>
          <a:lstStyle/>
          <a:p>
            <a:fld id="{6243D286-E151-4778-8234-CC7B3DD5AA69}" type="slidenum">
              <a:rPr lang="zh-TW" altLang="en-US" smtClean="0"/>
              <a:t>66</a:t>
            </a:fld>
            <a:endParaRPr lang="zh-TW" altLang="en-US"/>
          </a:p>
        </p:txBody>
      </p:sp>
    </p:spTree>
    <p:extLst>
      <p:ext uri="{BB962C8B-B14F-4D97-AF65-F5344CB8AC3E}">
        <p14:creationId xmlns:p14="http://schemas.microsoft.com/office/powerpoint/2010/main" val="338444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804800-2390-48AD-943A-19502505776C}"/>
              </a:ext>
            </a:extLst>
          </p:cNvPr>
          <p:cNvSpPr>
            <a:spLocks noGrp="1"/>
          </p:cNvSpPr>
          <p:nvPr>
            <p:ph type="title"/>
          </p:nvPr>
        </p:nvSpPr>
        <p:spPr/>
        <p:txBody>
          <a:bodyPr/>
          <a:lstStyle/>
          <a:p>
            <a:r>
              <a:rPr lang="zh-TW" altLang="en-US" sz="4000" spc="600" dirty="0">
                <a:effectLst/>
                <a:latin typeface="微軟正黑體" pitchFamily="34" charset="-120"/>
                <a:ea typeface="微軟正黑體" pitchFamily="34" charset="-120"/>
                <a:cs typeface="+mn-cs"/>
              </a:rPr>
              <a:t>除法運算子</a:t>
            </a:r>
            <a:r>
              <a:rPr lang="en-US" altLang="zh-TW" sz="4000" spc="600" dirty="0">
                <a:effectLst/>
                <a:latin typeface="微軟正黑體" pitchFamily="34" charset="-120"/>
                <a:ea typeface="微軟正黑體" pitchFamily="34" charset="-120"/>
                <a:cs typeface="+mn-cs"/>
              </a:rPr>
              <a:t>(÷)</a:t>
            </a:r>
            <a:endParaRPr lang="zh-TW" altLang="en-US" dirty="0"/>
          </a:p>
        </p:txBody>
      </p:sp>
      <p:sp>
        <p:nvSpPr>
          <p:cNvPr id="3" name="內容版面配置區 2">
            <a:extLst>
              <a:ext uri="{FF2B5EF4-FFF2-40B4-BE49-F238E27FC236}">
                <a16:creationId xmlns:a16="http://schemas.microsoft.com/office/drawing/2014/main" id="{B7108AC9-C550-4ABE-B7EE-370629109CC3}"/>
              </a:ext>
            </a:extLst>
          </p:cNvPr>
          <p:cNvSpPr>
            <a:spLocks noGrp="1"/>
          </p:cNvSpPr>
          <p:nvPr>
            <p:ph idx="1"/>
          </p:nvPr>
        </p:nvSpPr>
        <p:spPr/>
        <p:txBody>
          <a:bodyPr/>
          <a:lstStyle/>
          <a:p>
            <a:r>
              <a:rPr lang="zh-TW" altLang="en-US" sz="2400" b="1" dirty="0">
                <a:latin typeface="微軟正黑體" panose="020B0604030504040204" pitchFamily="34" charset="-120"/>
                <a:ea typeface="微軟正黑體" panose="020B0604030504040204" pitchFamily="34" charset="-120"/>
              </a:rPr>
              <a:t>假設</a:t>
            </a:r>
            <a:r>
              <a:rPr lang="en-US" altLang="zh-TW" sz="2400" b="1" dirty="0">
                <a:latin typeface="微軟正黑體" panose="020B0604030504040204" pitchFamily="34" charset="-120"/>
                <a:ea typeface="微軟正黑體" panose="020B0604030504040204" pitchFamily="34" charset="-120"/>
              </a:rPr>
              <a:t>R</a:t>
            </a:r>
            <a:r>
              <a:rPr lang="zh-TW" altLang="en-US" sz="2400" b="1" dirty="0">
                <a:latin typeface="微軟正黑體" panose="020B0604030504040204" pitchFamily="34" charset="-120"/>
                <a:ea typeface="微軟正黑體" panose="020B0604030504040204" pitchFamily="34" charset="-120"/>
              </a:rPr>
              <a:t>的屬性集合為</a:t>
            </a:r>
            <a:r>
              <a:rPr lang="en-US" altLang="zh-TW" sz="2400" b="1" dirty="0">
                <a:latin typeface="微軟正黑體" panose="020B0604030504040204" pitchFamily="34" charset="-120"/>
                <a:ea typeface="微軟正黑體" panose="020B0604030504040204" pitchFamily="34" charset="-120"/>
              </a:rPr>
              <a:t>K</a:t>
            </a:r>
            <a:r>
              <a:rPr lang="en-US" altLang="zh-TW" sz="2400" b="1" baseline="-25000" dirty="0">
                <a:latin typeface="微軟正黑體" panose="020B0604030504040204" pitchFamily="34" charset="-120"/>
                <a:ea typeface="微軟正黑體" panose="020B0604030504040204" pitchFamily="34" charset="-120"/>
              </a:rPr>
              <a:t>R</a:t>
            </a:r>
            <a:r>
              <a:rPr lang="en-US" altLang="zh-TW" sz="2400" b="1" dirty="0">
                <a:latin typeface="微軟正黑體" panose="020B0604030504040204" pitchFamily="34" charset="-120"/>
                <a:ea typeface="微軟正黑體" panose="020B0604030504040204" pitchFamily="34" charset="-120"/>
              </a:rPr>
              <a:t>, S</a:t>
            </a:r>
            <a:r>
              <a:rPr lang="zh-TW" altLang="en-US" sz="2400" b="1" dirty="0">
                <a:latin typeface="微軟正黑體" panose="020B0604030504040204" pitchFamily="34" charset="-120"/>
                <a:ea typeface="微軟正黑體" panose="020B0604030504040204" pitchFamily="34" charset="-120"/>
              </a:rPr>
              <a:t>的屬性集合為</a:t>
            </a:r>
            <a:r>
              <a:rPr lang="en-US" altLang="zh-TW" sz="2400" b="1" dirty="0">
                <a:latin typeface="微軟正黑體" panose="020B0604030504040204" pitchFamily="34" charset="-120"/>
                <a:ea typeface="微軟正黑體" panose="020B0604030504040204" pitchFamily="34" charset="-120"/>
              </a:rPr>
              <a:t>K</a:t>
            </a:r>
            <a:r>
              <a:rPr lang="en-US" altLang="zh-TW" sz="2400" b="1" baseline="-25000" dirty="0">
                <a:latin typeface="微軟正黑體" panose="020B0604030504040204" pitchFamily="34" charset="-120"/>
                <a:ea typeface="微軟正黑體" panose="020B0604030504040204" pitchFamily="34" charset="-120"/>
              </a:rPr>
              <a:t>S</a:t>
            </a:r>
            <a:r>
              <a:rPr lang="zh-TW" altLang="en-US" sz="2400" b="1" dirty="0">
                <a:latin typeface="微軟正黑體" panose="020B0604030504040204" pitchFamily="34" charset="-120"/>
                <a:ea typeface="微軟正黑體" panose="020B0604030504040204" pitchFamily="34" charset="-120"/>
              </a:rPr>
              <a:t>，且</a:t>
            </a:r>
            <a:r>
              <a:rPr lang="en-US" altLang="zh-TW" sz="2400" b="1" dirty="0">
                <a:latin typeface="微軟正黑體" panose="020B0604030504040204" pitchFamily="34" charset="-120"/>
                <a:ea typeface="微軟正黑體" panose="020B0604030504040204" pitchFamily="34" charset="-120"/>
              </a:rPr>
              <a:t>K</a:t>
            </a:r>
            <a:r>
              <a:rPr lang="en-US" altLang="zh-TW" sz="2400" b="1" baseline="-25000" dirty="0">
                <a:latin typeface="微軟正黑體" panose="020B0604030504040204" pitchFamily="34" charset="-120"/>
                <a:ea typeface="微軟正黑體" panose="020B0604030504040204" pitchFamily="34" charset="-120"/>
              </a:rPr>
              <a:t>S</a:t>
            </a:r>
            <a:r>
              <a:rPr lang="en-US" altLang="zh-TW" sz="2400" b="1" dirty="0">
                <a:latin typeface="微軟正黑體" panose="020B0604030504040204" pitchFamily="34" charset="-120"/>
                <a:ea typeface="微軟正黑體" panose="020B0604030504040204" pitchFamily="34" charset="-120"/>
                <a:sym typeface="Symbol" pitchFamily="18" charset="2"/>
              </a:rPr>
              <a:t></a:t>
            </a:r>
            <a:r>
              <a:rPr lang="en-US" altLang="zh-TW" sz="2400" b="1" dirty="0">
                <a:latin typeface="微軟正黑體" panose="020B0604030504040204" pitchFamily="34" charset="-120"/>
                <a:ea typeface="微軟正黑體" panose="020B0604030504040204" pitchFamily="34" charset="-120"/>
              </a:rPr>
              <a:t>K</a:t>
            </a:r>
            <a:r>
              <a:rPr lang="en-US" altLang="zh-TW" sz="2400" b="1" baseline="-25000" dirty="0">
                <a:latin typeface="微軟正黑體" panose="020B0604030504040204" pitchFamily="34" charset="-120"/>
                <a:ea typeface="微軟正黑體" panose="020B0604030504040204" pitchFamily="34" charset="-120"/>
              </a:rPr>
              <a:t>R</a:t>
            </a:r>
            <a:r>
              <a:rPr lang="zh-TW" altLang="en-US" sz="2400" b="1" dirty="0">
                <a:latin typeface="微軟正黑體" panose="020B0604030504040204" pitchFamily="34" charset="-120"/>
                <a:ea typeface="微軟正黑體" panose="020B0604030504040204" pitchFamily="34" charset="-120"/>
              </a:rPr>
              <a:t>，才可以將</a:t>
            </a:r>
            <a:r>
              <a:rPr lang="en-US" altLang="zh-TW" sz="2400" b="1" dirty="0">
                <a:latin typeface="微軟正黑體" panose="020B0604030504040204" pitchFamily="34" charset="-120"/>
                <a:ea typeface="微軟正黑體" panose="020B0604030504040204" pitchFamily="34" charset="-120"/>
              </a:rPr>
              <a:t>R</a:t>
            </a:r>
            <a:r>
              <a:rPr lang="zh-TW" altLang="en-US" sz="2400" b="1" dirty="0">
                <a:latin typeface="微軟正黑體" panose="020B0604030504040204" pitchFamily="34" charset="-120"/>
                <a:ea typeface="微軟正黑體" panose="020B0604030504040204" pitchFamily="34" charset="-120"/>
              </a:rPr>
              <a:t>除以</a:t>
            </a:r>
            <a:r>
              <a:rPr lang="en-US" altLang="zh-TW" sz="2400" b="1" dirty="0">
                <a:latin typeface="微軟正黑體" panose="020B0604030504040204" pitchFamily="34" charset="-120"/>
                <a:ea typeface="微軟正黑體" panose="020B0604030504040204" pitchFamily="34" charset="-120"/>
              </a:rPr>
              <a:t>S</a:t>
            </a:r>
            <a:r>
              <a:rPr lang="zh-TW" altLang="en-US" sz="2400" b="1" dirty="0">
                <a:latin typeface="微軟正黑體" panose="020B0604030504040204" pitchFamily="34" charset="-120"/>
                <a:ea typeface="微軟正黑體" panose="020B0604030504040204" pitchFamily="34" charset="-120"/>
              </a:rPr>
              <a:t>。一般式為 </a:t>
            </a:r>
            <a:r>
              <a:rPr lang="en-US" altLang="zh-TW" sz="2400" b="1" dirty="0">
                <a:latin typeface="微軟正黑體" panose="020B0604030504040204" pitchFamily="34" charset="-120"/>
                <a:ea typeface="微軟正黑體" panose="020B0604030504040204" pitchFamily="34" charset="-120"/>
              </a:rPr>
              <a:t>Result = R ÷ S </a:t>
            </a:r>
          </a:p>
          <a:p>
            <a:pPr lvl="1">
              <a:lnSpc>
                <a:spcPct val="150000"/>
              </a:lnSpc>
            </a:pPr>
            <a:r>
              <a:rPr lang="zh-TW" altLang="en-US" sz="2400" dirty="0">
                <a:latin typeface="微軟正黑體" panose="020B0604030504040204" pitchFamily="34" charset="-120"/>
                <a:ea typeface="微軟正黑體" panose="020B0604030504040204" pitchFamily="34" charset="-120"/>
              </a:rPr>
              <a:t>關聯綱目：名稱為</a:t>
            </a:r>
            <a:r>
              <a:rPr lang="en-US" altLang="zh-TW" sz="2400" dirty="0">
                <a:latin typeface="微軟正黑體" panose="020B0604030504040204" pitchFamily="34" charset="-120"/>
                <a:ea typeface="微軟正黑體" panose="020B0604030504040204" pitchFamily="34" charset="-120"/>
              </a:rPr>
              <a:t>Result</a:t>
            </a:r>
            <a:r>
              <a:rPr lang="zh-TW" altLang="en-US" sz="2400" dirty="0">
                <a:latin typeface="微軟正黑體" panose="020B0604030504040204" pitchFamily="34" charset="-120"/>
                <a:ea typeface="微軟正黑體" panose="020B0604030504040204" pitchFamily="34" charset="-120"/>
              </a:rPr>
              <a:t>，屬性為</a:t>
            </a:r>
            <a:r>
              <a:rPr lang="en-US" altLang="zh-TW" sz="2400" dirty="0">
                <a:latin typeface="微軟正黑體" panose="020B0604030504040204" pitchFamily="34" charset="-120"/>
                <a:ea typeface="微軟正黑體" panose="020B0604030504040204" pitchFamily="34" charset="-120"/>
              </a:rPr>
              <a:t>R</a:t>
            </a:r>
            <a:r>
              <a:rPr lang="zh-TW" altLang="en-US" sz="2400" dirty="0">
                <a:latin typeface="微軟正黑體" panose="020B0604030504040204" pitchFamily="34" charset="-120"/>
                <a:ea typeface="微軟正黑體" panose="020B0604030504040204" pitchFamily="34" charset="-120"/>
              </a:rPr>
              <a:t>的屬性去除</a:t>
            </a:r>
            <a:r>
              <a:rPr lang="en-US" altLang="zh-TW" sz="2400" dirty="0">
                <a:latin typeface="微軟正黑體" panose="020B0604030504040204" pitchFamily="34" charset="-120"/>
                <a:ea typeface="微軟正黑體" panose="020B0604030504040204" pitchFamily="34" charset="-120"/>
              </a:rPr>
              <a:t>S</a:t>
            </a:r>
            <a:r>
              <a:rPr lang="zh-TW" altLang="en-US" sz="2400" dirty="0">
                <a:latin typeface="微軟正黑體" panose="020B0604030504040204" pitchFamily="34" charset="-120"/>
                <a:ea typeface="微軟正黑體" panose="020B0604030504040204" pitchFamily="34" charset="-120"/>
              </a:rPr>
              <a:t>的屬性（也就是說</a:t>
            </a:r>
            <a:r>
              <a:rPr lang="en-US" altLang="zh-TW" sz="2400" dirty="0" err="1">
                <a:latin typeface="微軟正黑體" panose="020B0604030504040204" pitchFamily="34" charset="-120"/>
                <a:ea typeface="微軟正黑體" panose="020B0604030504040204" pitchFamily="34" charset="-120"/>
              </a:rPr>
              <a:t>K</a:t>
            </a:r>
            <a:r>
              <a:rPr lang="en-US" altLang="zh-TW" sz="2400" baseline="-25000" dirty="0" err="1">
                <a:latin typeface="微軟正黑體" panose="020B0604030504040204" pitchFamily="34" charset="-120"/>
                <a:ea typeface="微軟正黑體" panose="020B0604030504040204" pitchFamily="34" charset="-120"/>
              </a:rPr>
              <a:t>Result</a:t>
            </a:r>
            <a:r>
              <a:rPr lang="en-US" altLang="zh-TW" sz="2400" dirty="0">
                <a:latin typeface="微軟正黑體" panose="020B0604030504040204" pitchFamily="34" charset="-120"/>
                <a:ea typeface="微軟正黑體" panose="020B0604030504040204" pitchFamily="34" charset="-120"/>
              </a:rPr>
              <a:t>=K</a:t>
            </a:r>
            <a:r>
              <a:rPr lang="en-US" altLang="zh-TW" sz="2400" baseline="-25000" dirty="0">
                <a:latin typeface="微軟正黑體" panose="020B0604030504040204" pitchFamily="34" charset="-120"/>
                <a:ea typeface="微軟正黑體" panose="020B0604030504040204" pitchFamily="34" charset="-120"/>
              </a:rPr>
              <a:t>R</a:t>
            </a:r>
            <a:r>
              <a:rPr lang="en-US" altLang="zh-TW" sz="2400" dirty="0">
                <a:latin typeface="微軟正黑體" panose="020B0604030504040204" pitchFamily="34" charset="-120"/>
                <a:ea typeface="微軟正黑體" panose="020B0604030504040204" pitchFamily="34" charset="-120"/>
              </a:rPr>
              <a:t>-K</a:t>
            </a:r>
            <a:r>
              <a:rPr lang="en-US" altLang="zh-TW" sz="2400" baseline="-25000" dirty="0">
                <a:latin typeface="微軟正黑體" panose="020B0604030504040204" pitchFamily="34" charset="-120"/>
                <a:ea typeface="微軟正黑體" panose="020B0604030504040204" pitchFamily="34" charset="-120"/>
              </a:rPr>
              <a:t>S</a:t>
            </a:r>
            <a:r>
              <a:rPr lang="zh-TW" altLang="en-US" sz="2400" dirty="0">
                <a:latin typeface="微軟正黑體" panose="020B0604030504040204" pitchFamily="34" charset="-120"/>
                <a:ea typeface="微軟正黑體" panose="020B0604030504040204" pitchFamily="34" charset="-120"/>
              </a:rPr>
              <a:t>）</a:t>
            </a:r>
          </a:p>
          <a:p>
            <a:pPr lvl="1">
              <a:lnSpc>
                <a:spcPct val="150000"/>
              </a:lnSpc>
            </a:pPr>
            <a:r>
              <a:rPr lang="zh-TW" altLang="en-US" sz="2400" dirty="0">
                <a:latin typeface="微軟正黑體" panose="020B0604030504040204" pitchFamily="34" charset="-120"/>
                <a:ea typeface="微軟正黑體" panose="020B0604030504040204" pitchFamily="34" charset="-120"/>
              </a:rPr>
              <a:t>序列值：將</a:t>
            </a:r>
            <a:r>
              <a:rPr lang="en-US" altLang="zh-TW" sz="2400" dirty="0">
                <a:latin typeface="微軟正黑體" panose="020B0604030504040204" pitchFamily="34" charset="-120"/>
                <a:ea typeface="微軟正黑體" panose="020B0604030504040204" pitchFamily="34" charset="-120"/>
              </a:rPr>
              <a:t>R</a:t>
            </a:r>
            <a:r>
              <a:rPr lang="zh-TW" altLang="en-US" sz="2400" dirty="0">
                <a:latin typeface="微軟正黑體" panose="020B0604030504040204" pitchFamily="34" charset="-120"/>
                <a:ea typeface="微軟正黑體" panose="020B0604030504040204" pitchFamily="34" charset="-120"/>
              </a:rPr>
              <a:t>按照</a:t>
            </a:r>
            <a:r>
              <a:rPr lang="en-US" altLang="zh-TW" sz="2400" dirty="0" err="1">
                <a:latin typeface="微軟正黑體" panose="020B0604030504040204" pitchFamily="34" charset="-120"/>
                <a:ea typeface="微軟正黑體" panose="020B0604030504040204" pitchFamily="34" charset="-120"/>
              </a:rPr>
              <a:t>K</a:t>
            </a:r>
            <a:r>
              <a:rPr lang="en-US" altLang="zh-TW" sz="2400" baseline="-25000" dirty="0" err="1">
                <a:latin typeface="微軟正黑體" panose="020B0604030504040204" pitchFamily="34" charset="-120"/>
                <a:ea typeface="微軟正黑體" panose="020B0604030504040204" pitchFamily="34" charset="-120"/>
              </a:rPr>
              <a:t>Result</a:t>
            </a:r>
            <a:r>
              <a:rPr lang="zh-TW" altLang="en-US" sz="2400" dirty="0">
                <a:latin typeface="微軟正黑體" panose="020B0604030504040204" pitchFamily="34" charset="-120"/>
                <a:ea typeface="微軟正黑體" panose="020B0604030504040204" pitchFamily="34" charset="-120"/>
              </a:rPr>
              <a:t>的屬性值分成數群，對於每一群（假設其屬性值為</a:t>
            </a:r>
            <a:r>
              <a:rPr lang="en-US" altLang="zh-TW" sz="2400" i="1" dirty="0">
                <a:latin typeface="微軟正黑體" panose="020B0604030504040204" pitchFamily="34" charset="-120"/>
                <a:ea typeface="微軟正黑體" panose="020B0604030504040204" pitchFamily="34" charset="-120"/>
              </a:rPr>
              <a:t>t</a:t>
            </a:r>
            <a:r>
              <a:rPr lang="zh-TW" altLang="en-US" sz="2400" dirty="0">
                <a:latin typeface="微軟正黑體" panose="020B0604030504040204" pitchFamily="34" charset="-120"/>
                <a:ea typeface="微軟正黑體" panose="020B0604030504040204" pitchFamily="34" charset="-120"/>
              </a:rPr>
              <a:t>），若其包括所有</a:t>
            </a:r>
            <a:r>
              <a:rPr lang="en-US" altLang="zh-TW" sz="2400" dirty="0">
                <a:latin typeface="微軟正黑體" panose="020B0604030504040204" pitchFamily="34" charset="-120"/>
                <a:ea typeface="微軟正黑體" panose="020B0604030504040204" pitchFamily="34" charset="-120"/>
              </a:rPr>
              <a:t>S</a:t>
            </a:r>
            <a:r>
              <a:rPr lang="zh-TW" altLang="en-US" sz="2400" dirty="0">
                <a:latin typeface="微軟正黑體" panose="020B0604030504040204" pitchFamily="34" charset="-120"/>
                <a:ea typeface="微軟正黑體" panose="020B0604030504040204" pitchFamily="34" charset="-120"/>
              </a:rPr>
              <a:t>的序列值，則</a:t>
            </a:r>
            <a:r>
              <a:rPr lang="en-US" altLang="zh-TW" sz="2400" i="1" dirty="0">
                <a:latin typeface="微軟正黑體" panose="020B0604030504040204" pitchFamily="34" charset="-120"/>
                <a:ea typeface="微軟正黑體" panose="020B0604030504040204" pitchFamily="34" charset="-120"/>
              </a:rPr>
              <a:t>t </a:t>
            </a:r>
            <a:r>
              <a:rPr lang="zh-TW" altLang="en-US" sz="2400" dirty="0">
                <a:latin typeface="微軟正黑體" panose="020B0604030504040204" pitchFamily="34" charset="-120"/>
                <a:ea typeface="微軟正黑體" panose="020B0604030504040204" pitchFamily="34" charset="-120"/>
              </a:rPr>
              <a:t>為</a:t>
            </a:r>
            <a:r>
              <a:rPr lang="en-US" altLang="zh-TW" sz="2400" dirty="0">
                <a:latin typeface="微軟正黑體" panose="020B0604030504040204" pitchFamily="34" charset="-120"/>
                <a:ea typeface="微軟正黑體" panose="020B0604030504040204" pitchFamily="34" charset="-120"/>
              </a:rPr>
              <a:t>Result</a:t>
            </a:r>
            <a:r>
              <a:rPr lang="zh-TW" altLang="en-US" sz="2400" dirty="0">
                <a:latin typeface="微軟正黑體" panose="020B0604030504040204" pitchFamily="34" charset="-120"/>
                <a:ea typeface="微軟正黑體" panose="020B0604030504040204" pitchFamily="34" charset="-120"/>
              </a:rPr>
              <a:t>裡的序列值 </a:t>
            </a:r>
          </a:p>
          <a:p>
            <a:endParaRPr lang="zh-TW" altLang="en-US" dirty="0"/>
          </a:p>
        </p:txBody>
      </p:sp>
      <p:sp>
        <p:nvSpPr>
          <p:cNvPr id="4" name="投影片編號版面配置區 3">
            <a:extLst>
              <a:ext uri="{FF2B5EF4-FFF2-40B4-BE49-F238E27FC236}">
                <a16:creationId xmlns:a16="http://schemas.microsoft.com/office/drawing/2014/main" id="{F51814B8-39C4-4561-A842-1357AD08C3D0}"/>
              </a:ext>
            </a:extLst>
          </p:cNvPr>
          <p:cNvSpPr>
            <a:spLocks noGrp="1"/>
          </p:cNvSpPr>
          <p:nvPr>
            <p:ph type="sldNum" sz="quarter" idx="12"/>
          </p:nvPr>
        </p:nvSpPr>
        <p:spPr/>
        <p:txBody>
          <a:bodyPr/>
          <a:lstStyle/>
          <a:p>
            <a:fld id="{6243D286-E151-4778-8234-CC7B3DD5AA69}" type="slidenum">
              <a:rPr lang="zh-TW" altLang="en-US" smtClean="0"/>
              <a:t>67</a:t>
            </a:fld>
            <a:endParaRPr lang="zh-TW" altLang="en-US"/>
          </a:p>
        </p:txBody>
      </p:sp>
    </p:spTree>
    <p:extLst>
      <p:ext uri="{BB962C8B-B14F-4D97-AF65-F5344CB8AC3E}">
        <p14:creationId xmlns:p14="http://schemas.microsoft.com/office/powerpoint/2010/main" val="26941096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E2B52E-E5E6-4EB0-9E97-845EAC27836D}"/>
              </a:ext>
            </a:extLst>
          </p:cNvPr>
          <p:cNvSpPr>
            <a:spLocks noGrp="1"/>
          </p:cNvSpPr>
          <p:nvPr>
            <p:ph type="title"/>
          </p:nvPr>
        </p:nvSpPr>
        <p:spPr/>
        <p:txBody>
          <a:bodyPr>
            <a:normAutofit/>
          </a:bodyPr>
          <a:lstStyle/>
          <a:p>
            <a:r>
              <a:rPr lang="zh-TW" altLang="en-US" sz="2800" dirty="0">
                <a:latin typeface="微軟正黑體" panose="020B0604030504040204" pitchFamily="34" charset="-120"/>
                <a:ea typeface="微軟正黑體" panose="020B0604030504040204" pitchFamily="34" charset="-120"/>
              </a:rPr>
              <a:t>範例：有哪些會員曾經購買過「任賢齊專輯三」和「蔡依林專輯二」這兩張 </a:t>
            </a:r>
            <a:r>
              <a:rPr lang="en-US" altLang="zh-TW" sz="2800" dirty="0">
                <a:latin typeface="微軟正黑體" panose="020B0604030504040204" pitchFamily="34" charset="-120"/>
                <a:ea typeface="微軟正黑體" panose="020B0604030504040204" pitchFamily="34" charset="-120"/>
              </a:rPr>
              <a:t>CD</a:t>
            </a:r>
            <a:endParaRPr lang="zh-TW" altLang="en-US" sz="2800" dirty="0"/>
          </a:p>
        </p:txBody>
      </p:sp>
      <p:sp>
        <p:nvSpPr>
          <p:cNvPr id="3" name="內容版面配置區 2">
            <a:extLst>
              <a:ext uri="{FF2B5EF4-FFF2-40B4-BE49-F238E27FC236}">
                <a16:creationId xmlns:a16="http://schemas.microsoft.com/office/drawing/2014/main" id="{38DD76E0-A01F-402F-A0F2-FFFEB0E0274A}"/>
              </a:ext>
            </a:extLst>
          </p:cNvPr>
          <p:cNvSpPr>
            <a:spLocks noGrp="1"/>
          </p:cNvSpPr>
          <p:nvPr>
            <p:ph idx="1"/>
          </p:nvPr>
        </p:nvSpPr>
        <p:spPr/>
        <p:txBody>
          <a:bodyPr/>
          <a:lstStyle/>
          <a:p>
            <a:r>
              <a:rPr lang="en-US" altLang="zh-TW" sz="2800" b="1" dirty="0">
                <a:latin typeface="微軟正黑體" panose="020B0604030504040204" pitchFamily="34" charset="-120"/>
                <a:ea typeface="微軟正黑體" panose="020B0604030504040204" pitchFamily="34" charset="-120"/>
              </a:rPr>
              <a:t>R(</a:t>
            </a:r>
            <a:r>
              <a:rPr lang="en-US" altLang="zh-TW" sz="2800" b="1" dirty="0" err="1">
                <a:latin typeface="微軟正黑體" panose="020B0604030504040204" pitchFamily="34" charset="-120"/>
                <a:ea typeface="微軟正黑體" panose="020B0604030504040204" pitchFamily="34" charset="-120"/>
              </a:rPr>
              <a:t>mId</a:t>
            </a:r>
            <a:r>
              <a:rPr lang="en-US" altLang="zh-TW" sz="2800" b="1" dirty="0">
                <a:latin typeface="微軟正黑體" panose="020B0604030504040204" pitchFamily="34" charset="-120"/>
                <a:ea typeface="微軟正黑體" panose="020B0604030504040204" pitchFamily="34" charset="-120"/>
              </a:rPr>
              <a:t>, </a:t>
            </a:r>
            <a:r>
              <a:rPr lang="en-US" altLang="zh-TW" sz="2800" b="1" dirty="0" err="1">
                <a:latin typeface="微軟正黑體" panose="020B0604030504040204" pitchFamily="34" charset="-120"/>
                <a:ea typeface="微軟正黑體" panose="020B0604030504040204" pitchFamily="34" charset="-120"/>
              </a:rPr>
              <a:t>pNo</a:t>
            </a:r>
            <a:r>
              <a:rPr lang="en-US" altLang="zh-TW" sz="2800" b="1" dirty="0">
                <a:latin typeface="微軟正黑體" panose="020B0604030504040204" pitchFamily="34" charset="-120"/>
                <a:ea typeface="微軟正黑體" panose="020B0604030504040204" pitchFamily="34" charset="-120"/>
              </a:rPr>
              <a:t>) =π</a:t>
            </a:r>
            <a:r>
              <a:rPr lang="en-US" altLang="zh-TW" sz="2800" b="1" baseline="-25000" dirty="0" err="1">
                <a:latin typeface="微軟正黑體" panose="020B0604030504040204" pitchFamily="34" charset="-120"/>
                <a:ea typeface="微軟正黑體" panose="020B0604030504040204" pitchFamily="34" charset="-120"/>
              </a:rPr>
              <a:t>transMid</a:t>
            </a:r>
            <a:r>
              <a:rPr lang="en-US" altLang="zh-TW" sz="2800" b="1" baseline="-25000" dirty="0">
                <a:latin typeface="微軟正黑體" panose="020B0604030504040204" pitchFamily="34" charset="-120"/>
                <a:ea typeface="微軟正黑體" panose="020B0604030504040204" pitchFamily="34" charset="-120"/>
              </a:rPr>
              <a:t>, </a:t>
            </a:r>
            <a:r>
              <a:rPr lang="en-US" altLang="zh-TW" sz="2800" b="1" baseline="-25000" dirty="0" err="1">
                <a:latin typeface="微軟正黑體" panose="020B0604030504040204" pitchFamily="34" charset="-120"/>
                <a:ea typeface="微軟正黑體" panose="020B0604030504040204" pitchFamily="34" charset="-120"/>
              </a:rPr>
              <a:t>pNo</a:t>
            </a:r>
            <a:r>
              <a:rPr lang="en-US" altLang="zh-TW" sz="2800" b="1" dirty="0">
                <a:latin typeface="微軟正黑體" panose="020B0604030504040204" pitchFamily="34" charset="-120"/>
                <a:ea typeface="微軟正黑體" panose="020B0604030504040204" pitchFamily="34" charset="-120"/>
              </a:rPr>
              <a:t> (Record*Transaction);</a:t>
            </a:r>
          </a:p>
          <a:p>
            <a:r>
              <a:rPr lang="en-US" altLang="zh-TW" sz="2800" b="1" dirty="0">
                <a:latin typeface="微軟正黑體" panose="020B0604030504040204" pitchFamily="34" charset="-120"/>
                <a:ea typeface="微軟正黑體" panose="020B0604030504040204" pitchFamily="34" charset="-120"/>
              </a:rPr>
              <a:t>S =π</a:t>
            </a:r>
            <a:r>
              <a:rPr lang="en-US" altLang="zh-TW" sz="2800" b="1" baseline="-25000" dirty="0" err="1">
                <a:latin typeface="微軟正黑體" panose="020B0604030504040204" pitchFamily="34" charset="-120"/>
                <a:ea typeface="微軟正黑體" panose="020B0604030504040204" pitchFamily="34" charset="-120"/>
              </a:rPr>
              <a:t>pNo</a:t>
            </a:r>
            <a:r>
              <a:rPr lang="en-US" altLang="zh-TW" sz="2800" b="1" dirty="0">
                <a:latin typeface="微軟正黑體" panose="020B0604030504040204" pitchFamily="34" charset="-120"/>
                <a:ea typeface="微軟正黑體" panose="020B0604030504040204" pitchFamily="34" charset="-120"/>
              </a:rPr>
              <a:t> (</a:t>
            </a:r>
            <a:r>
              <a:rPr lang="en-US" altLang="zh-TW" sz="2800" b="1" dirty="0">
                <a:latin typeface="微軟正黑體" panose="020B0604030504040204" pitchFamily="34" charset="-120"/>
                <a:ea typeface="微軟正黑體" panose="020B0604030504040204" pitchFamily="34" charset="-120"/>
                <a:sym typeface="Symbol" pitchFamily="18" charset="2"/>
              </a:rPr>
              <a:t></a:t>
            </a:r>
            <a:r>
              <a:rPr lang="en-US" altLang="zh-TW" sz="2800" b="1" baseline="-25000" dirty="0" err="1">
                <a:latin typeface="微軟正黑體" panose="020B0604030504040204" pitchFamily="34" charset="-120"/>
                <a:ea typeface="微軟正黑體" panose="020B0604030504040204" pitchFamily="34" charset="-120"/>
              </a:rPr>
              <a:t>pName</a:t>
            </a:r>
            <a:r>
              <a:rPr lang="en-US" altLang="zh-TW" sz="2800" b="1" baseline="-25000" dirty="0">
                <a:latin typeface="微軟正黑體" panose="020B0604030504040204" pitchFamily="34" charset="-120"/>
                <a:ea typeface="微軟正黑體" panose="020B0604030504040204" pitchFamily="34" charset="-120"/>
              </a:rPr>
              <a:t> =‘</a:t>
            </a:r>
            <a:r>
              <a:rPr lang="zh-TW" altLang="en-US" sz="2800" b="1" baseline="-25000" dirty="0">
                <a:latin typeface="微軟正黑體" panose="020B0604030504040204" pitchFamily="34" charset="-120"/>
                <a:ea typeface="微軟正黑體" panose="020B0604030504040204" pitchFamily="34" charset="-120"/>
              </a:rPr>
              <a:t>任賢齊專輯三’ </a:t>
            </a:r>
            <a:r>
              <a:rPr lang="en-US" altLang="zh-TW" sz="2800" b="1" baseline="-25000" dirty="0">
                <a:latin typeface="微軟正黑體" panose="020B0604030504040204" pitchFamily="34" charset="-120"/>
                <a:ea typeface="微軟正黑體" panose="020B0604030504040204" pitchFamily="34" charset="-120"/>
              </a:rPr>
              <a:t>OR  </a:t>
            </a:r>
            <a:r>
              <a:rPr lang="en-US" altLang="zh-TW" sz="2800" b="1" baseline="-25000" dirty="0" err="1">
                <a:latin typeface="微軟正黑體" panose="020B0604030504040204" pitchFamily="34" charset="-120"/>
                <a:ea typeface="微軟正黑體" panose="020B0604030504040204" pitchFamily="34" charset="-120"/>
              </a:rPr>
              <a:t>pName</a:t>
            </a:r>
            <a:r>
              <a:rPr lang="en-US" altLang="zh-TW" sz="2800" b="1" baseline="-25000" dirty="0">
                <a:latin typeface="微軟正黑體" panose="020B0604030504040204" pitchFamily="34" charset="-120"/>
                <a:ea typeface="微軟正黑體" panose="020B0604030504040204" pitchFamily="34" charset="-120"/>
              </a:rPr>
              <a:t> = ‘</a:t>
            </a:r>
            <a:r>
              <a:rPr lang="zh-TW" altLang="en-US" sz="2800" b="1" baseline="-25000" dirty="0">
                <a:latin typeface="微軟正黑體" panose="020B0604030504040204" pitchFamily="34" charset="-120"/>
                <a:ea typeface="微軟正黑體" panose="020B0604030504040204" pitchFamily="34" charset="-120"/>
              </a:rPr>
              <a:t>蔡依林專輯二’</a:t>
            </a:r>
            <a:r>
              <a:rPr lang="zh-TW" altLang="en-US" sz="2800" b="1" dirty="0">
                <a:latin typeface="微軟正黑體" panose="020B0604030504040204" pitchFamily="34" charset="-120"/>
                <a:ea typeface="微軟正黑體" panose="020B0604030504040204" pitchFamily="34" charset="-120"/>
              </a:rPr>
              <a:t> </a:t>
            </a:r>
            <a:r>
              <a:rPr lang="en-US" altLang="zh-TW" sz="2800" b="1" dirty="0">
                <a:latin typeface="微軟正黑體" panose="020B0604030504040204" pitchFamily="34" charset="-120"/>
                <a:ea typeface="微軟正黑體" panose="020B0604030504040204" pitchFamily="34" charset="-120"/>
              </a:rPr>
              <a:t>(Product));</a:t>
            </a:r>
          </a:p>
          <a:p>
            <a:r>
              <a:rPr lang="en-US" altLang="zh-TW" sz="2800" b="1" dirty="0">
                <a:latin typeface="微軟正黑體" panose="020B0604030504040204" pitchFamily="34" charset="-120"/>
                <a:ea typeface="微軟正黑體" panose="020B0604030504040204" pitchFamily="34" charset="-120"/>
              </a:rPr>
              <a:t>Result = R ÷ S</a:t>
            </a:r>
            <a:r>
              <a:rPr lang="en-US" altLang="zh-TW" sz="2800" dirty="0">
                <a:latin typeface="微軟正黑體" panose="020B0604030504040204" pitchFamily="34" charset="-120"/>
                <a:ea typeface="微軟正黑體" panose="020B0604030504040204" pitchFamily="34" charset="-120"/>
              </a:rPr>
              <a:t>;</a:t>
            </a:r>
          </a:p>
          <a:p>
            <a:endParaRPr lang="zh-TW" altLang="en-US" dirty="0"/>
          </a:p>
        </p:txBody>
      </p:sp>
      <p:pic>
        <p:nvPicPr>
          <p:cNvPr id="5" name="圖片 4">
            <a:extLst>
              <a:ext uri="{FF2B5EF4-FFF2-40B4-BE49-F238E27FC236}">
                <a16:creationId xmlns:a16="http://schemas.microsoft.com/office/drawing/2014/main" id="{7241C748-42E5-49A2-8A8A-1288B53223B5}"/>
              </a:ext>
            </a:extLst>
          </p:cNvPr>
          <p:cNvPicPr>
            <a:picLocks noChangeAspect="1"/>
          </p:cNvPicPr>
          <p:nvPr/>
        </p:nvPicPr>
        <p:blipFill>
          <a:blip r:embed="rId2"/>
          <a:stretch>
            <a:fillRect/>
          </a:stretch>
        </p:blipFill>
        <p:spPr>
          <a:xfrm>
            <a:off x="1607961" y="3429000"/>
            <a:ext cx="2524477" cy="3153215"/>
          </a:xfrm>
          <a:prstGeom prst="rect">
            <a:avLst/>
          </a:prstGeom>
        </p:spPr>
      </p:pic>
      <p:pic>
        <p:nvPicPr>
          <p:cNvPr id="7" name="圖片 6">
            <a:extLst>
              <a:ext uri="{FF2B5EF4-FFF2-40B4-BE49-F238E27FC236}">
                <a16:creationId xmlns:a16="http://schemas.microsoft.com/office/drawing/2014/main" id="{1A499553-3C81-40E7-A5CA-3FBD92C1A36F}"/>
              </a:ext>
            </a:extLst>
          </p:cNvPr>
          <p:cNvPicPr>
            <a:picLocks noChangeAspect="1"/>
          </p:cNvPicPr>
          <p:nvPr/>
        </p:nvPicPr>
        <p:blipFill>
          <a:blip r:embed="rId3"/>
          <a:stretch>
            <a:fillRect/>
          </a:stretch>
        </p:blipFill>
        <p:spPr>
          <a:xfrm>
            <a:off x="4991098" y="4110132"/>
            <a:ext cx="3153215" cy="1790950"/>
          </a:xfrm>
          <a:prstGeom prst="rect">
            <a:avLst/>
          </a:prstGeom>
        </p:spPr>
      </p:pic>
      <p:sp>
        <p:nvSpPr>
          <p:cNvPr id="4" name="投影片編號版面配置區 3">
            <a:extLst>
              <a:ext uri="{FF2B5EF4-FFF2-40B4-BE49-F238E27FC236}">
                <a16:creationId xmlns:a16="http://schemas.microsoft.com/office/drawing/2014/main" id="{94A262C2-7DDC-4527-8CCB-760A7CCEF898}"/>
              </a:ext>
            </a:extLst>
          </p:cNvPr>
          <p:cNvSpPr>
            <a:spLocks noGrp="1"/>
          </p:cNvSpPr>
          <p:nvPr>
            <p:ph type="sldNum" sz="quarter" idx="12"/>
          </p:nvPr>
        </p:nvSpPr>
        <p:spPr/>
        <p:txBody>
          <a:bodyPr/>
          <a:lstStyle/>
          <a:p>
            <a:fld id="{6243D286-E151-4778-8234-CC7B3DD5AA69}" type="slidenum">
              <a:rPr lang="zh-TW" altLang="en-US" smtClean="0"/>
              <a:t>68</a:t>
            </a:fld>
            <a:endParaRPr lang="zh-TW" altLang="en-US"/>
          </a:p>
        </p:txBody>
      </p:sp>
    </p:spTree>
    <p:extLst>
      <p:ext uri="{BB962C8B-B14F-4D97-AF65-F5344CB8AC3E}">
        <p14:creationId xmlns:p14="http://schemas.microsoft.com/office/powerpoint/2010/main" val="1100070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98256B-A537-4864-A1C6-5F71E52A807D}"/>
              </a:ext>
            </a:extLst>
          </p:cNvPr>
          <p:cNvSpPr>
            <a:spLocks noGrp="1"/>
          </p:cNvSpPr>
          <p:nvPr>
            <p:ph type="title"/>
          </p:nvPr>
        </p:nvSpPr>
        <p:spPr/>
        <p:txBody>
          <a:bodyPr/>
          <a:lstStyle/>
          <a:p>
            <a:r>
              <a:rPr lang="zh-TW" altLang="en-US" spc="600" dirty="0">
                <a:latin typeface="微軟正黑體" pitchFamily="34" charset="-120"/>
              </a:rPr>
              <a:t>卡迪森乘積</a:t>
            </a:r>
            <a:r>
              <a:rPr lang="en-US" altLang="zh-TW" spc="600" dirty="0">
                <a:latin typeface="微軟正黑體" pitchFamily="34" charset="-120"/>
              </a:rPr>
              <a:t>(</a:t>
            </a:r>
            <a:r>
              <a:rPr lang="en-US" altLang="zh-TW" dirty="0">
                <a:latin typeface="微軟正黑體" panose="020B0604030504040204" pitchFamily="34" charset="-120"/>
              </a:rPr>
              <a:t>Cartesian Product)</a:t>
            </a:r>
            <a:endParaRPr lang="zh-TW" altLang="en-US" dirty="0"/>
          </a:p>
        </p:txBody>
      </p:sp>
      <p:sp>
        <p:nvSpPr>
          <p:cNvPr id="3" name="內容版面配置區 2">
            <a:extLst>
              <a:ext uri="{FF2B5EF4-FFF2-40B4-BE49-F238E27FC236}">
                <a16:creationId xmlns:a16="http://schemas.microsoft.com/office/drawing/2014/main" id="{D0EB0262-E3F1-4664-923F-B57D8DBB8DA7}"/>
              </a:ext>
            </a:extLst>
          </p:cNvPr>
          <p:cNvSpPr>
            <a:spLocks noGrp="1"/>
          </p:cNvSpPr>
          <p:nvPr>
            <p:ph idx="1"/>
          </p:nvPr>
        </p:nvSpPr>
        <p:spPr/>
        <p:txBody>
          <a:bodyPr/>
          <a:lstStyle/>
          <a:p>
            <a:pPr>
              <a:lnSpc>
                <a:spcPct val="150000"/>
              </a:lnSpc>
            </a:pPr>
            <a:r>
              <a:rPr lang="zh-TW" altLang="en-US" dirty="0">
                <a:latin typeface="微軟正黑體" panose="020B0604030504040204" pitchFamily="34" charset="-120"/>
              </a:rPr>
              <a:t>兩個集合相乘稱為</a:t>
            </a:r>
            <a:r>
              <a:rPr lang="zh-TW" altLang="en-US" dirty="0">
                <a:solidFill>
                  <a:srgbClr val="C00000"/>
                </a:solidFill>
                <a:latin typeface="微軟正黑體" panose="020B0604030504040204" pitchFamily="34" charset="-120"/>
              </a:rPr>
              <a:t>卡迪森乘積</a:t>
            </a:r>
            <a:endParaRPr lang="en-US" altLang="zh-TW" dirty="0">
              <a:solidFill>
                <a:srgbClr val="C00000"/>
              </a:solidFill>
              <a:latin typeface="微軟正黑體" panose="020B0604030504040204" pitchFamily="34" charset="-120"/>
            </a:endParaRPr>
          </a:p>
          <a:p>
            <a:pPr>
              <a:lnSpc>
                <a:spcPct val="150000"/>
              </a:lnSpc>
            </a:pPr>
            <a:r>
              <a:rPr lang="zh-TW" altLang="en-US" dirty="0">
                <a:latin typeface="微軟正黑體" panose="020B0604030504040204" pitchFamily="34" charset="-120"/>
              </a:rPr>
              <a:t>兩個關聯</a:t>
            </a:r>
            <a:r>
              <a:rPr lang="en-US" altLang="zh-TW" dirty="0">
                <a:latin typeface="微軟正黑體" panose="020B0604030504040204" pitchFamily="34" charset="-120"/>
              </a:rPr>
              <a:t>R</a:t>
            </a:r>
            <a:r>
              <a:rPr lang="zh-TW" altLang="en-US" dirty="0">
                <a:latin typeface="微軟正黑體" panose="020B0604030504040204" pitchFamily="34" charset="-120"/>
              </a:rPr>
              <a:t>和</a:t>
            </a:r>
            <a:r>
              <a:rPr lang="en-US" altLang="zh-TW" dirty="0">
                <a:latin typeface="微軟正黑體" panose="020B0604030504040204" pitchFamily="34" charset="-120"/>
              </a:rPr>
              <a:t>S</a:t>
            </a:r>
            <a:r>
              <a:rPr lang="zh-TW" altLang="en-US" dirty="0">
                <a:latin typeface="微軟正黑體" panose="020B0604030504040204" pitchFamily="34" charset="-120"/>
              </a:rPr>
              <a:t>相乘，表示成 </a:t>
            </a:r>
            <a:r>
              <a:rPr lang="en-US" altLang="zh-TW" dirty="0">
                <a:latin typeface="微軟正黑體" panose="020B0604030504040204" pitchFamily="34" charset="-120"/>
              </a:rPr>
              <a:t>Result = R</a:t>
            </a:r>
            <a:r>
              <a:rPr lang="en-US" altLang="zh-TW" sz="3200" dirty="0">
                <a:solidFill>
                  <a:srgbClr val="C00000"/>
                </a:solidFill>
                <a:latin typeface="微軟正黑體" panose="020B0604030504040204" pitchFamily="34" charset="-120"/>
                <a:sym typeface="Symbol" pitchFamily="18" charset="2"/>
              </a:rPr>
              <a:t></a:t>
            </a:r>
            <a:r>
              <a:rPr lang="en-US" altLang="zh-TW" dirty="0">
                <a:latin typeface="微軟正黑體" panose="020B0604030504040204" pitchFamily="34" charset="-120"/>
              </a:rPr>
              <a:t>S</a:t>
            </a:r>
          </a:p>
          <a:p>
            <a:pPr lvl="1">
              <a:lnSpc>
                <a:spcPct val="150000"/>
              </a:lnSpc>
            </a:pPr>
            <a:r>
              <a:rPr lang="en-US" altLang="zh-TW" sz="2200" dirty="0">
                <a:latin typeface="微軟正黑體" panose="020B0604030504040204" pitchFamily="34" charset="-120"/>
              </a:rPr>
              <a:t>Result</a:t>
            </a:r>
            <a:r>
              <a:rPr lang="zh-TW" altLang="en-US" sz="2200" dirty="0">
                <a:latin typeface="微軟正黑體" panose="020B0604030504040204" pitchFamily="34" charset="-120"/>
              </a:rPr>
              <a:t>為一個關聯，屬性欄位為</a:t>
            </a:r>
            <a:r>
              <a:rPr lang="en-US" altLang="zh-TW" sz="2200" dirty="0">
                <a:latin typeface="微軟正黑體" panose="020B0604030504040204" pitchFamily="34" charset="-120"/>
              </a:rPr>
              <a:t>R</a:t>
            </a:r>
            <a:r>
              <a:rPr lang="zh-TW" altLang="en-US" sz="2200" dirty="0">
                <a:latin typeface="微軟正黑體" panose="020B0604030504040204" pitchFamily="34" charset="-120"/>
              </a:rPr>
              <a:t>的屬性欄位和</a:t>
            </a:r>
            <a:r>
              <a:rPr lang="en-US" altLang="zh-TW" sz="2200" dirty="0">
                <a:latin typeface="微軟正黑體" panose="020B0604030504040204" pitchFamily="34" charset="-120"/>
              </a:rPr>
              <a:t>S</a:t>
            </a:r>
            <a:r>
              <a:rPr lang="zh-TW" altLang="en-US" sz="2200" dirty="0">
                <a:latin typeface="微軟正黑體" panose="020B0604030504040204" pitchFamily="34" charset="-120"/>
              </a:rPr>
              <a:t>的屬性欄位合併</a:t>
            </a:r>
          </a:p>
          <a:p>
            <a:pPr lvl="1">
              <a:lnSpc>
                <a:spcPct val="150000"/>
              </a:lnSpc>
            </a:pPr>
            <a:r>
              <a:rPr lang="en-US" altLang="zh-TW" sz="2200" dirty="0">
                <a:latin typeface="微軟正黑體" panose="020B0604030504040204" pitchFamily="34" charset="-120"/>
              </a:rPr>
              <a:t>R</a:t>
            </a:r>
            <a:r>
              <a:rPr lang="zh-TW" altLang="en-US" sz="2200" dirty="0">
                <a:latin typeface="微軟正黑體" panose="020B0604030504040204" pitchFamily="34" charset="-120"/>
              </a:rPr>
              <a:t>的序列值和</a:t>
            </a:r>
            <a:r>
              <a:rPr lang="en-US" altLang="zh-TW" sz="2200" dirty="0">
                <a:latin typeface="微軟正黑體" panose="020B0604030504040204" pitchFamily="34" charset="-120"/>
              </a:rPr>
              <a:t>S</a:t>
            </a:r>
            <a:r>
              <a:rPr lang="zh-TW" altLang="en-US" sz="2200" dirty="0">
                <a:latin typeface="微軟正黑體" panose="020B0604030504040204" pitchFamily="34" charset="-120"/>
              </a:rPr>
              <a:t>的序列值</a:t>
            </a:r>
            <a:r>
              <a:rPr lang="zh-TW" altLang="en-US" sz="2200" b="1" dirty="0">
                <a:solidFill>
                  <a:srgbClr val="C00000"/>
                </a:solidFill>
                <a:latin typeface="微軟正黑體" panose="020B0604030504040204" pitchFamily="34" charset="-120"/>
              </a:rPr>
              <a:t>兩兩結合</a:t>
            </a:r>
            <a:r>
              <a:rPr lang="zh-TW" altLang="en-US" sz="2200" dirty="0">
                <a:latin typeface="微軟正黑體" panose="020B0604030504040204" pitchFamily="34" charset="-120"/>
              </a:rPr>
              <a:t>起來</a:t>
            </a:r>
          </a:p>
          <a:p>
            <a:pPr>
              <a:lnSpc>
                <a:spcPct val="150000"/>
              </a:lnSpc>
            </a:pPr>
            <a:r>
              <a:rPr lang="zh-TW" altLang="en-US" dirty="0">
                <a:latin typeface="微軟正黑體" panose="020B0604030504040204" pitchFamily="34" charset="-120"/>
              </a:rPr>
              <a:t>關聯相乘後的序列值數目常常很龐大，假設</a:t>
            </a:r>
            <a:r>
              <a:rPr lang="en-US" altLang="zh-TW" dirty="0">
                <a:latin typeface="微軟正黑體" panose="020B0604030504040204" pitchFamily="34" charset="-120"/>
              </a:rPr>
              <a:t>R</a:t>
            </a:r>
            <a:r>
              <a:rPr lang="zh-TW" altLang="en-US" dirty="0">
                <a:latin typeface="微軟正黑體" panose="020B0604030504040204" pitchFamily="34" charset="-120"/>
              </a:rPr>
              <a:t>有</a:t>
            </a:r>
            <a:r>
              <a:rPr lang="en-US" altLang="zh-TW" dirty="0">
                <a:latin typeface="微軟正黑體" panose="020B0604030504040204" pitchFamily="34" charset="-120"/>
              </a:rPr>
              <a:t>p</a:t>
            </a:r>
            <a:r>
              <a:rPr lang="zh-TW" altLang="en-US" dirty="0">
                <a:latin typeface="微軟正黑體" panose="020B0604030504040204" pitchFamily="34" charset="-120"/>
              </a:rPr>
              <a:t>個屬性和</a:t>
            </a:r>
            <a:r>
              <a:rPr lang="en-US" altLang="zh-TW" dirty="0">
                <a:latin typeface="微軟正黑體" panose="020B0604030504040204" pitchFamily="34" charset="-120"/>
              </a:rPr>
              <a:t>n</a:t>
            </a:r>
            <a:r>
              <a:rPr lang="zh-TW" altLang="en-US" dirty="0">
                <a:latin typeface="微軟正黑體" panose="020B0604030504040204" pitchFamily="34" charset="-120"/>
              </a:rPr>
              <a:t>筆序列值，</a:t>
            </a:r>
            <a:r>
              <a:rPr lang="en-US" altLang="zh-TW" dirty="0">
                <a:latin typeface="微軟正黑體" panose="020B0604030504040204" pitchFamily="34" charset="-120"/>
              </a:rPr>
              <a:t>S</a:t>
            </a:r>
            <a:r>
              <a:rPr lang="zh-TW" altLang="en-US" dirty="0">
                <a:latin typeface="微軟正黑體" panose="020B0604030504040204" pitchFamily="34" charset="-120"/>
              </a:rPr>
              <a:t>有</a:t>
            </a:r>
            <a:r>
              <a:rPr lang="en-US" altLang="zh-TW" dirty="0">
                <a:latin typeface="微軟正黑體" panose="020B0604030504040204" pitchFamily="34" charset="-120"/>
              </a:rPr>
              <a:t>t</a:t>
            </a:r>
            <a:r>
              <a:rPr lang="zh-TW" altLang="en-US" dirty="0">
                <a:latin typeface="微軟正黑體" panose="020B0604030504040204" pitchFamily="34" charset="-120"/>
              </a:rPr>
              <a:t>個屬性和</a:t>
            </a:r>
            <a:r>
              <a:rPr lang="en-US" altLang="zh-TW" dirty="0">
                <a:latin typeface="微軟正黑體" panose="020B0604030504040204" pitchFamily="34" charset="-120"/>
              </a:rPr>
              <a:t>m</a:t>
            </a:r>
            <a:r>
              <a:rPr lang="zh-TW" altLang="en-US" dirty="0">
                <a:latin typeface="微軟正黑體" panose="020B0604030504040204" pitchFamily="34" charset="-120"/>
              </a:rPr>
              <a:t>筆序列值。則</a:t>
            </a:r>
            <a:r>
              <a:rPr lang="en-US" altLang="zh-TW" dirty="0">
                <a:latin typeface="微軟正黑體" panose="020B0604030504040204" pitchFamily="34" charset="-120"/>
              </a:rPr>
              <a:t>R</a:t>
            </a:r>
            <a:r>
              <a:rPr lang="en-US" altLang="zh-TW" dirty="0">
                <a:latin typeface="微軟正黑體" panose="020B0604030504040204" pitchFamily="34" charset="-120"/>
                <a:sym typeface="Symbol" pitchFamily="18" charset="2"/>
              </a:rPr>
              <a:t></a:t>
            </a:r>
            <a:r>
              <a:rPr lang="en-US" altLang="zh-TW" dirty="0">
                <a:latin typeface="微軟正黑體" panose="020B0604030504040204" pitchFamily="34" charset="-120"/>
              </a:rPr>
              <a:t>S</a:t>
            </a:r>
            <a:r>
              <a:rPr lang="zh-TW" altLang="en-US" dirty="0">
                <a:latin typeface="微軟正黑體" panose="020B0604030504040204" pitchFamily="34" charset="-120"/>
              </a:rPr>
              <a:t>會有</a:t>
            </a:r>
            <a:r>
              <a:rPr lang="en-US" altLang="zh-TW" dirty="0" err="1">
                <a:solidFill>
                  <a:srgbClr val="C00000"/>
                </a:solidFill>
                <a:latin typeface="微軟正黑體" panose="020B0604030504040204" pitchFamily="34" charset="-120"/>
              </a:rPr>
              <a:t>p+t</a:t>
            </a:r>
            <a:r>
              <a:rPr lang="zh-TW" altLang="en-US" dirty="0">
                <a:latin typeface="微軟正黑體" panose="020B0604030504040204" pitchFamily="34" charset="-120"/>
              </a:rPr>
              <a:t>個屬性和</a:t>
            </a:r>
            <a:r>
              <a:rPr lang="en-US" altLang="zh-TW" dirty="0" err="1">
                <a:solidFill>
                  <a:srgbClr val="C00000"/>
                </a:solidFill>
                <a:latin typeface="微軟正黑體" panose="020B0604030504040204" pitchFamily="34" charset="-120"/>
              </a:rPr>
              <a:t>m</a:t>
            </a:r>
            <a:r>
              <a:rPr lang="en-US" altLang="zh-TW" dirty="0" err="1">
                <a:solidFill>
                  <a:srgbClr val="C00000"/>
                </a:solidFill>
                <a:latin typeface="微軟正黑體" panose="020B0604030504040204" pitchFamily="34" charset="-120"/>
                <a:sym typeface="Symbol" pitchFamily="18" charset="2"/>
              </a:rPr>
              <a:t></a:t>
            </a:r>
            <a:r>
              <a:rPr lang="en-US" altLang="zh-TW" dirty="0" err="1">
                <a:solidFill>
                  <a:srgbClr val="C00000"/>
                </a:solidFill>
                <a:latin typeface="微軟正黑體" panose="020B0604030504040204" pitchFamily="34" charset="-120"/>
              </a:rPr>
              <a:t>n</a:t>
            </a:r>
            <a:r>
              <a:rPr lang="zh-TW" altLang="en-US" dirty="0">
                <a:latin typeface="微軟正黑體" panose="020B0604030504040204" pitchFamily="34" charset="-120"/>
              </a:rPr>
              <a:t>筆序列值</a:t>
            </a:r>
            <a:endParaRPr lang="zh-TW" altLang="en-US" dirty="0"/>
          </a:p>
        </p:txBody>
      </p:sp>
      <p:sp>
        <p:nvSpPr>
          <p:cNvPr id="4" name="投影片編號版面配置區 3">
            <a:extLst>
              <a:ext uri="{FF2B5EF4-FFF2-40B4-BE49-F238E27FC236}">
                <a16:creationId xmlns:a16="http://schemas.microsoft.com/office/drawing/2014/main" id="{5AE6556D-9D12-4A24-8945-86ACC77C441C}"/>
              </a:ext>
            </a:extLst>
          </p:cNvPr>
          <p:cNvSpPr>
            <a:spLocks noGrp="1"/>
          </p:cNvSpPr>
          <p:nvPr>
            <p:ph type="sldNum" sz="quarter" idx="12"/>
          </p:nvPr>
        </p:nvSpPr>
        <p:spPr/>
        <p:txBody>
          <a:bodyPr/>
          <a:lstStyle/>
          <a:p>
            <a:fld id="{6243D286-E151-4778-8234-CC7B3DD5AA69}" type="slidenum">
              <a:rPr lang="zh-TW" altLang="en-US" smtClean="0"/>
              <a:t>7</a:t>
            </a:fld>
            <a:endParaRPr lang="zh-TW" altLang="en-US"/>
          </a:p>
        </p:txBody>
      </p:sp>
    </p:spTree>
    <p:extLst>
      <p:ext uri="{BB962C8B-B14F-4D97-AF65-F5344CB8AC3E}">
        <p14:creationId xmlns:p14="http://schemas.microsoft.com/office/powerpoint/2010/main" val="2971077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4D5CE9-7B5B-4989-8D86-CD2C9A3FB7DB}"/>
              </a:ext>
            </a:extLst>
          </p:cNvPr>
          <p:cNvSpPr>
            <a:spLocks noGrp="1"/>
          </p:cNvSpPr>
          <p:nvPr>
            <p:ph type="title"/>
          </p:nvPr>
        </p:nvSpPr>
        <p:spPr/>
        <p:txBody>
          <a:bodyPr>
            <a:normAutofit/>
          </a:bodyPr>
          <a:lstStyle/>
          <a:p>
            <a:r>
              <a:rPr lang="en-US" altLang="zh-TW" sz="2800" dirty="0"/>
              <a:t>Example: </a:t>
            </a:r>
            <a:r>
              <a:rPr lang="zh-TW" altLang="en-US" sz="2800" dirty="0">
                <a:latin typeface="微軟正黑體" panose="020B0604030504040204" pitchFamily="34" charset="-120"/>
              </a:rPr>
              <a:t>考慮以下</a:t>
            </a:r>
            <a:r>
              <a:rPr lang="en-US" altLang="zh-TW" sz="2800" dirty="0">
                <a:latin typeface="微軟正黑體" panose="020B0604030504040204" pitchFamily="34" charset="-120"/>
              </a:rPr>
              <a:t>Student</a:t>
            </a:r>
            <a:r>
              <a:rPr lang="zh-TW" altLang="en-US" sz="2800" dirty="0">
                <a:latin typeface="微軟正黑體" panose="020B0604030504040204" pitchFamily="34" charset="-120"/>
              </a:rPr>
              <a:t>和</a:t>
            </a:r>
            <a:r>
              <a:rPr lang="en-US" altLang="zh-TW" sz="2800" dirty="0">
                <a:latin typeface="微軟正黑體" panose="020B0604030504040204" pitchFamily="34" charset="-120"/>
              </a:rPr>
              <a:t>Course</a:t>
            </a:r>
            <a:r>
              <a:rPr lang="zh-TW" altLang="en-US" sz="2800" dirty="0">
                <a:latin typeface="微軟正黑體" panose="020B0604030504040204" pitchFamily="34" charset="-120"/>
              </a:rPr>
              <a:t>資料表和其卡迪森乘積</a:t>
            </a:r>
            <a:endParaRPr lang="zh-TW" altLang="en-US" sz="2800" dirty="0"/>
          </a:p>
        </p:txBody>
      </p:sp>
      <p:sp>
        <p:nvSpPr>
          <p:cNvPr id="4" name="內容版面配置區 3">
            <a:extLst>
              <a:ext uri="{FF2B5EF4-FFF2-40B4-BE49-F238E27FC236}">
                <a16:creationId xmlns:a16="http://schemas.microsoft.com/office/drawing/2014/main" id="{62A9FE89-87A7-43FC-AC31-6849F9FAB9C6}"/>
              </a:ext>
            </a:extLst>
          </p:cNvPr>
          <p:cNvSpPr>
            <a:spLocks noGrp="1"/>
          </p:cNvSpPr>
          <p:nvPr>
            <p:ph idx="1"/>
          </p:nvPr>
        </p:nvSpPr>
        <p:spPr/>
        <p:txBody>
          <a:bodyPr/>
          <a:lstStyle/>
          <a:p>
            <a:r>
              <a:rPr lang="en-US" altLang="zh-TW" dirty="0" err="1">
                <a:latin typeface="微軟正黑體" panose="020B0604030504040204" pitchFamily="34" charset="-120"/>
                <a:sym typeface="Symbol" pitchFamily="18" charset="2"/>
              </a:rPr>
              <a:t>StudentCourse</a:t>
            </a:r>
            <a:r>
              <a:rPr lang="en-US" altLang="zh-TW" dirty="0">
                <a:latin typeface="微軟正黑體" panose="020B0604030504040204" pitchFamily="34" charset="-120"/>
              </a:rPr>
              <a:t> </a:t>
            </a:r>
            <a:r>
              <a:rPr lang="zh-TW" altLang="en-US" dirty="0">
                <a:latin typeface="微軟正黑體" panose="020B0604030504040204" pitchFamily="34" charset="-120"/>
              </a:rPr>
              <a:t>會有 </a:t>
            </a:r>
            <a:r>
              <a:rPr lang="en-US" altLang="zh-TW" i="1" dirty="0">
                <a:latin typeface="微軟正黑體" panose="020B0604030504040204" pitchFamily="34" charset="-120"/>
              </a:rPr>
              <a:t>3+2 </a:t>
            </a:r>
            <a:r>
              <a:rPr lang="zh-TW" altLang="en-US" dirty="0">
                <a:latin typeface="微軟正黑體" panose="020B0604030504040204" pitchFamily="34" charset="-120"/>
              </a:rPr>
              <a:t>個屬性和 </a:t>
            </a:r>
            <a:r>
              <a:rPr lang="en-US" altLang="zh-TW" i="1" dirty="0">
                <a:latin typeface="微軟正黑體" panose="020B0604030504040204" pitchFamily="34" charset="-120"/>
              </a:rPr>
              <a:t>3</a:t>
            </a:r>
            <a:r>
              <a:rPr lang="en-US" altLang="zh-TW" dirty="0">
                <a:latin typeface="微軟正黑體" panose="020B0604030504040204" pitchFamily="34" charset="-120"/>
                <a:sym typeface="Symbol" pitchFamily="18" charset="2"/>
              </a:rPr>
              <a:t></a:t>
            </a:r>
            <a:r>
              <a:rPr lang="en-US" altLang="zh-TW" i="1" dirty="0">
                <a:latin typeface="微軟正黑體" panose="020B0604030504040204" pitchFamily="34" charset="-120"/>
                <a:sym typeface="Symbol" pitchFamily="18" charset="2"/>
              </a:rPr>
              <a:t>2 </a:t>
            </a:r>
            <a:r>
              <a:rPr lang="zh-TW" altLang="en-US" dirty="0">
                <a:latin typeface="微軟正黑體" panose="020B0604030504040204" pitchFamily="34" charset="-120"/>
              </a:rPr>
              <a:t>筆序列值</a:t>
            </a:r>
          </a:p>
          <a:p>
            <a:endParaRPr lang="zh-TW" altLang="en-US" dirty="0"/>
          </a:p>
        </p:txBody>
      </p:sp>
      <p:graphicFrame>
        <p:nvGraphicFramePr>
          <p:cNvPr id="6" name="表格 5">
            <a:extLst>
              <a:ext uri="{FF2B5EF4-FFF2-40B4-BE49-F238E27FC236}">
                <a16:creationId xmlns:a16="http://schemas.microsoft.com/office/drawing/2014/main" id="{43286E94-6398-4395-9D3A-60BB1963EE6F}"/>
              </a:ext>
            </a:extLst>
          </p:cNvPr>
          <p:cNvGraphicFramePr>
            <a:graphicFrameLocks noGrp="1"/>
          </p:cNvGraphicFramePr>
          <p:nvPr>
            <p:extLst>
              <p:ext uri="{D42A27DB-BD31-4B8C-83A1-F6EECF244321}">
                <p14:modId xmlns:p14="http://schemas.microsoft.com/office/powerpoint/2010/main" val="2165713463"/>
              </p:ext>
            </p:extLst>
          </p:nvPr>
        </p:nvGraphicFramePr>
        <p:xfrm>
          <a:off x="1004342" y="2848269"/>
          <a:ext cx="2968053" cy="1483360"/>
        </p:xfrm>
        <a:graphic>
          <a:graphicData uri="http://schemas.openxmlformats.org/drawingml/2006/table">
            <a:tbl>
              <a:tblPr firstRow="1" bandRow="1">
                <a:tableStyleId>{5C22544A-7EE6-4342-B048-85BDC9FD1C3A}</a:tableStyleId>
              </a:tblPr>
              <a:tblGrid>
                <a:gridCol w="989351">
                  <a:extLst>
                    <a:ext uri="{9D8B030D-6E8A-4147-A177-3AD203B41FA5}">
                      <a16:colId xmlns:a16="http://schemas.microsoft.com/office/drawing/2014/main" val="3367946239"/>
                    </a:ext>
                  </a:extLst>
                </a:gridCol>
                <a:gridCol w="989351">
                  <a:extLst>
                    <a:ext uri="{9D8B030D-6E8A-4147-A177-3AD203B41FA5}">
                      <a16:colId xmlns:a16="http://schemas.microsoft.com/office/drawing/2014/main" val="916515101"/>
                    </a:ext>
                  </a:extLst>
                </a:gridCol>
                <a:gridCol w="989351">
                  <a:extLst>
                    <a:ext uri="{9D8B030D-6E8A-4147-A177-3AD203B41FA5}">
                      <a16:colId xmlns:a16="http://schemas.microsoft.com/office/drawing/2014/main" val="3429089281"/>
                    </a:ext>
                  </a:extLst>
                </a:gridCol>
              </a:tblGrid>
              <a:tr h="370840">
                <a:tc>
                  <a:txBody>
                    <a:bodyPr/>
                    <a:lstStyle/>
                    <a:p>
                      <a:pPr algn="ctr"/>
                      <a:r>
                        <a:rPr lang="en-US" altLang="zh-TW" dirty="0"/>
                        <a:t>Name</a:t>
                      </a:r>
                      <a:endParaRPr lang="zh-TW" altLang="en-US" dirty="0"/>
                    </a:p>
                  </a:txBody>
                  <a:tcPr/>
                </a:tc>
                <a:tc>
                  <a:txBody>
                    <a:bodyPr/>
                    <a:lstStyle/>
                    <a:p>
                      <a:pPr algn="ctr"/>
                      <a:r>
                        <a:rPr lang="en-US" altLang="zh-TW" dirty="0"/>
                        <a:t>Age</a:t>
                      </a:r>
                      <a:endParaRPr lang="zh-TW" altLang="en-US" dirty="0"/>
                    </a:p>
                  </a:txBody>
                  <a:tcPr/>
                </a:tc>
                <a:tc>
                  <a:txBody>
                    <a:bodyPr/>
                    <a:lstStyle/>
                    <a:p>
                      <a:pPr algn="ctr"/>
                      <a:r>
                        <a:rPr lang="en-US" altLang="zh-TW" dirty="0"/>
                        <a:t>Sex </a:t>
                      </a:r>
                      <a:endParaRPr lang="zh-TW" altLang="en-US" dirty="0"/>
                    </a:p>
                  </a:txBody>
                  <a:tcPr/>
                </a:tc>
                <a:extLst>
                  <a:ext uri="{0D108BD9-81ED-4DB2-BD59-A6C34878D82A}">
                    <a16:rowId xmlns:a16="http://schemas.microsoft.com/office/drawing/2014/main" val="4076980185"/>
                  </a:ext>
                </a:extLst>
              </a:tr>
              <a:tr h="370840">
                <a:tc>
                  <a:txBody>
                    <a:bodyPr/>
                    <a:lstStyle/>
                    <a:p>
                      <a:pPr algn="ctr"/>
                      <a:r>
                        <a:rPr lang="en-US" altLang="zh-TW" dirty="0"/>
                        <a:t>Jason</a:t>
                      </a:r>
                      <a:endParaRPr lang="zh-TW" altLang="en-US" dirty="0"/>
                    </a:p>
                  </a:txBody>
                  <a:tcPr/>
                </a:tc>
                <a:tc>
                  <a:txBody>
                    <a:bodyPr/>
                    <a:lstStyle/>
                    <a:p>
                      <a:pPr algn="ctr"/>
                      <a:r>
                        <a:rPr lang="en-US" altLang="zh-TW" dirty="0"/>
                        <a:t>15</a:t>
                      </a:r>
                      <a:endParaRPr lang="zh-TW" altLang="en-US" dirty="0"/>
                    </a:p>
                  </a:txBody>
                  <a:tcPr/>
                </a:tc>
                <a:tc>
                  <a:txBody>
                    <a:bodyPr/>
                    <a:lstStyle/>
                    <a:p>
                      <a:pPr algn="ctr"/>
                      <a:r>
                        <a:rPr lang="en-US" altLang="zh-TW" dirty="0"/>
                        <a:t>M</a:t>
                      </a:r>
                      <a:endParaRPr lang="zh-TW" altLang="en-US" dirty="0"/>
                    </a:p>
                  </a:txBody>
                  <a:tcPr/>
                </a:tc>
                <a:extLst>
                  <a:ext uri="{0D108BD9-81ED-4DB2-BD59-A6C34878D82A}">
                    <a16:rowId xmlns:a16="http://schemas.microsoft.com/office/drawing/2014/main" val="1330863049"/>
                  </a:ext>
                </a:extLst>
              </a:tr>
              <a:tr h="370840">
                <a:tc>
                  <a:txBody>
                    <a:bodyPr/>
                    <a:lstStyle/>
                    <a:p>
                      <a:pPr algn="ctr"/>
                      <a:r>
                        <a:rPr lang="en-US" altLang="zh-TW" dirty="0"/>
                        <a:t>John</a:t>
                      </a:r>
                      <a:endParaRPr lang="zh-TW" altLang="en-US" dirty="0"/>
                    </a:p>
                  </a:txBody>
                  <a:tcPr/>
                </a:tc>
                <a:tc>
                  <a:txBody>
                    <a:bodyPr/>
                    <a:lstStyle/>
                    <a:p>
                      <a:pPr algn="ctr"/>
                      <a:r>
                        <a:rPr lang="en-US" altLang="zh-TW" dirty="0"/>
                        <a:t>16</a:t>
                      </a:r>
                      <a:endParaRPr lang="zh-TW" altLang="en-US" dirty="0"/>
                    </a:p>
                  </a:txBody>
                  <a:tcPr/>
                </a:tc>
                <a:tc>
                  <a:txBody>
                    <a:bodyPr/>
                    <a:lstStyle/>
                    <a:p>
                      <a:pPr algn="ctr"/>
                      <a:r>
                        <a:rPr lang="en-US" altLang="zh-TW" dirty="0"/>
                        <a:t>M</a:t>
                      </a:r>
                      <a:endParaRPr lang="zh-TW" altLang="en-US" dirty="0"/>
                    </a:p>
                  </a:txBody>
                  <a:tcPr/>
                </a:tc>
                <a:extLst>
                  <a:ext uri="{0D108BD9-81ED-4DB2-BD59-A6C34878D82A}">
                    <a16:rowId xmlns:a16="http://schemas.microsoft.com/office/drawing/2014/main" val="4215169343"/>
                  </a:ext>
                </a:extLst>
              </a:tr>
              <a:tr h="370840">
                <a:tc>
                  <a:txBody>
                    <a:bodyPr/>
                    <a:lstStyle/>
                    <a:p>
                      <a:pPr algn="ctr"/>
                      <a:r>
                        <a:rPr lang="en-US" altLang="zh-TW" dirty="0"/>
                        <a:t>Mary</a:t>
                      </a:r>
                      <a:endParaRPr lang="zh-TW" altLang="en-US" dirty="0"/>
                    </a:p>
                  </a:txBody>
                  <a:tcPr/>
                </a:tc>
                <a:tc>
                  <a:txBody>
                    <a:bodyPr/>
                    <a:lstStyle/>
                    <a:p>
                      <a:pPr algn="ctr"/>
                      <a:r>
                        <a:rPr lang="en-US" altLang="zh-TW" dirty="0"/>
                        <a:t>18</a:t>
                      </a:r>
                      <a:endParaRPr lang="zh-TW" altLang="en-US" dirty="0"/>
                    </a:p>
                  </a:txBody>
                  <a:tcPr/>
                </a:tc>
                <a:tc>
                  <a:txBody>
                    <a:bodyPr/>
                    <a:lstStyle/>
                    <a:p>
                      <a:pPr algn="ctr"/>
                      <a:r>
                        <a:rPr lang="en-US" altLang="zh-TW" dirty="0"/>
                        <a:t>F</a:t>
                      </a:r>
                      <a:endParaRPr lang="zh-TW" altLang="en-US" dirty="0"/>
                    </a:p>
                  </a:txBody>
                  <a:tcPr/>
                </a:tc>
                <a:extLst>
                  <a:ext uri="{0D108BD9-81ED-4DB2-BD59-A6C34878D82A}">
                    <a16:rowId xmlns:a16="http://schemas.microsoft.com/office/drawing/2014/main" val="2399256382"/>
                  </a:ext>
                </a:extLst>
              </a:tr>
            </a:tbl>
          </a:graphicData>
        </a:graphic>
      </p:graphicFrame>
      <p:graphicFrame>
        <p:nvGraphicFramePr>
          <p:cNvPr id="7" name="表格 6">
            <a:extLst>
              <a:ext uri="{FF2B5EF4-FFF2-40B4-BE49-F238E27FC236}">
                <a16:creationId xmlns:a16="http://schemas.microsoft.com/office/drawing/2014/main" id="{D73C5984-C0F8-43BD-846F-F91358F998FC}"/>
              </a:ext>
            </a:extLst>
          </p:cNvPr>
          <p:cNvGraphicFramePr>
            <a:graphicFrameLocks noGrp="1"/>
          </p:cNvGraphicFramePr>
          <p:nvPr>
            <p:extLst>
              <p:ext uri="{D42A27DB-BD31-4B8C-83A1-F6EECF244321}">
                <p14:modId xmlns:p14="http://schemas.microsoft.com/office/powerpoint/2010/main" val="836037136"/>
              </p:ext>
            </p:extLst>
          </p:nvPr>
        </p:nvGraphicFramePr>
        <p:xfrm>
          <a:off x="1004342" y="4991863"/>
          <a:ext cx="3077148" cy="1112520"/>
        </p:xfrm>
        <a:graphic>
          <a:graphicData uri="http://schemas.openxmlformats.org/drawingml/2006/table">
            <a:tbl>
              <a:tblPr firstRow="1" bandRow="1">
                <a:tableStyleId>{5C22544A-7EE6-4342-B048-85BDC9FD1C3A}</a:tableStyleId>
              </a:tblPr>
              <a:tblGrid>
                <a:gridCol w="1094281">
                  <a:extLst>
                    <a:ext uri="{9D8B030D-6E8A-4147-A177-3AD203B41FA5}">
                      <a16:colId xmlns:a16="http://schemas.microsoft.com/office/drawing/2014/main" val="3752631633"/>
                    </a:ext>
                  </a:extLst>
                </a:gridCol>
                <a:gridCol w="1982867">
                  <a:extLst>
                    <a:ext uri="{9D8B030D-6E8A-4147-A177-3AD203B41FA5}">
                      <a16:colId xmlns:a16="http://schemas.microsoft.com/office/drawing/2014/main" val="3664664180"/>
                    </a:ext>
                  </a:extLst>
                </a:gridCol>
              </a:tblGrid>
              <a:tr h="370840">
                <a:tc>
                  <a:txBody>
                    <a:bodyPr/>
                    <a:lstStyle/>
                    <a:p>
                      <a:pPr algn="ctr"/>
                      <a:r>
                        <a:rPr lang="en-US" altLang="zh-TW" dirty="0" err="1"/>
                        <a:t>cId</a:t>
                      </a:r>
                      <a:endParaRPr lang="zh-TW" altLang="en-US" dirty="0"/>
                    </a:p>
                  </a:txBody>
                  <a:tcPr/>
                </a:tc>
                <a:tc>
                  <a:txBody>
                    <a:bodyPr/>
                    <a:lstStyle/>
                    <a:p>
                      <a:pPr algn="ctr"/>
                      <a:r>
                        <a:rPr lang="en-US" altLang="zh-TW" dirty="0"/>
                        <a:t>Title </a:t>
                      </a:r>
                      <a:endParaRPr lang="zh-TW" altLang="en-US" dirty="0"/>
                    </a:p>
                  </a:txBody>
                  <a:tcPr/>
                </a:tc>
                <a:extLst>
                  <a:ext uri="{0D108BD9-81ED-4DB2-BD59-A6C34878D82A}">
                    <a16:rowId xmlns:a16="http://schemas.microsoft.com/office/drawing/2014/main" val="733015265"/>
                  </a:ext>
                </a:extLst>
              </a:tr>
              <a:tr h="370840">
                <a:tc>
                  <a:txBody>
                    <a:bodyPr/>
                    <a:lstStyle/>
                    <a:p>
                      <a:pPr algn="ctr"/>
                      <a:r>
                        <a:rPr lang="en-US" altLang="zh-TW" dirty="0"/>
                        <a:t>AI001</a:t>
                      </a:r>
                      <a:endParaRPr lang="zh-TW" altLang="en-US" dirty="0"/>
                    </a:p>
                  </a:txBody>
                  <a:tcPr/>
                </a:tc>
                <a:tc>
                  <a:txBody>
                    <a:bodyPr/>
                    <a:lstStyle/>
                    <a:p>
                      <a:pPr algn="ctr"/>
                      <a:r>
                        <a:rPr lang="zh-TW" altLang="en-US" b="1" dirty="0">
                          <a:latin typeface="微軟正黑體" panose="020B0604030504040204" pitchFamily="34" charset="-120"/>
                          <a:ea typeface="微軟正黑體" panose="020B0604030504040204" pitchFamily="34" charset="-120"/>
                        </a:rPr>
                        <a:t>資料結構</a:t>
                      </a:r>
                    </a:p>
                  </a:txBody>
                  <a:tcPr/>
                </a:tc>
                <a:extLst>
                  <a:ext uri="{0D108BD9-81ED-4DB2-BD59-A6C34878D82A}">
                    <a16:rowId xmlns:a16="http://schemas.microsoft.com/office/drawing/2014/main" val="3330921754"/>
                  </a:ext>
                </a:extLst>
              </a:tr>
              <a:tr h="370840">
                <a:tc>
                  <a:txBody>
                    <a:bodyPr/>
                    <a:lstStyle/>
                    <a:p>
                      <a:pPr algn="ctr"/>
                      <a:r>
                        <a:rPr lang="en-US" altLang="zh-TW" dirty="0"/>
                        <a:t>AI005</a:t>
                      </a:r>
                      <a:endParaRPr lang="zh-TW" altLang="en-US" dirty="0"/>
                    </a:p>
                  </a:txBody>
                  <a:tcPr/>
                </a:tc>
                <a:tc>
                  <a:txBody>
                    <a:bodyPr/>
                    <a:lstStyle/>
                    <a:p>
                      <a:pPr algn="ctr"/>
                      <a:r>
                        <a:rPr lang="zh-TW" altLang="en-US" b="1" dirty="0">
                          <a:latin typeface="微軟正黑體" panose="020B0604030504040204" pitchFamily="34" charset="-120"/>
                          <a:ea typeface="微軟正黑體" panose="020B0604030504040204" pitchFamily="34" charset="-120"/>
                        </a:rPr>
                        <a:t>遊戲設計</a:t>
                      </a:r>
                    </a:p>
                  </a:txBody>
                  <a:tcPr/>
                </a:tc>
                <a:extLst>
                  <a:ext uri="{0D108BD9-81ED-4DB2-BD59-A6C34878D82A}">
                    <a16:rowId xmlns:a16="http://schemas.microsoft.com/office/drawing/2014/main" val="1157781600"/>
                  </a:ext>
                </a:extLst>
              </a:tr>
            </a:tbl>
          </a:graphicData>
        </a:graphic>
      </p:graphicFrame>
      <p:sp>
        <p:nvSpPr>
          <p:cNvPr id="8" name="文字方塊 7">
            <a:extLst>
              <a:ext uri="{FF2B5EF4-FFF2-40B4-BE49-F238E27FC236}">
                <a16:creationId xmlns:a16="http://schemas.microsoft.com/office/drawing/2014/main" id="{A603945E-D5DA-4BCF-B5BE-0777E52E15AA}"/>
              </a:ext>
            </a:extLst>
          </p:cNvPr>
          <p:cNvSpPr txBox="1"/>
          <p:nvPr/>
        </p:nvSpPr>
        <p:spPr>
          <a:xfrm>
            <a:off x="1004342" y="2455923"/>
            <a:ext cx="937564" cy="369332"/>
          </a:xfrm>
          <a:prstGeom prst="rect">
            <a:avLst/>
          </a:prstGeom>
          <a:noFill/>
        </p:spPr>
        <p:txBody>
          <a:bodyPr wrap="none" rtlCol="0">
            <a:spAutoFit/>
          </a:bodyPr>
          <a:lstStyle/>
          <a:p>
            <a:r>
              <a:rPr lang="en-US" altLang="zh-TW" b="1" dirty="0"/>
              <a:t>Student</a:t>
            </a:r>
            <a:endParaRPr lang="zh-TW" altLang="en-US" b="1" dirty="0"/>
          </a:p>
        </p:txBody>
      </p:sp>
      <p:sp>
        <p:nvSpPr>
          <p:cNvPr id="9" name="文字方塊 8">
            <a:extLst>
              <a:ext uri="{FF2B5EF4-FFF2-40B4-BE49-F238E27FC236}">
                <a16:creationId xmlns:a16="http://schemas.microsoft.com/office/drawing/2014/main" id="{567FB412-E713-4367-AB81-B5E34DF24B14}"/>
              </a:ext>
            </a:extLst>
          </p:cNvPr>
          <p:cNvSpPr txBox="1"/>
          <p:nvPr/>
        </p:nvSpPr>
        <p:spPr>
          <a:xfrm>
            <a:off x="1056567" y="4622531"/>
            <a:ext cx="833113" cy="369332"/>
          </a:xfrm>
          <a:prstGeom prst="rect">
            <a:avLst/>
          </a:prstGeom>
          <a:noFill/>
        </p:spPr>
        <p:txBody>
          <a:bodyPr wrap="none" rtlCol="0">
            <a:spAutoFit/>
          </a:bodyPr>
          <a:lstStyle/>
          <a:p>
            <a:r>
              <a:rPr lang="en-US" altLang="zh-TW" b="1" dirty="0"/>
              <a:t>Course</a:t>
            </a:r>
            <a:endParaRPr lang="zh-TW" altLang="en-US" b="1" dirty="0"/>
          </a:p>
        </p:txBody>
      </p:sp>
      <p:graphicFrame>
        <p:nvGraphicFramePr>
          <p:cNvPr id="10" name="表格 9">
            <a:extLst>
              <a:ext uri="{FF2B5EF4-FFF2-40B4-BE49-F238E27FC236}">
                <a16:creationId xmlns:a16="http://schemas.microsoft.com/office/drawing/2014/main" id="{E09C0801-AD58-443E-8113-7DBCAD470EE3}"/>
              </a:ext>
            </a:extLst>
          </p:cNvPr>
          <p:cNvGraphicFramePr>
            <a:graphicFrameLocks noGrp="1"/>
          </p:cNvGraphicFramePr>
          <p:nvPr>
            <p:extLst>
              <p:ext uri="{D42A27DB-BD31-4B8C-83A1-F6EECF244321}">
                <p14:modId xmlns:p14="http://schemas.microsoft.com/office/powerpoint/2010/main" val="1723741176"/>
              </p:ext>
            </p:extLst>
          </p:nvPr>
        </p:nvGraphicFramePr>
        <p:xfrm>
          <a:off x="5359629" y="3103102"/>
          <a:ext cx="5501765" cy="2595880"/>
        </p:xfrm>
        <a:graphic>
          <a:graphicData uri="http://schemas.openxmlformats.org/drawingml/2006/table">
            <a:tbl>
              <a:tblPr firstRow="1" bandRow="1">
                <a:tableStyleId>{21E4AEA4-8DFA-4A89-87EB-49C32662AFE0}</a:tableStyleId>
              </a:tblPr>
              <a:tblGrid>
                <a:gridCol w="1100353">
                  <a:extLst>
                    <a:ext uri="{9D8B030D-6E8A-4147-A177-3AD203B41FA5}">
                      <a16:colId xmlns:a16="http://schemas.microsoft.com/office/drawing/2014/main" val="3704448919"/>
                    </a:ext>
                  </a:extLst>
                </a:gridCol>
                <a:gridCol w="1100353">
                  <a:extLst>
                    <a:ext uri="{9D8B030D-6E8A-4147-A177-3AD203B41FA5}">
                      <a16:colId xmlns:a16="http://schemas.microsoft.com/office/drawing/2014/main" val="2534911551"/>
                    </a:ext>
                  </a:extLst>
                </a:gridCol>
                <a:gridCol w="1100353">
                  <a:extLst>
                    <a:ext uri="{9D8B030D-6E8A-4147-A177-3AD203B41FA5}">
                      <a16:colId xmlns:a16="http://schemas.microsoft.com/office/drawing/2014/main" val="2316402967"/>
                    </a:ext>
                  </a:extLst>
                </a:gridCol>
                <a:gridCol w="1100353">
                  <a:extLst>
                    <a:ext uri="{9D8B030D-6E8A-4147-A177-3AD203B41FA5}">
                      <a16:colId xmlns:a16="http://schemas.microsoft.com/office/drawing/2014/main" val="1659623277"/>
                    </a:ext>
                  </a:extLst>
                </a:gridCol>
                <a:gridCol w="1100353">
                  <a:extLst>
                    <a:ext uri="{9D8B030D-6E8A-4147-A177-3AD203B41FA5}">
                      <a16:colId xmlns:a16="http://schemas.microsoft.com/office/drawing/2014/main" val="639277534"/>
                    </a:ext>
                  </a:extLst>
                </a:gridCol>
              </a:tblGrid>
              <a:tr h="370840">
                <a:tc>
                  <a:txBody>
                    <a:bodyPr/>
                    <a:lstStyle/>
                    <a:p>
                      <a:r>
                        <a:rPr lang="en-US" altLang="zh-TW" dirty="0"/>
                        <a:t>Name</a:t>
                      </a:r>
                      <a:endParaRPr lang="zh-TW" altLang="en-US" dirty="0"/>
                    </a:p>
                  </a:txBody>
                  <a:tcPr/>
                </a:tc>
                <a:tc>
                  <a:txBody>
                    <a:bodyPr/>
                    <a:lstStyle/>
                    <a:p>
                      <a:r>
                        <a:rPr lang="en-US" altLang="zh-TW" dirty="0"/>
                        <a:t>Age</a:t>
                      </a:r>
                      <a:endParaRPr lang="zh-TW" altLang="en-US" dirty="0"/>
                    </a:p>
                  </a:txBody>
                  <a:tcPr/>
                </a:tc>
                <a:tc>
                  <a:txBody>
                    <a:bodyPr/>
                    <a:lstStyle/>
                    <a:p>
                      <a:r>
                        <a:rPr lang="en-US" altLang="zh-TW" dirty="0"/>
                        <a:t>Sex</a:t>
                      </a:r>
                      <a:endParaRPr lang="zh-TW" altLang="en-US" dirty="0"/>
                    </a:p>
                  </a:txBody>
                  <a:tcPr/>
                </a:tc>
                <a:tc>
                  <a:txBody>
                    <a:bodyPr/>
                    <a:lstStyle/>
                    <a:p>
                      <a:r>
                        <a:rPr lang="en-US" altLang="zh-TW" dirty="0" err="1"/>
                        <a:t>cId</a:t>
                      </a:r>
                      <a:endParaRPr lang="zh-TW" altLang="en-US" dirty="0"/>
                    </a:p>
                  </a:txBody>
                  <a:tcPr/>
                </a:tc>
                <a:tc>
                  <a:txBody>
                    <a:bodyPr/>
                    <a:lstStyle/>
                    <a:p>
                      <a:r>
                        <a:rPr lang="en-US" altLang="zh-TW" dirty="0"/>
                        <a:t>Title</a:t>
                      </a:r>
                      <a:endParaRPr lang="zh-TW" altLang="en-US" dirty="0"/>
                    </a:p>
                  </a:txBody>
                  <a:tcPr/>
                </a:tc>
                <a:extLst>
                  <a:ext uri="{0D108BD9-81ED-4DB2-BD59-A6C34878D82A}">
                    <a16:rowId xmlns:a16="http://schemas.microsoft.com/office/drawing/2014/main" val="3010111679"/>
                  </a:ext>
                </a:extLst>
              </a:tr>
              <a:tr h="370840">
                <a:tc>
                  <a:txBody>
                    <a:bodyPr/>
                    <a:lstStyle/>
                    <a:p>
                      <a:pPr algn="ctr"/>
                      <a:r>
                        <a:rPr lang="en-US" altLang="zh-TW" dirty="0"/>
                        <a:t>Jason</a:t>
                      </a:r>
                      <a:endParaRPr lang="zh-TW" altLang="en-US" dirty="0"/>
                    </a:p>
                  </a:txBody>
                  <a:tcPr/>
                </a:tc>
                <a:tc>
                  <a:txBody>
                    <a:bodyPr/>
                    <a:lstStyle/>
                    <a:p>
                      <a:pPr algn="ctr"/>
                      <a:r>
                        <a:rPr lang="en-US" altLang="zh-TW" dirty="0"/>
                        <a:t>15</a:t>
                      </a:r>
                      <a:endParaRPr lang="zh-TW" altLang="en-US" dirty="0"/>
                    </a:p>
                  </a:txBody>
                  <a:tcPr/>
                </a:tc>
                <a:tc>
                  <a:txBody>
                    <a:bodyPr/>
                    <a:lstStyle/>
                    <a:p>
                      <a:pPr algn="ctr"/>
                      <a:r>
                        <a:rPr lang="en-US" altLang="zh-TW" dirty="0"/>
                        <a:t>M</a:t>
                      </a:r>
                      <a:endParaRPr lang="zh-TW" altLang="en-US" dirty="0"/>
                    </a:p>
                  </a:txBody>
                  <a:tcPr/>
                </a:tc>
                <a:tc>
                  <a:txBody>
                    <a:bodyPr/>
                    <a:lstStyle/>
                    <a:p>
                      <a:pPr algn="ctr"/>
                      <a:r>
                        <a:rPr lang="en-US" altLang="zh-TW" dirty="0"/>
                        <a:t>AI001</a:t>
                      </a:r>
                      <a:endParaRPr lang="zh-TW" altLang="en-US" dirty="0"/>
                    </a:p>
                  </a:txBody>
                  <a:tcPr/>
                </a:tc>
                <a:tc>
                  <a:txBody>
                    <a:bodyPr/>
                    <a:lstStyle/>
                    <a:p>
                      <a:pPr algn="ctr"/>
                      <a:r>
                        <a:rPr lang="zh-TW" altLang="en-US" b="1" dirty="0">
                          <a:latin typeface="微軟正黑體" panose="020B0604030504040204" pitchFamily="34" charset="-120"/>
                          <a:ea typeface="微軟正黑體" panose="020B0604030504040204" pitchFamily="34" charset="-120"/>
                        </a:rPr>
                        <a:t>資料結構</a:t>
                      </a:r>
                    </a:p>
                  </a:txBody>
                  <a:tcPr/>
                </a:tc>
                <a:extLst>
                  <a:ext uri="{0D108BD9-81ED-4DB2-BD59-A6C34878D82A}">
                    <a16:rowId xmlns:a16="http://schemas.microsoft.com/office/drawing/2014/main" val="2812049312"/>
                  </a:ext>
                </a:extLst>
              </a:tr>
              <a:tr h="370840">
                <a:tc>
                  <a:txBody>
                    <a:bodyPr/>
                    <a:lstStyle/>
                    <a:p>
                      <a:pPr algn="ctr"/>
                      <a:r>
                        <a:rPr lang="en-US" altLang="zh-TW" dirty="0"/>
                        <a:t>Jason</a:t>
                      </a:r>
                      <a:endParaRPr lang="zh-TW" altLang="en-US" dirty="0"/>
                    </a:p>
                  </a:txBody>
                  <a:tcPr/>
                </a:tc>
                <a:tc>
                  <a:txBody>
                    <a:bodyPr/>
                    <a:lstStyle/>
                    <a:p>
                      <a:pPr algn="ctr"/>
                      <a:r>
                        <a:rPr lang="en-US" altLang="zh-TW" dirty="0"/>
                        <a:t>15</a:t>
                      </a:r>
                      <a:endParaRPr lang="zh-TW" altLang="en-US" dirty="0"/>
                    </a:p>
                  </a:txBody>
                  <a:tcPr/>
                </a:tc>
                <a:tc>
                  <a:txBody>
                    <a:bodyPr/>
                    <a:lstStyle/>
                    <a:p>
                      <a:pPr algn="ctr"/>
                      <a:r>
                        <a:rPr lang="en-US" altLang="zh-TW" dirty="0"/>
                        <a:t>M</a:t>
                      </a:r>
                      <a:endParaRPr lang="zh-TW" altLang="en-US" dirty="0"/>
                    </a:p>
                  </a:txBody>
                  <a:tcPr/>
                </a:tc>
                <a:tc>
                  <a:txBody>
                    <a:bodyPr/>
                    <a:lstStyle/>
                    <a:p>
                      <a:pPr algn="ctr"/>
                      <a:r>
                        <a:rPr lang="en-US" altLang="zh-TW" dirty="0"/>
                        <a:t>AI005</a:t>
                      </a:r>
                      <a:endParaRPr lang="zh-TW" altLang="en-US" dirty="0"/>
                    </a:p>
                  </a:txBody>
                  <a:tcPr/>
                </a:tc>
                <a:tc>
                  <a:txBody>
                    <a:bodyPr/>
                    <a:lstStyle/>
                    <a:p>
                      <a:pPr algn="ctr"/>
                      <a:r>
                        <a:rPr lang="zh-TW" altLang="en-US" b="1" dirty="0">
                          <a:latin typeface="微軟正黑體" panose="020B0604030504040204" pitchFamily="34" charset="-120"/>
                          <a:ea typeface="微軟正黑體" panose="020B0604030504040204" pitchFamily="34" charset="-120"/>
                        </a:rPr>
                        <a:t>遊戲設計</a:t>
                      </a:r>
                    </a:p>
                  </a:txBody>
                  <a:tcPr/>
                </a:tc>
                <a:extLst>
                  <a:ext uri="{0D108BD9-81ED-4DB2-BD59-A6C34878D82A}">
                    <a16:rowId xmlns:a16="http://schemas.microsoft.com/office/drawing/2014/main" val="1077191088"/>
                  </a:ext>
                </a:extLst>
              </a:tr>
              <a:tr h="370840">
                <a:tc>
                  <a:txBody>
                    <a:bodyPr/>
                    <a:lstStyle/>
                    <a:p>
                      <a:pPr algn="ctr"/>
                      <a:r>
                        <a:rPr lang="en-US" altLang="zh-TW" dirty="0"/>
                        <a:t>John</a:t>
                      </a:r>
                      <a:endParaRPr lang="zh-TW" altLang="en-US" dirty="0"/>
                    </a:p>
                  </a:txBody>
                  <a:tcPr/>
                </a:tc>
                <a:tc>
                  <a:txBody>
                    <a:bodyPr/>
                    <a:lstStyle/>
                    <a:p>
                      <a:pPr algn="ctr"/>
                      <a:r>
                        <a:rPr lang="en-US" altLang="zh-TW" dirty="0"/>
                        <a:t>16</a:t>
                      </a:r>
                      <a:endParaRPr lang="zh-TW" altLang="en-US" dirty="0"/>
                    </a:p>
                  </a:txBody>
                  <a:tcPr/>
                </a:tc>
                <a:tc>
                  <a:txBody>
                    <a:bodyPr/>
                    <a:lstStyle/>
                    <a:p>
                      <a:pPr algn="ctr"/>
                      <a:r>
                        <a:rPr lang="en-US" altLang="zh-TW" dirty="0"/>
                        <a:t>M</a:t>
                      </a:r>
                      <a:endParaRPr lang="zh-TW" altLang="en-US" dirty="0"/>
                    </a:p>
                  </a:txBody>
                  <a:tcPr/>
                </a:tc>
                <a:tc>
                  <a:txBody>
                    <a:bodyPr/>
                    <a:lstStyle/>
                    <a:p>
                      <a:pPr algn="ctr"/>
                      <a:r>
                        <a:rPr lang="en-US" altLang="zh-TW" dirty="0"/>
                        <a:t>AI001</a:t>
                      </a:r>
                      <a:endParaRPr lang="zh-TW" altLang="en-US" dirty="0"/>
                    </a:p>
                  </a:txBody>
                  <a:tcPr/>
                </a:tc>
                <a:tc>
                  <a:txBody>
                    <a:bodyPr/>
                    <a:lstStyle/>
                    <a:p>
                      <a:pPr algn="ctr"/>
                      <a:r>
                        <a:rPr lang="zh-TW" altLang="en-US" b="1" dirty="0">
                          <a:latin typeface="微軟正黑體" panose="020B0604030504040204" pitchFamily="34" charset="-120"/>
                          <a:ea typeface="微軟正黑體" panose="020B0604030504040204" pitchFamily="34" charset="-120"/>
                        </a:rPr>
                        <a:t>資料結構</a:t>
                      </a:r>
                    </a:p>
                  </a:txBody>
                  <a:tcPr/>
                </a:tc>
                <a:extLst>
                  <a:ext uri="{0D108BD9-81ED-4DB2-BD59-A6C34878D82A}">
                    <a16:rowId xmlns:a16="http://schemas.microsoft.com/office/drawing/2014/main" val="4087327677"/>
                  </a:ext>
                </a:extLst>
              </a:tr>
              <a:tr h="370840">
                <a:tc>
                  <a:txBody>
                    <a:bodyPr/>
                    <a:lstStyle/>
                    <a:p>
                      <a:pPr algn="ctr"/>
                      <a:r>
                        <a:rPr lang="en-US" altLang="zh-TW" dirty="0"/>
                        <a:t>John</a:t>
                      </a:r>
                      <a:endParaRPr lang="zh-TW" altLang="en-US" dirty="0"/>
                    </a:p>
                  </a:txBody>
                  <a:tcPr/>
                </a:tc>
                <a:tc>
                  <a:txBody>
                    <a:bodyPr/>
                    <a:lstStyle/>
                    <a:p>
                      <a:pPr algn="ctr"/>
                      <a:r>
                        <a:rPr lang="en-US" altLang="zh-TW" dirty="0"/>
                        <a:t>16</a:t>
                      </a:r>
                      <a:endParaRPr lang="zh-TW" altLang="en-US" dirty="0"/>
                    </a:p>
                  </a:txBody>
                  <a:tcPr/>
                </a:tc>
                <a:tc>
                  <a:txBody>
                    <a:bodyPr/>
                    <a:lstStyle/>
                    <a:p>
                      <a:pPr algn="ctr"/>
                      <a:r>
                        <a:rPr lang="en-US" altLang="zh-TW" dirty="0"/>
                        <a:t>M</a:t>
                      </a:r>
                      <a:endParaRPr lang="zh-TW" altLang="en-US" dirty="0"/>
                    </a:p>
                  </a:txBody>
                  <a:tcPr/>
                </a:tc>
                <a:tc>
                  <a:txBody>
                    <a:bodyPr/>
                    <a:lstStyle/>
                    <a:p>
                      <a:pPr algn="ctr"/>
                      <a:r>
                        <a:rPr lang="en-US" altLang="zh-TW" dirty="0"/>
                        <a:t>AI005</a:t>
                      </a:r>
                      <a:endParaRPr lang="zh-TW" altLang="en-US" dirty="0"/>
                    </a:p>
                  </a:txBody>
                  <a:tcPr/>
                </a:tc>
                <a:tc>
                  <a:txBody>
                    <a:bodyPr/>
                    <a:lstStyle/>
                    <a:p>
                      <a:pPr algn="ctr"/>
                      <a:r>
                        <a:rPr lang="zh-TW" altLang="en-US" b="1" dirty="0">
                          <a:latin typeface="微軟正黑體" panose="020B0604030504040204" pitchFamily="34" charset="-120"/>
                          <a:ea typeface="微軟正黑體" panose="020B0604030504040204" pitchFamily="34" charset="-120"/>
                        </a:rPr>
                        <a:t>遊戲設計</a:t>
                      </a:r>
                    </a:p>
                  </a:txBody>
                  <a:tcPr/>
                </a:tc>
                <a:extLst>
                  <a:ext uri="{0D108BD9-81ED-4DB2-BD59-A6C34878D82A}">
                    <a16:rowId xmlns:a16="http://schemas.microsoft.com/office/drawing/2014/main" val="3226826143"/>
                  </a:ext>
                </a:extLst>
              </a:tr>
              <a:tr h="370840">
                <a:tc>
                  <a:txBody>
                    <a:bodyPr/>
                    <a:lstStyle/>
                    <a:p>
                      <a:pPr algn="ctr"/>
                      <a:r>
                        <a:rPr lang="en-US" altLang="zh-TW" dirty="0"/>
                        <a:t>Mary</a:t>
                      </a:r>
                      <a:endParaRPr lang="zh-TW" altLang="en-US" dirty="0"/>
                    </a:p>
                  </a:txBody>
                  <a:tcPr/>
                </a:tc>
                <a:tc>
                  <a:txBody>
                    <a:bodyPr/>
                    <a:lstStyle/>
                    <a:p>
                      <a:pPr algn="ctr"/>
                      <a:r>
                        <a:rPr lang="en-US" altLang="zh-TW" dirty="0"/>
                        <a:t>18</a:t>
                      </a:r>
                      <a:endParaRPr lang="zh-TW" altLang="en-US" dirty="0"/>
                    </a:p>
                  </a:txBody>
                  <a:tcPr/>
                </a:tc>
                <a:tc>
                  <a:txBody>
                    <a:bodyPr/>
                    <a:lstStyle/>
                    <a:p>
                      <a:pPr algn="ctr"/>
                      <a:r>
                        <a:rPr lang="en-US" altLang="zh-TW" dirty="0"/>
                        <a:t>F</a:t>
                      </a:r>
                      <a:endParaRPr lang="zh-TW" altLang="en-US" dirty="0"/>
                    </a:p>
                  </a:txBody>
                  <a:tcPr/>
                </a:tc>
                <a:tc>
                  <a:txBody>
                    <a:bodyPr/>
                    <a:lstStyle/>
                    <a:p>
                      <a:pPr algn="ctr"/>
                      <a:r>
                        <a:rPr lang="en-US" altLang="zh-TW" dirty="0"/>
                        <a:t>AI001</a:t>
                      </a:r>
                      <a:endParaRPr lang="zh-TW" altLang="en-US" dirty="0"/>
                    </a:p>
                  </a:txBody>
                  <a:tcPr/>
                </a:tc>
                <a:tc>
                  <a:txBody>
                    <a:bodyPr/>
                    <a:lstStyle/>
                    <a:p>
                      <a:pPr algn="ctr"/>
                      <a:r>
                        <a:rPr lang="zh-TW" altLang="en-US" b="1" dirty="0">
                          <a:latin typeface="微軟正黑體" panose="020B0604030504040204" pitchFamily="34" charset="-120"/>
                          <a:ea typeface="微軟正黑體" panose="020B0604030504040204" pitchFamily="34" charset="-120"/>
                        </a:rPr>
                        <a:t>資料結構</a:t>
                      </a:r>
                    </a:p>
                  </a:txBody>
                  <a:tcPr/>
                </a:tc>
                <a:extLst>
                  <a:ext uri="{0D108BD9-81ED-4DB2-BD59-A6C34878D82A}">
                    <a16:rowId xmlns:a16="http://schemas.microsoft.com/office/drawing/2014/main" val="1590521029"/>
                  </a:ext>
                </a:extLst>
              </a:tr>
              <a:tr h="370840">
                <a:tc>
                  <a:txBody>
                    <a:bodyPr/>
                    <a:lstStyle/>
                    <a:p>
                      <a:pPr algn="ctr"/>
                      <a:r>
                        <a:rPr lang="en-US" altLang="zh-TW" dirty="0"/>
                        <a:t>Mary</a:t>
                      </a:r>
                      <a:endParaRPr lang="zh-TW" altLang="en-US" dirty="0"/>
                    </a:p>
                  </a:txBody>
                  <a:tcPr/>
                </a:tc>
                <a:tc>
                  <a:txBody>
                    <a:bodyPr/>
                    <a:lstStyle/>
                    <a:p>
                      <a:pPr algn="ctr"/>
                      <a:r>
                        <a:rPr lang="en-US" altLang="zh-TW" dirty="0"/>
                        <a:t>18</a:t>
                      </a:r>
                      <a:endParaRPr lang="zh-TW" altLang="en-US" dirty="0"/>
                    </a:p>
                  </a:txBody>
                  <a:tcPr/>
                </a:tc>
                <a:tc>
                  <a:txBody>
                    <a:bodyPr/>
                    <a:lstStyle/>
                    <a:p>
                      <a:pPr algn="ctr"/>
                      <a:r>
                        <a:rPr lang="en-US" altLang="zh-TW" dirty="0"/>
                        <a:t>F</a:t>
                      </a:r>
                      <a:endParaRPr lang="zh-TW" altLang="en-US" dirty="0"/>
                    </a:p>
                  </a:txBody>
                  <a:tcPr/>
                </a:tc>
                <a:tc>
                  <a:txBody>
                    <a:bodyPr/>
                    <a:lstStyle/>
                    <a:p>
                      <a:pPr algn="ctr"/>
                      <a:r>
                        <a:rPr lang="en-US" altLang="zh-TW" dirty="0"/>
                        <a:t>AI005</a:t>
                      </a:r>
                      <a:endParaRPr lang="zh-TW" altLang="en-US" dirty="0"/>
                    </a:p>
                  </a:txBody>
                  <a:tcPr/>
                </a:tc>
                <a:tc>
                  <a:txBody>
                    <a:bodyPr/>
                    <a:lstStyle/>
                    <a:p>
                      <a:pPr algn="ctr"/>
                      <a:r>
                        <a:rPr lang="zh-TW" altLang="en-US" b="1" dirty="0">
                          <a:latin typeface="微軟正黑體" panose="020B0604030504040204" pitchFamily="34" charset="-120"/>
                          <a:ea typeface="微軟正黑體" panose="020B0604030504040204" pitchFamily="34" charset="-120"/>
                        </a:rPr>
                        <a:t>遊戲設計</a:t>
                      </a:r>
                    </a:p>
                  </a:txBody>
                  <a:tcPr/>
                </a:tc>
                <a:extLst>
                  <a:ext uri="{0D108BD9-81ED-4DB2-BD59-A6C34878D82A}">
                    <a16:rowId xmlns:a16="http://schemas.microsoft.com/office/drawing/2014/main" val="818103163"/>
                  </a:ext>
                </a:extLst>
              </a:tr>
            </a:tbl>
          </a:graphicData>
        </a:graphic>
      </p:graphicFrame>
      <p:sp>
        <p:nvSpPr>
          <p:cNvPr id="11" name="文字方塊 10">
            <a:extLst>
              <a:ext uri="{FF2B5EF4-FFF2-40B4-BE49-F238E27FC236}">
                <a16:creationId xmlns:a16="http://schemas.microsoft.com/office/drawing/2014/main" id="{1D50EF33-A833-40DD-BAF6-FF828372147E}"/>
              </a:ext>
            </a:extLst>
          </p:cNvPr>
          <p:cNvSpPr txBox="1"/>
          <p:nvPr/>
        </p:nvSpPr>
        <p:spPr>
          <a:xfrm>
            <a:off x="5523876" y="2598833"/>
            <a:ext cx="1965666" cy="369332"/>
          </a:xfrm>
          <a:prstGeom prst="rect">
            <a:avLst/>
          </a:prstGeom>
          <a:noFill/>
        </p:spPr>
        <p:txBody>
          <a:bodyPr wrap="none" rtlCol="0">
            <a:spAutoFit/>
          </a:bodyPr>
          <a:lstStyle/>
          <a:p>
            <a:r>
              <a:rPr lang="en-US" altLang="zh-TW" b="1" dirty="0" err="1">
                <a:latin typeface="微軟正黑體" panose="020B0604030504040204" pitchFamily="34" charset="-120"/>
                <a:sym typeface="Symbol" pitchFamily="18" charset="2"/>
              </a:rPr>
              <a:t>StudentCourse</a:t>
            </a:r>
            <a:endParaRPr lang="zh-TW" altLang="en-US" b="1" dirty="0"/>
          </a:p>
        </p:txBody>
      </p:sp>
      <p:sp>
        <p:nvSpPr>
          <p:cNvPr id="3" name="投影片編號版面配置區 2">
            <a:extLst>
              <a:ext uri="{FF2B5EF4-FFF2-40B4-BE49-F238E27FC236}">
                <a16:creationId xmlns:a16="http://schemas.microsoft.com/office/drawing/2014/main" id="{6AEE70EF-8527-41CF-82EE-C9AF3FBEE870}"/>
              </a:ext>
            </a:extLst>
          </p:cNvPr>
          <p:cNvSpPr>
            <a:spLocks noGrp="1"/>
          </p:cNvSpPr>
          <p:nvPr>
            <p:ph type="sldNum" sz="quarter" idx="12"/>
          </p:nvPr>
        </p:nvSpPr>
        <p:spPr/>
        <p:txBody>
          <a:bodyPr/>
          <a:lstStyle/>
          <a:p>
            <a:fld id="{6243D286-E151-4778-8234-CC7B3DD5AA69}" type="slidenum">
              <a:rPr lang="zh-TW" altLang="en-US" smtClean="0"/>
              <a:t>8</a:t>
            </a:fld>
            <a:endParaRPr lang="zh-TW" altLang="en-US"/>
          </a:p>
        </p:txBody>
      </p:sp>
    </p:spTree>
    <p:extLst>
      <p:ext uri="{BB962C8B-B14F-4D97-AF65-F5344CB8AC3E}">
        <p14:creationId xmlns:p14="http://schemas.microsoft.com/office/powerpoint/2010/main" val="2668468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E00FF2-A037-412E-8BEF-256FD00286BD}"/>
              </a:ext>
            </a:extLst>
          </p:cNvPr>
          <p:cNvSpPr>
            <a:spLocks noGrp="1"/>
          </p:cNvSpPr>
          <p:nvPr>
            <p:ph type="title"/>
          </p:nvPr>
        </p:nvSpPr>
        <p:spPr/>
        <p:txBody>
          <a:bodyPr/>
          <a:lstStyle/>
          <a:p>
            <a:r>
              <a:rPr lang="en-US" altLang="zh-TW" spc="600" dirty="0">
                <a:latin typeface="微軟正黑體" pitchFamily="34" charset="-120"/>
              </a:rPr>
              <a:t>JOIN</a:t>
            </a:r>
            <a:r>
              <a:rPr lang="zh-TW" altLang="en-US" spc="600" dirty="0">
                <a:latin typeface="微軟正黑體" pitchFamily="34" charset="-120"/>
              </a:rPr>
              <a:t>運算子</a:t>
            </a:r>
            <a:r>
              <a:rPr lang="en-US" altLang="zh-TW" spc="600" dirty="0">
                <a:latin typeface="微軟正黑體" pitchFamily="34" charset="-120"/>
              </a:rPr>
              <a:t>(</a:t>
            </a:r>
            <a:r>
              <a:rPr lang="zh-TW" altLang="en-US" spc="600" dirty="0">
                <a:latin typeface="微軟正黑體" pitchFamily="34" charset="-120"/>
              </a:rPr>
              <a:t>⋈</a:t>
            </a:r>
            <a:r>
              <a:rPr lang="en-US" altLang="zh-TW" spc="600" dirty="0">
                <a:latin typeface="微軟正黑體" pitchFamily="34" charset="-120"/>
              </a:rPr>
              <a: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7D3CE8B-1673-48EF-B88D-586057B0A5D6}"/>
                  </a:ext>
                </a:extLst>
              </p:cNvPr>
              <p:cNvSpPr>
                <a:spLocks noGrp="1"/>
              </p:cNvSpPr>
              <p:nvPr>
                <p:ph idx="1"/>
              </p:nvPr>
            </p:nvSpPr>
            <p:spPr/>
            <p:txBody>
              <a:bodyPr/>
              <a:lstStyle/>
              <a:p>
                <a:pPr>
                  <a:lnSpc>
                    <a:spcPct val="150000"/>
                  </a:lnSpc>
                </a:pPr>
                <a:r>
                  <a:rPr lang="zh-TW" altLang="en-US" dirty="0">
                    <a:latin typeface="微軟正黑體" panose="020B0604030504040204" pitchFamily="34" charset="-120"/>
                  </a:rPr>
                  <a:t>將兩個</a:t>
                </a:r>
                <a:r>
                  <a:rPr lang="zh-TW" altLang="en-US" dirty="0">
                    <a:solidFill>
                      <a:srgbClr val="C00000"/>
                    </a:solidFill>
                    <a:latin typeface="微軟正黑體" panose="020B0604030504040204" pitchFamily="34" charset="-120"/>
                  </a:rPr>
                  <a:t>關聯相乘</a:t>
                </a:r>
                <a:r>
                  <a:rPr lang="en-US" altLang="zh-TW" dirty="0">
                    <a:latin typeface="微軟正黑體" panose="020B0604030504040204" pitchFamily="34" charset="-120"/>
                  </a:rPr>
                  <a:t>(</a:t>
                </a:r>
                <a:r>
                  <a:rPr lang="zh-TW" altLang="en-US" dirty="0">
                    <a:latin typeface="微軟正黑體" panose="020B0604030504040204" pitchFamily="34" charset="-120"/>
                  </a:rPr>
                  <a:t>卡迪森乘積</a:t>
                </a:r>
                <a:r>
                  <a:rPr lang="en-US" altLang="zh-TW" dirty="0">
                    <a:latin typeface="微軟正黑體" panose="020B0604030504040204" pitchFamily="34" charset="-120"/>
                  </a:rPr>
                  <a:t>)</a:t>
                </a:r>
                <a:r>
                  <a:rPr lang="zh-TW" altLang="en-US" dirty="0">
                    <a:latin typeface="微軟正黑體" panose="020B0604030504040204" pitchFamily="34" charset="-120"/>
                  </a:rPr>
                  <a:t>後再用</a:t>
                </a:r>
                <a:r>
                  <a:rPr lang="en-US" altLang="zh-TW" dirty="0">
                    <a:solidFill>
                      <a:srgbClr val="C00000"/>
                    </a:solidFill>
                    <a:latin typeface="微軟正黑體" panose="020B0604030504040204" pitchFamily="34" charset="-120"/>
                  </a:rPr>
                  <a:t>SELECT</a:t>
                </a:r>
                <a:r>
                  <a:rPr lang="zh-TW" altLang="en-US" dirty="0">
                    <a:solidFill>
                      <a:srgbClr val="C00000"/>
                    </a:solidFill>
                    <a:latin typeface="微軟正黑體" panose="020B0604030504040204" pitchFamily="34" charset="-120"/>
                  </a:rPr>
                  <a:t>運算子</a:t>
                </a:r>
                <a:r>
                  <a:rPr lang="zh-TW" altLang="en-US" dirty="0">
                    <a:latin typeface="微軟正黑體" panose="020B0604030504040204" pitchFamily="34" charset="-120"/>
                  </a:rPr>
                  <a:t>找出所需的序列值</a:t>
                </a:r>
                <a:endParaRPr lang="en-US" altLang="zh-TW" dirty="0">
                  <a:latin typeface="微軟正黑體" panose="020B0604030504040204" pitchFamily="34" charset="-120"/>
                </a:endParaRPr>
              </a:p>
              <a:p>
                <a:pPr>
                  <a:lnSpc>
                    <a:spcPct val="150000"/>
                  </a:lnSpc>
                </a:pPr>
                <a:r>
                  <a:rPr lang="zh-TW" altLang="en-US" sz="2600" dirty="0">
                    <a:latin typeface="微軟正黑體" panose="020B0604030504040204" pitchFamily="34" charset="-120"/>
                  </a:rPr>
                  <a:t>一般式：</a:t>
                </a:r>
                <a:r>
                  <a:rPr lang="en-US" altLang="zh-TW" sz="2600" dirty="0">
                    <a:latin typeface="微軟正黑體" panose="020B0604030504040204" pitchFamily="34" charset="-120"/>
                  </a:rPr>
                  <a:t>Result = R </a:t>
                </a:r>
                <a14:m>
                  <m:oMath xmlns:m="http://schemas.openxmlformats.org/officeDocument/2006/math">
                    <m:sSub>
                      <m:sSubPr>
                        <m:ctrlPr>
                          <a:rPr lang="en-US" altLang="zh-TW" sz="2600" i="1" dirty="0">
                            <a:latin typeface="Cambria Math" panose="02040503050406030204" pitchFamily="18" charset="0"/>
                          </a:rPr>
                        </m:ctrlPr>
                      </m:sSubPr>
                      <m:e>
                        <m:r>
                          <m:rPr>
                            <m:nor/>
                          </m:rPr>
                          <a:rPr lang="en-US" altLang="zh-TW" sz="2600" dirty="0">
                            <a:latin typeface="微軟正黑體" panose="020B0604030504040204" pitchFamily="34" charset="-120"/>
                          </a:rPr>
                          <m:t>⋈</m:t>
                        </m:r>
                      </m:e>
                      <m:sub>
                        <m:r>
                          <a:rPr lang="en-US" altLang="zh-TW" sz="2600" i="1" dirty="0">
                            <a:latin typeface="Cambria Math"/>
                          </a:rPr>
                          <m:t>&lt;</m:t>
                        </m:r>
                        <m:r>
                          <a:rPr lang="zh-TW" altLang="en-US" sz="2600" i="1" dirty="0">
                            <a:latin typeface="Cambria Math"/>
                          </a:rPr>
                          <m:t>配合條件</m:t>
                        </m:r>
                        <m:r>
                          <a:rPr lang="en-US" altLang="zh-TW" sz="2600" i="1" dirty="0">
                            <a:latin typeface="Cambria Math"/>
                          </a:rPr>
                          <m:t>&gt;</m:t>
                        </m:r>
                      </m:sub>
                    </m:sSub>
                  </m:oMath>
                </a14:m>
                <a:r>
                  <a:rPr lang="en-US" altLang="zh-TW" sz="2600" dirty="0">
                    <a:latin typeface="微軟正黑體" panose="020B0604030504040204" pitchFamily="34" charset="-120"/>
                  </a:rPr>
                  <a:t>S </a:t>
                </a:r>
              </a:p>
              <a:p>
                <a:pPr lvl="1">
                  <a:lnSpc>
                    <a:spcPct val="150000"/>
                  </a:lnSpc>
                </a:pPr>
                <a:r>
                  <a:rPr lang="en-US" altLang="zh-TW" sz="2200" dirty="0">
                    <a:latin typeface="微軟正黑體" panose="020B0604030504040204" pitchFamily="34" charset="-120"/>
                  </a:rPr>
                  <a:t>Result</a:t>
                </a:r>
                <a:r>
                  <a:rPr lang="zh-TW" altLang="en-US" sz="2200" dirty="0">
                    <a:latin typeface="微軟正黑體" panose="020B0604030504040204" pitchFamily="34" charset="-120"/>
                  </a:rPr>
                  <a:t>為一個關聯，屬性欄位為</a:t>
                </a:r>
                <a:r>
                  <a:rPr lang="en-US" altLang="zh-TW" sz="2200" dirty="0">
                    <a:latin typeface="微軟正黑體" panose="020B0604030504040204" pitchFamily="34" charset="-120"/>
                  </a:rPr>
                  <a:t>R</a:t>
                </a:r>
                <a:r>
                  <a:rPr lang="zh-TW" altLang="en-US" sz="2200" dirty="0">
                    <a:latin typeface="微軟正黑體" panose="020B0604030504040204" pitchFamily="34" charset="-120"/>
                  </a:rPr>
                  <a:t>的屬性欄位和</a:t>
                </a:r>
                <a:r>
                  <a:rPr lang="en-US" altLang="zh-TW" sz="2200" dirty="0">
                    <a:latin typeface="微軟正黑體" panose="020B0604030504040204" pitchFamily="34" charset="-120"/>
                  </a:rPr>
                  <a:t>S</a:t>
                </a:r>
                <a:r>
                  <a:rPr lang="zh-TW" altLang="en-US" sz="2200" dirty="0">
                    <a:latin typeface="微軟正黑體" panose="020B0604030504040204" pitchFamily="34" charset="-120"/>
                  </a:rPr>
                  <a:t>的屬性欄位合併</a:t>
                </a:r>
              </a:p>
              <a:p>
                <a:pPr lvl="1">
                  <a:lnSpc>
                    <a:spcPct val="150000"/>
                  </a:lnSpc>
                </a:pPr>
                <a:r>
                  <a:rPr lang="en-US" altLang="zh-TW" sz="2200" b="1" dirty="0">
                    <a:latin typeface="微軟正黑體" panose="020B0604030504040204" pitchFamily="34" charset="-120"/>
                  </a:rPr>
                  <a:t>R</a:t>
                </a:r>
                <a:r>
                  <a:rPr lang="zh-TW" altLang="en-US" sz="2200" b="1" dirty="0">
                    <a:latin typeface="微軟正黑體" panose="020B0604030504040204" pitchFamily="34" charset="-120"/>
                  </a:rPr>
                  <a:t>序列值和</a:t>
                </a:r>
                <a:r>
                  <a:rPr lang="en-US" altLang="zh-TW" sz="2200" b="1" dirty="0">
                    <a:latin typeface="微軟正黑體" panose="020B0604030504040204" pitchFamily="34" charset="-120"/>
                  </a:rPr>
                  <a:t>S</a:t>
                </a:r>
                <a:r>
                  <a:rPr lang="zh-TW" altLang="en-US" sz="2200" b="1" dirty="0">
                    <a:latin typeface="微軟正黑體" panose="020B0604030504040204" pitchFamily="34" charset="-120"/>
                  </a:rPr>
                  <a:t>序列值</a:t>
                </a:r>
                <a:r>
                  <a:rPr lang="zh-TW" altLang="en-US" sz="2200" b="1" dirty="0">
                    <a:solidFill>
                      <a:srgbClr val="C00000"/>
                    </a:solidFill>
                    <a:latin typeface="微軟正黑體" panose="020B0604030504040204" pitchFamily="34" charset="-120"/>
                  </a:rPr>
                  <a:t>兩兩結合</a:t>
                </a:r>
                <a:r>
                  <a:rPr lang="zh-TW" altLang="en-US" sz="2200" b="1" dirty="0">
                    <a:latin typeface="微軟正黑體" panose="020B0604030504040204" pitchFamily="34" charset="-120"/>
                  </a:rPr>
                  <a:t>後，再將滿足</a:t>
                </a:r>
                <a:r>
                  <a:rPr lang="en-US" altLang="zh-TW" sz="2200" b="1" dirty="0">
                    <a:latin typeface="微軟正黑體" panose="020B0604030504040204" pitchFamily="34" charset="-120"/>
                  </a:rPr>
                  <a:t>&lt;</a:t>
                </a:r>
                <a:r>
                  <a:rPr lang="zh-TW" altLang="en-US" sz="2200" b="1" dirty="0">
                    <a:latin typeface="微軟正黑體" panose="020B0604030504040204" pitchFamily="34" charset="-120"/>
                  </a:rPr>
                  <a:t>配合條件</a:t>
                </a:r>
                <a:r>
                  <a:rPr lang="en-US" altLang="zh-TW" sz="2200" b="1" dirty="0">
                    <a:latin typeface="微軟正黑體" panose="020B0604030504040204" pitchFamily="34" charset="-120"/>
                  </a:rPr>
                  <a:t>&gt;</a:t>
                </a:r>
                <a:r>
                  <a:rPr lang="zh-TW" altLang="en-US" sz="2200" b="1" dirty="0">
                    <a:latin typeface="微軟正黑體" panose="020B0604030504040204" pitchFamily="34" charset="-120"/>
                  </a:rPr>
                  <a:t>的序列值篩選出</a:t>
                </a:r>
              </a:p>
              <a:p>
                <a:pPr>
                  <a:lnSpc>
                    <a:spcPct val="150000"/>
                  </a:lnSpc>
                </a:pPr>
                <a:r>
                  <a:rPr lang="zh-TW" altLang="en-US" sz="2600" dirty="0">
                    <a:latin typeface="微軟正黑體" panose="020B0604030504040204" pitchFamily="34" charset="-120"/>
                  </a:rPr>
                  <a:t>範例：</a:t>
                </a:r>
                <a:r>
                  <a:rPr lang="en-US" altLang="zh-TW" sz="2600" dirty="0">
                    <a:latin typeface="微軟正黑體" panose="020B0604030504040204" pitchFamily="34" charset="-120"/>
                  </a:rPr>
                  <a:t> Result = Transaction </a:t>
                </a:r>
                <a14:m>
                  <m:oMath xmlns:m="http://schemas.openxmlformats.org/officeDocument/2006/math">
                    <m:sSub>
                      <m:sSubPr>
                        <m:ctrlPr>
                          <a:rPr lang="en-US" altLang="zh-TW" sz="2600" i="1" dirty="0">
                            <a:latin typeface="Cambria Math" panose="02040503050406030204" pitchFamily="18" charset="0"/>
                          </a:rPr>
                        </m:ctrlPr>
                      </m:sSubPr>
                      <m:e>
                        <m:r>
                          <m:rPr>
                            <m:nor/>
                          </m:rPr>
                          <a:rPr lang="en-US" altLang="zh-TW" sz="2600" dirty="0">
                            <a:latin typeface="微軟正黑體" panose="020B0604030504040204" pitchFamily="34" charset="-120"/>
                          </a:rPr>
                          <m:t>⋈</m:t>
                        </m:r>
                      </m:e>
                      <m:sub>
                        <m:r>
                          <a:rPr lang="en-US" altLang="zh-TW" sz="2600" b="1" i="1" dirty="0" smtClean="0">
                            <a:latin typeface="Cambria Math" panose="02040503050406030204" pitchFamily="18" charset="0"/>
                          </a:rPr>
                          <m:t>𝑻𝒓𝒂𝒏𝒔𝒂𝒄𝒕𝒊𝒐𝒏</m:t>
                        </m:r>
                        <m:r>
                          <a:rPr lang="en-US" altLang="zh-TW" sz="2600" b="1" i="1" dirty="0" smtClean="0">
                            <a:latin typeface="Cambria Math" panose="02040503050406030204" pitchFamily="18" charset="0"/>
                          </a:rPr>
                          <m:t>.</m:t>
                        </m:r>
                        <m:r>
                          <a:rPr lang="en-US" altLang="zh-TW" sz="2600" b="1" i="1" dirty="0" smtClean="0">
                            <a:latin typeface="Cambria Math" panose="02040503050406030204" pitchFamily="18" charset="0"/>
                          </a:rPr>
                          <m:t>𝒕𝑵𝑶</m:t>
                        </m:r>
                        <m:r>
                          <a:rPr lang="en-US" altLang="zh-TW" sz="2600" b="1" i="1" dirty="0" smtClean="0">
                            <a:latin typeface="Cambria Math" panose="02040503050406030204" pitchFamily="18" charset="0"/>
                          </a:rPr>
                          <m:t>=</m:t>
                        </m:r>
                        <m:r>
                          <a:rPr lang="en-US" altLang="zh-TW" sz="2600" b="1" i="1" dirty="0" smtClean="0">
                            <a:latin typeface="Cambria Math" panose="02040503050406030204" pitchFamily="18" charset="0"/>
                          </a:rPr>
                          <m:t>𝑪𝒂𝒓𝒕</m:t>
                        </m:r>
                        <m:r>
                          <a:rPr lang="en-US" altLang="zh-TW" sz="2600" b="1" i="1" dirty="0" smtClean="0">
                            <a:latin typeface="Cambria Math" panose="02040503050406030204" pitchFamily="18" charset="0"/>
                          </a:rPr>
                          <m:t>.</m:t>
                        </m:r>
                        <m:r>
                          <a:rPr lang="en-US" altLang="zh-TW" sz="2600" b="1" i="1" dirty="0" smtClean="0">
                            <a:latin typeface="Cambria Math" panose="02040503050406030204" pitchFamily="18" charset="0"/>
                          </a:rPr>
                          <m:t>𝒕𝑵𝑶</m:t>
                        </m:r>
                      </m:sub>
                    </m:sSub>
                    <m:r>
                      <a:rPr lang="en-US" altLang="zh-TW" sz="2600" b="1" i="0" dirty="0" smtClean="0">
                        <a:latin typeface="Cambria Math" panose="02040503050406030204" pitchFamily="18" charset="0"/>
                      </a:rPr>
                      <m:t>𝐂𝐚𝐫𝐭</m:t>
                    </m:r>
                  </m:oMath>
                </a14:m>
                <a:r>
                  <a:rPr lang="en-US" altLang="zh-TW" sz="2600" dirty="0">
                    <a:latin typeface="微軟正黑體" panose="020B0604030504040204" pitchFamily="34" charset="-120"/>
                  </a:rPr>
                  <a:t> 	</a:t>
                </a:r>
                <a:endParaRPr lang="zh-TW" altLang="en-US" sz="2600" dirty="0">
                  <a:latin typeface="微軟正黑體" panose="020B0604030504040204" pitchFamily="34" charset="-120"/>
                </a:endParaRPr>
              </a:p>
              <a:p>
                <a:pPr>
                  <a:lnSpc>
                    <a:spcPct val="150000"/>
                  </a:lnSpc>
                </a:pPr>
                <a:endParaRPr lang="zh-TW" altLang="en-US" dirty="0"/>
              </a:p>
            </p:txBody>
          </p:sp>
        </mc:Choice>
        <mc:Fallback xmlns="">
          <p:sp>
            <p:nvSpPr>
              <p:cNvPr id="3" name="內容版面配置區 2">
                <a:extLst>
                  <a:ext uri="{FF2B5EF4-FFF2-40B4-BE49-F238E27FC236}">
                    <a16:creationId xmlns:a16="http://schemas.microsoft.com/office/drawing/2014/main" id="{A7D3CE8B-1673-48EF-B88D-586057B0A5D6}"/>
                  </a:ext>
                </a:extLst>
              </p:cNvPr>
              <p:cNvSpPr>
                <a:spLocks noGrp="1" noRot="1" noChangeAspect="1" noMove="1" noResize="1" noEditPoints="1" noAdjustHandles="1" noChangeArrowheads="1" noChangeShapeType="1" noTextEdit="1"/>
              </p:cNvSpPr>
              <p:nvPr>
                <p:ph idx="1"/>
              </p:nvPr>
            </p:nvSpPr>
            <p:spPr>
              <a:blipFill>
                <a:blip r:embed="rId2"/>
                <a:stretch>
                  <a:fillRect l="-96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7CDA86A7-ADC7-4B6D-B133-4A948455B39A}"/>
              </a:ext>
            </a:extLst>
          </p:cNvPr>
          <p:cNvSpPr>
            <a:spLocks noGrp="1"/>
          </p:cNvSpPr>
          <p:nvPr>
            <p:ph type="sldNum" sz="quarter" idx="12"/>
          </p:nvPr>
        </p:nvSpPr>
        <p:spPr/>
        <p:txBody>
          <a:bodyPr/>
          <a:lstStyle/>
          <a:p>
            <a:fld id="{6243D286-E151-4778-8234-CC7B3DD5AA69}" type="slidenum">
              <a:rPr lang="zh-TW" altLang="en-US" smtClean="0"/>
              <a:t>9</a:t>
            </a:fld>
            <a:endParaRPr lang="zh-TW" altLang="en-US"/>
          </a:p>
        </p:txBody>
      </p:sp>
    </p:spTree>
    <p:extLst>
      <p:ext uri="{BB962C8B-B14F-4D97-AF65-F5344CB8AC3E}">
        <p14:creationId xmlns:p14="http://schemas.microsoft.com/office/powerpoint/2010/main" val="187554298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1991</TotalTime>
  <Words>4765</Words>
  <Application>Microsoft Office PowerPoint</Application>
  <PresentationFormat>寬螢幕</PresentationFormat>
  <Paragraphs>1168</Paragraphs>
  <Slides>68</Slides>
  <Notes>0</Notes>
  <HiddenSlides>0</HiddenSlides>
  <MMClips>0</MMClips>
  <ScaleCrop>false</ScaleCrop>
  <HeadingPairs>
    <vt:vector size="8" baseType="variant">
      <vt:variant>
        <vt:lpstr>使用字型</vt:lpstr>
      </vt:variant>
      <vt:variant>
        <vt:i4>12</vt:i4>
      </vt:variant>
      <vt:variant>
        <vt:lpstr>佈景主題</vt:lpstr>
      </vt:variant>
      <vt:variant>
        <vt:i4>1</vt:i4>
      </vt:variant>
      <vt:variant>
        <vt:lpstr>內嵌 OLE 伺服程式</vt:lpstr>
      </vt:variant>
      <vt:variant>
        <vt:i4>0</vt:i4>
      </vt:variant>
      <vt:variant>
        <vt:lpstr>投影片標題</vt:lpstr>
      </vt:variant>
      <vt:variant>
        <vt:i4>68</vt:i4>
      </vt:variant>
    </vt:vector>
  </HeadingPairs>
  <TitlesOfParts>
    <vt:vector size="81" baseType="lpstr">
      <vt:lpstr>Aptos Narrow</vt:lpstr>
      <vt:lpstr>source-code-pro</vt:lpstr>
      <vt:lpstr>source-serif-pro</vt:lpstr>
      <vt:lpstr>微軟正黑體</vt:lpstr>
      <vt:lpstr>微軟正黑體</vt:lpstr>
      <vt:lpstr>新細明體</vt:lpstr>
      <vt:lpstr>標楷體</vt:lpstr>
      <vt:lpstr>Arial</vt:lpstr>
      <vt:lpstr>Calibri</vt:lpstr>
      <vt:lpstr>Cambria Math</vt:lpstr>
      <vt:lpstr>Times New Roman</vt:lpstr>
      <vt:lpstr>Wingdings</vt:lpstr>
      <vt:lpstr>Office 佈景主題</vt:lpstr>
      <vt:lpstr>關聯運算</vt:lpstr>
      <vt:lpstr>SQL運作的理論基礎</vt:lpstr>
      <vt:lpstr>SELECT運算子，(sigma)</vt:lpstr>
      <vt:lpstr>PROJECT運算子，π(pai)</vt:lpstr>
      <vt:lpstr>集合運算子</vt:lpstr>
      <vt:lpstr>PowerPoint 簡報</vt:lpstr>
      <vt:lpstr>卡迪森乘積(Cartesian Product)</vt:lpstr>
      <vt:lpstr>Example: 考慮以下Student和Course資料表和其卡迪森乘積</vt:lpstr>
      <vt:lpstr>JOIN運算子(⋈)</vt:lpstr>
      <vt:lpstr>Result = Transaction ⋈ Transaction.tNo=Cart.tNo Cart</vt:lpstr>
      <vt:lpstr>PowerPoint 簡報</vt:lpstr>
      <vt:lpstr>PowerPoint 簡報</vt:lpstr>
      <vt:lpstr>Result = Cart⋈Cart.mId=Order.mId AND Cart.cartTime=Order.cartTimeOrder</vt:lpstr>
      <vt:lpstr>PowerPoint 簡報</vt:lpstr>
      <vt:lpstr>JOIN運算子(⋈)特性</vt:lpstr>
      <vt:lpstr>PowerPoint 簡報</vt:lpstr>
      <vt:lpstr>範例： Result = Transaction * Cart</vt:lpstr>
      <vt:lpstr>Result </vt:lpstr>
      <vt:lpstr>JOIN 範例1</vt:lpstr>
      <vt:lpstr>JOIN 範例2</vt:lpstr>
      <vt:lpstr>PowerPoint 簡報</vt:lpstr>
      <vt:lpstr>JOIN 範例3</vt:lpstr>
      <vt:lpstr>JOIN 範例3</vt:lpstr>
      <vt:lpstr>PowerPoint 簡報</vt:lpstr>
      <vt:lpstr>OUTER JOIN運算子</vt:lpstr>
      <vt:lpstr>LEFT OUTER JOIN運算子(⊐⋈ )</vt:lpstr>
      <vt:lpstr>範例：Result_left = Transaction ⊐⋈ Transaction.tNo=Cart.tNo Cart </vt:lpstr>
      <vt:lpstr>RIGHT OUTER JOIN運算子(⋈⊏)</vt:lpstr>
      <vt:lpstr>範例：Result_right =Transaction⋈⊏Transaction.tno=Cart.tnoCart Cart</vt:lpstr>
      <vt:lpstr>FULL OUTER JOIN運算子(⊐⋈⊏ )</vt:lpstr>
      <vt:lpstr>範例：Result_full = Transaction⊐⋈⊏Transaction.tno=Cart.tno Cart</vt:lpstr>
      <vt:lpstr>關聯的分群和彙總函數</vt:lpstr>
      <vt:lpstr>Result(transNo, totalAmount) = tNoℱSUM salePrice（Record）</vt:lpstr>
      <vt:lpstr>Result(totalProduct, averagePrice) = ℱCOUNT pNo, AVERAGE unitPrice（Product）</vt:lpstr>
      <vt:lpstr>五個標準的彙總函數</vt:lpstr>
      <vt:lpstr>分群彙總範例</vt:lpstr>
      <vt:lpstr>PowerPoint 簡報</vt:lpstr>
      <vt:lpstr>關聯運算整理</vt:lpstr>
      <vt:lpstr>資料庫正規化</vt:lpstr>
      <vt:lpstr>正規化的目的</vt:lpstr>
      <vt:lpstr>避免資料更新異常</vt:lpstr>
      <vt:lpstr>PowerPoint 簡報</vt:lpstr>
      <vt:lpstr>屬性值為空值</vt:lpstr>
      <vt:lpstr>無損JOIN的分解(Lossless join decomposition)</vt:lpstr>
      <vt:lpstr>函數相依</vt:lpstr>
      <vt:lpstr>功能相依圖</vt:lpstr>
      <vt:lpstr>完全與部分函數相依</vt:lpstr>
      <vt:lpstr>函數相依基本推導原則</vt:lpstr>
      <vt:lpstr>考慮關聯綱目R(A, B, C, D, E, F)，假設有以下的函數相依，根據函數相依推導出的所有函數相依</vt:lpstr>
      <vt:lpstr>正規化</vt:lpstr>
      <vt:lpstr>正規化步驟</vt:lpstr>
      <vt:lpstr>Refresh: Key constraint</vt:lpstr>
      <vt:lpstr>多值屬性處理方法一</vt:lpstr>
      <vt:lpstr>多值屬性處理方法二</vt:lpstr>
      <vt:lpstr>第二正規式</vt:lpstr>
      <vt:lpstr>案例一</vt:lpstr>
      <vt:lpstr>案例二</vt:lpstr>
      <vt:lpstr>第三正規式</vt:lpstr>
      <vt:lpstr>PowerPoint 簡報</vt:lpstr>
      <vt:lpstr>資料表正規化實作</vt:lpstr>
      <vt:lpstr>完成第一正規化</vt:lpstr>
      <vt:lpstr>完成第二正規化</vt:lpstr>
      <vt:lpstr>完成第三正規化</vt:lpstr>
      <vt:lpstr>End of 1024</vt:lpstr>
      <vt:lpstr>範例： Result = Cart*Order</vt:lpstr>
      <vt:lpstr>Result </vt:lpstr>
      <vt:lpstr>除法運算子(÷)</vt:lpstr>
      <vt:lpstr>範例：有哪些會員曾經購買過「任賢齊專輯三」和「蔡依林專輯二」這兩張 CD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關聯運算</dc:title>
  <dc:creator>鍾定揚 12376046 Daniel</dc:creator>
  <cp:lastModifiedBy>鍾定揚 12376046 Daniel</cp:lastModifiedBy>
  <cp:revision>56</cp:revision>
  <dcterms:created xsi:type="dcterms:W3CDTF">2024-10-10T08:29:18Z</dcterms:created>
  <dcterms:modified xsi:type="dcterms:W3CDTF">2025-08-18T09:47:34Z</dcterms:modified>
</cp:coreProperties>
</file>